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5" autoAdjust="0"/>
    <p:restoredTop sz="94660"/>
  </p:normalViewPr>
  <p:slideViewPr>
    <p:cSldViewPr>
      <p:cViewPr varScale="1">
        <p:scale>
          <a:sx n="104" d="100"/>
          <a:sy n="104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D71038-D011-4776-BFAF-A792DED7D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D71038-D011-4776-BFAF-A792DED7D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D71038-D011-4776-BFAF-A792DED7DB3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AEAB1D-D935-4716-8B33-F3E83377837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D71038-D011-4776-BFAF-A792DED7DB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24745"/>
            <a:ext cx="70567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Строение и функции цитоплазматической мембраны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4293096"/>
            <a:ext cx="3888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Работу выполнила: Копосова Т.Б.,</a:t>
            </a:r>
            <a:r>
              <a:rPr lang="ru-RU" sz="1600" b="1" dirty="0"/>
              <a:t> </a:t>
            </a:r>
            <a:r>
              <a:rPr lang="ru-RU" sz="1600" b="1" dirty="0" smtClean="0"/>
              <a:t> учитель биологии ГБОУ шк.№423, Кронштадтского р-на, Санкт-Петербурга.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58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36504" cy="335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64" y="3068960"/>
            <a:ext cx="4699323" cy="356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5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8864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Выводы: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4971"/>
            <a:ext cx="799288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Плазмалемма – тонкая, около 10 </a:t>
            </a:r>
            <a:r>
              <a:rPr lang="ru-RU" sz="2000" dirty="0" err="1" smtClean="0"/>
              <a:t>нм</a:t>
            </a:r>
            <a:r>
              <a:rPr lang="ru-RU" sz="2000" dirty="0" smtClean="0"/>
              <a:t> толщиной, пленка на поверхности клетки. Она включает липопротеиновые структуры (липиды и белки).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 startAt="2"/>
            </a:pPr>
            <a:r>
              <a:rPr lang="ru-RU" sz="2000" dirty="0" smtClean="0"/>
              <a:t>К некоторым поверхностным молекулам белков присоединены углеводные молекулы (они связаны с механизмом распознавания).</a:t>
            </a:r>
          </a:p>
          <a:p>
            <a:pPr marL="342900" indent="-342900">
              <a:buAutoNum type="arabicPeriod" startAt="2"/>
            </a:pPr>
            <a:endParaRPr lang="ru-RU" sz="2000" dirty="0" smtClean="0"/>
          </a:p>
          <a:p>
            <a:pPr marL="342900" indent="-342900">
              <a:buAutoNum type="arabicPeriod" startAt="3"/>
            </a:pPr>
            <a:r>
              <a:rPr lang="ru-RU" sz="2000" dirty="0" smtClean="0"/>
              <a:t>Липиды мембраны самопроизвольно образуют </a:t>
            </a:r>
            <a:r>
              <a:rPr lang="ru-RU" sz="2000" dirty="0" err="1" smtClean="0"/>
              <a:t>бислой</a:t>
            </a:r>
            <a:r>
              <a:rPr lang="ru-RU" sz="2000" dirty="0" smtClean="0"/>
              <a:t>. Этим обусловливается избирательная проницаемость мембраны.</a:t>
            </a:r>
          </a:p>
          <a:p>
            <a:pPr marL="342900" indent="-342900">
              <a:buAutoNum type="arabicPeriod" startAt="3"/>
            </a:pPr>
            <a:endParaRPr lang="ru-RU" sz="2000" dirty="0" smtClean="0"/>
          </a:p>
          <a:p>
            <a:pPr marL="342900" indent="-342900">
              <a:buAutoNum type="arabicPeriod" startAt="4"/>
            </a:pPr>
            <a:r>
              <a:rPr lang="ru-RU" sz="2000" dirty="0" smtClean="0"/>
              <a:t>Мембранные белки выполняют разнообразные функции, существенно облегчают транспорт через мембрану.</a:t>
            </a:r>
          </a:p>
          <a:p>
            <a:pPr marL="342900" indent="-342900">
              <a:buAutoNum type="arabicPeriod" startAt="4"/>
            </a:pPr>
            <a:endParaRPr lang="ru-RU" sz="2000" dirty="0" smtClean="0"/>
          </a:p>
          <a:p>
            <a:pPr marL="342900" indent="-342900">
              <a:buAutoNum type="arabicPeriod" startAt="5"/>
            </a:pPr>
            <a:r>
              <a:rPr lang="ru-RU" sz="2000" dirty="0" smtClean="0"/>
              <a:t>Мембранные липиды и белки способны перемещаться в плоскости мембраны, благодаря чему поверхность клетки не бывает идеально гладкой.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4224" y="2236244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+mj-lt"/>
              </a:rPr>
              <a:t>Клетка </a:t>
            </a:r>
            <a:r>
              <a:rPr lang="ru-RU" sz="2400" dirty="0">
                <a:latin typeface="+mj-lt"/>
              </a:rPr>
              <a:t>– основная единица строения и развития всех живых организмов. </a:t>
            </a:r>
            <a:endParaRPr lang="en-US" sz="2400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ru-RU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Клетки всех организмов сходны по строению и химическому составу. </a:t>
            </a:r>
            <a:endParaRPr lang="en-US" sz="2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Размножение клеток происходит путем их деления. </a:t>
            </a:r>
            <a:endParaRPr lang="en-US" sz="2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По наличию ядра клетки делятся на прокариоты и эукариоты.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4224" y="53450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Основные положения современной клеточной теории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8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Строение плазматической мембраны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9"/>
          <a:stretch/>
        </p:blipFill>
        <p:spPr bwMode="auto">
          <a:xfrm>
            <a:off x="1907704" y="2090736"/>
            <a:ext cx="6005263" cy="405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8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3035"/>
            <a:ext cx="7776864" cy="536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1663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Строение фосфолипида и молекулы мыла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Свойства мембраны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844824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Подвижность.</a:t>
            </a:r>
            <a:endParaRPr lang="en-US" sz="3200" dirty="0" smtClean="0"/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Способность </a:t>
            </a:r>
            <a:r>
              <a:rPr lang="ru-RU" sz="3200" dirty="0" err="1" smtClean="0"/>
              <a:t>самозамыкаться</a:t>
            </a:r>
            <a:r>
              <a:rPr lang="ru-RU" sz="3200" dirty="0" smtClean="0"/>
              <a:t>.</a:t>
            </a:r>
            <a:endParaRPr lang="en-US" sz="3200" dirty="0" smtClean="0"/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Избирательная проницаемость.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338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Функции плазматической мембраны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83529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Придает клетке форму и защищает от физических и химических повреждений.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 startAt="2"/>
            </a:pPr>
            <a:r>
              <a:rPr lang="ru-RU" sz="2000" dirty="0" smtClean="0"/>
              <a:t>Благодаря подвижности, способности образовывать выросты и выпячивания, осуществляет контакт и взаимодействие клеток в тканях и органах.</a:t>
            </a:r>
          </a:p>
          <a:p>
            <a:pPr marL="342900" indent="-342900">
              <a:buAutoNum type="arabicPeriod" startAt="2"/>
            </a:pPr>
            <a:endParaRPr lang="ru-RU" sz="2000" dirty="0" smtClean="0"/>
          </a:p>
          <a:p>
            <a:pPr marL="342900" indent="-342900">
              <a:buAutoNum type="arabicPeriod" startAt="3"/>
            </a:pPr>
            <a:r>
              <a:rPr lang="ru-RU" sz="2000" dirty="0" smtClean="0"/>
              <a:t>Отделяет клеточную среду от внешней среды и поддерживает их различия.</a:t>
            </a:r>
          </a:p>
          <a:p>
            <a:pPr marL="342900" indent="-342900">
              <a:buAutoNum type="arabicPeriod" startAt="3"/>
            </a:pPr>
            <a:endParaRPr lang="ru-RU" sz="2000" dirty="0" smtClean="0"/>
          </a:p>
          <a:p>
            <a:pPr marL="342900" indent="-342900">
              <a:buAutoNum type="arabicPeriod" startAt="4"/>
            </a:pPr>
            <a:r>
              <a:rPr lang="ru-RU" sz="2000" dirty="0" smtClean="0"/>
              <a:t>Является своеобразным указателем типа клеток в силу того, что белки и углеводы на поверхности мембран и различных клеток неодинаковы.</a:t>
            </a:r>
          </a:p>
          <a:p>
            <a:pPr marL="342900" indent="-342900">
              <a:buAutoNum type="arabicPeriod" startAt="4"/>
            </a:pPr>
            <a:endParaRPr lang="ru-RU" sz="2000" dirty="0" smtClean="0"/>
          </a:p>
          <a:p>
            <a:pPr marL="342900" indent="-342900">
              <a:buAutoNum type="arabicPeriod" startAt="5"/>
            </a:pPr>
            <a:r>
              <a:rPr lang="ru-RU" sz="2000" dirty="0" smtClean="0"/>
              <a:t>Регулирует обмен между клеткой и средой, избирательно обеспечивая транспорт в клетку питательных веществ и выведение наружу конечных продуктов обмена.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2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Пассивный транспорт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(по градиенту концентраций от  большей к меньшей, не требует затрат энергии)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485"/>
          <a:stretch/>
        </p:blipFill>
        <p:spPr bwMode="auto">
          <a:xfrm>
            <a:off x="1187624" y="1337635"/>
            <a:ext cx="6768752" cy="47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09329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r>
              <a:rPr lang="ru-RU" b="1" baseline="-30000" dirty="0" smtClean="0"/>
              <a:t>2</a:t>
            </a:r>
            <a:r>
              <a:rPr lang="ru-RU" b="1" dirty="0"/>
              <a:t> </a:t>
            </a:r>
            <a:r>
              <a:rPr lang="ru-RU" b="1" dirty="0" smtClean="0"/>
              <a:t> СО</a:t>
            </a:r>
            <a:r>
              <a:rPr lang="ru-RU" b="1" baseline="-25000" dirty="0" smtClean="0"/>
              <a:t>2</a:t>
            </a:r>
            <a:r>
              <a:rPr lang="ru-RU" b="1" dirty="0" smtClean="0"/>
              <a:t>    Н</a:t>
            </a:r>
            <a:r>
              <a:rPr lang="ru-RU" b="1" baseline="-30000" dirty="0" smtClean="0"/>
              <a:t>2</a:t>
            </a:r>
            <a:r>
              <a:rPr lang="ru-RU" b="1" dirty="0" smtClean="0"/>
              <a:t>О - осмос</a:t>
            </a:r>
            <a:endParaRPr lang="ru-RU" b="1" baseline="-30000" dirty="0"/>
          </a:p>
        </p:txBody>
      </p:sp>
      <p:cxnSp>
        <p:nvCxnSpPr>
          <p:cNvPr id="5" name="Прямая со стрелкой 4"/>
          <p:cNvCxnSpPr>
            <a:stCxn id="3" idx="0"/>
          </p:cNvCxnSpPr>
          <p:nvPr/>
        </p:nvCxnSpPr>
        <p:spPr>
          <a:xfrm flipV="1">
            <a:off x="1799692" y="4653139"/>
            <a:ext cx="1024740" cy="1440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168" y="3212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Активный транспорт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(против градиента концентрации, от меньшей к большей, сопряжен с потреблением энергии)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3"/>
          <a:stretch/>
        </p:blipFill>
        <p:spPr bwMode="auto">
          <a:xfrm>
            <a:off x="2971546" y="1412776"/>
            <a:ext cx="3200908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77281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Транспортный белок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>
            <a:off x="1403648" y="2419147"/>
            <a:ext cx="2808312" cy="865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72200" y="450912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</a:t>
            </a:r>
            <a:r>
              <a:rPr lang="en-US" sz="2800" baseline="40000" dirty="0" smtClean="0"/>
              <a:t>+</a:t>
            </a:r>
            <a:r>
              <a:rPr lang="en-US" sz="2800" dirty="0" smtClean="0"/>
              <a:t> </a:t>
            </a:r>
            <a:r>
              <a:rPr lang="ru-RU" sz="2800" dirty="0" smtClean="0"/>
              <a:t>К</a:t>
            </a:r>
            <a:r>
              <a:rPr lang="ru-RU" sz="2800" baseline="40000" dirty="0" smtClean="0"/>
              <a:t>+</a:t>
            </a:r>
            <a:r>
              <a:rPr lang="ru-RU" sz="2800" dirty="0" smtClean="0"/>
              <a:t>- насос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07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302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2013-10-09T17:55:17Z</dcterms:created>
  <dcterms:modified xsi:type="dcterms:W3CDTF">2013-11-25T18:43:22Z</dcterms:modified>
</cp:coreProperties>
</file>