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24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22" r:id="rId2"/>
    <p:sldMasterId id="2147483734" r:id="rId3"/>
    <p:sldMasterId id="2147483758" r:id="rId4"/>
    <p:sldMasterId id="2147483782" r:id="rId5"/>
    <p:sldMasterId id="2147483794" r:id="rId6"/>
    <p:sldMasterId id="2147483806" r:id="rId7"/>
    <p:sldMasterId id="2147483818" r:id="rId8"/>
  </p:sldMasterIdLst>
  <p:notesMasterIdLst>
    <p:notesMasterId r:id="rId43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84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85" r:id="rId27"/>
    <p:sldId id="273" r:id="rId28"/>
    <p:sldId id="274" r:id="rId29"/>
    <p:sldId id="275" r:id="rId30"/>
    <p:sldId id="276" r:id="rId31"/>
    <p:sldId id="277" r:id="rId32"/>
    <p:sldId id="278" r:id="rId33"/>
    <p:sldId id="279" r:id="rId34"/>
    <p:sldId id="280" r:id="rId35"/>
    <p:sldId id="281" r:id="rId36"/>
    <p:sldId id="282" r:id="rId37"/>
    <p:sldId id="286" r:id="rId38"/>
    <p:sldId id="290" r:id="rId39"/>
    <p:sldId id="287" r:id="rId40"/>
    <p:sldId id="288" r:id="rId41"/>
    <p:sldId id="289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1577" autoAdjust="0"/>
  </p:normalViewPr>
  <p:slideViewPr>
    <p:cSldViewPr>
      <p:cViewPr>
        <p:scale>
          <a:sx n="66" d="100"/>
          <a:sy n="66" d="100"/>
        </p:scale>
        <p:origin x="-89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41" Type="http://schemas.openxmlformats.org/officeDocument/2006/relationships/slide" Target="slides/slide3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B5116-3415-4EDE-B112-EECB3B3E8715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B88EA-26FD-483B-BEE7-CCA972FBD4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Вопрос на 20 баллов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B88EA-26FD-483B-BEE7-CCA972FBD4D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 вопрос на 60 баллов 30 сек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B88EA-26FD-483B-BEE7-CCA972FBD4D1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 вопрос на 80 баллов 30 сек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B88EA-26FD-483B-BEE7-CCA972FBD4D1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 вопрос на 80 баллов 30 сек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B88EA-26FD-483B-BEE7-CCA972FBD4D1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Вопрос на 100 баллов 30 сек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B88EA-26FD-483B-BEE7-CCA972FBD4D1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10 минут секундомер слайдом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B88EA-26FD-483B-BEE7-CCA972FBD4D1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Вопрос на 40 баллов Секундомер</a:t>
            </a:r>
            <a:r>
              <a:rPr lang="ru-RU" baseline="0" dirty="0" smtClean="0"/>
              <a:t> 60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B88EA-26FD-483B-BEE7-CCA972FBD4D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Вопрос на 60 баллов 60 секунд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B88EA-26FD-483B-BEE7-CCA972FBD4D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Вопрос на 80 баллов 60 секунд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B88EA-26FD-483B-BEE7-CCA972FBD4D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</a:t>
            </a:r>
            <a:r>
              <a:rPr lang="ru-RU" baseline="0" dirty="0" smtClean="0"/>
              <a:t> </a:t>
            </a:r>
            <a:r>
              <a:rPr lang="ru-RU" dirty="0" smtClean="0"/>
              <a:t>Вопрос на 20 баллов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B88EA-26FD-483B-BEE7-CCA972FBD4D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2. Вопрос на 20 баллов 30 сек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B88EA-26FD-483B-BEE7-CCA972FBD4D1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1 Вопрос на 40 баллов</a:t>
            </a:r>
          </a:p>
          <a:p>
            <a:r>
              <a:rPr lang="ru-RU" dirty="0" smtClean="0"/>
              <a:t>30 сек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B88EA-26FD-483B-BEE7-CCA972FBD4D1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2 Вопрос на 40 баллов 30 сек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B88EA-26FD-483B-BEE7-CCA972FBD4D1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 Вопрос на 60 баллов 30 сек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B88EA-26FD-483B-BEE7-CCA972FBD4D1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//upload.wikimedia.org/wikipedia/commons/7/7b/Circle-trig7.svg" TargetMode="Externa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4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27.xml"/><Relationship Id="rId3" Type="http://schemas.openxmlformats.org/officeDocument/2006/relationships/slide" Target="slide22.xml"/><Relationship Id="rId7" Type="http://schemas.openxmlformats.org/officeDocument/2006/relationships/slide" Target="slide26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9.xml"/><Relationship Id="rId6" Type="http://schemas.openxmlformats.org/officeDocument/2006/relationships/slide" Target="slide25.xml"/><Relationship Id="rId5" Type="http://schemas.openxmlformats.org/officeDocument/2006/relationships/slide" Target="slide24.xml"/><Relationship Id="rId10" Type="http://schemas.openxmlformats.org/officeDocument/2006/relationships/slide" Target="slide8.xml"/><Relationship Id="rId4" Type="http://schemas.openxmlformats.org/officeDocument/2006/relationships/slide" Target="slide23.xml"/><Relationship Id="rId9" Type="http://schemas.openxmlformats.org/officeDocument/2006/relationships/slide" Target="slide2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8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8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20.xml"/><Relationship Id="rId1" Type="http://schemas.openxmlformats.org/officeDocument/2006/relationships/slideLayout" Target="../slideLayouts/slideLayout8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" Target="slide20.xml"/><Relationship Id="rId1" Type="http://schemas.openxmlformats.org/officeDocument/2006/relationships/slideLayout" Target="../slideLayouts/slideLayout8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8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8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8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" Target="slide20.xml"/><Relationship Id="rId1" Type="http://schemas.openxmlformats.org/officeDocument/2006/relationships/slideLayout" Target="../slideLayouts/slideLayout8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" Target="slide20.xml"/><Relationship Id="rId1" Type="http://schemas.openxmlformats.org/officeDocument/2006/relationships/slideLayout" Target="../slideLayouts/slideLayout8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8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11.xml"/><Relationship Id="rId7" Type="http://schemas.openxmlformats.org/officeDocument/2006/relationships/slide" Target="slide15.xml"/><Relationship Id="rId12" Type="http://schemas.openxmlformats.org/officeDocument/2006/relationships/slide" Target="slide1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9.xml"/><Relationship Id="rId6" Type="http://schemas.openxmlformats.org/officeDocument/2006/relationships/slide" Target="slide14.xml"/><Relationship Id="rId11" Type="http://schemas.openxmlformats.org/officeDocument/2006/relationships/slide" Target="slide8.xml"/><Relationship Id="rId5" Type="http://schemas.openxmlformats.org/officeDocument/2006/relationships/slide" Target="slide13.xml"/><Relationship Id="rId10" Type="http://schemas.openxmlformats.org/officeDocument/2006/relationships/slide" Target="slide18.xml"/><Relationship Id="rId4" Type="http://schemas.openxmlformats.org/officeDocument/2006/relationships/slide" Target="slide12.xml"/><Relationship Id="rId9" Type="http://schemas.openxmlformats.org/officeDocument/2006/relationships/slide" Target="slide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64904"/>
            <a:ext cx="9144000" cy="682625"/>
          </a:xfrm>
          <a:effectLst/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Математическая игра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08520" y="1052736"/>
            <a:ext cx="9144000" cy="381000"/>
          </a:xfrm>
          <a:ln>
            <a:noFill/>
          </a:ln>
          <a:effectLst/>
        </p:spPr>
        <p:txBody>
          <a:bodyPr>
            <a:noAutofit/>
          </a:bodyPr>
          <a:lstStyle/>
          <a:p>
            <a:pPr algn="ctr"/>
            <a:r>
              <a:rPr lang="ru-RU" sz="8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Тригонометрия</a:t>
            </a:r>
            <a:endParaRPr lang="ru-RU" sz="8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Файл:Circle-trig7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533698" y="3573016"/>
            <a:ext cx="4142758" cy="2880320"/>
          </a:xfrm>
          <a:prstGeom prst="rect">
            <a:avLst/>
          </a:prstGeom>
          <a:noFill/>
          <a:ln/>
        </p:spPr>
      </p:pic>
      <p:sp>
        <p:nvSpPr>
          <p:cNvPr id="5" name="TextBox 4"/>
          <p:cNvSpPr txBox="1"/>
          <p:nvPr/>
        </p:nvSpPr>
        <p:spPr>
          <a:xfrm>
            <a:off x="1043608" y="4653136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АС-11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12776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/>
              <a:t>Эта формула связывает </a:t>
            </a:r>
            <a:r>
              <a:rPr lang="en-US" sz="6600" b="1" dirty="0" smtClean="0"/>
              <a:t>sin</a:t>
            </a:r>
            <a:r>
              <a:rPr lang="en-US" sz="6600" dirty="0" smtClean="0"/>
              <a:t> </a:t>
            </a:r>
            <a:r>
              <a:rPr lang="ru-RU" sz="6600" dirty="0" smtClean="0"/>
              <a:t>и </a:t>
            </a:r>
            <a:r>
              <a:rPr lang="en-US" sz="6600" b="1" dirty="0" err="1" smtClean="0"/>
              <a:t>cos</a:t>
            </a:r>
            <a:r>
              <a:rPr lang="en-US" sz="6600" dirty="0" smtClean="0"/>
              <a:t> </a:t>
            </a:r>
            <a:r>
              <a:rPr lang="ru-RU" sz="6600" dirty="0" smtClean="0"/>
              <a:t>одного и того же угла?</a:t>
            </a:r>
            <a:endParaRPr lang="ru-RU" sz="6600" dirty="0"/>
          </a:p>
        </p:txBody>
      </p:sp>
      <p:sp>
        <p:nvSpPr>
          <p:cNvPr id="3" name="Стрелка вниз 2">
            <a:hlinkClick r:id="rId3" action="ppaction://hlinksldjump"/>
          </p:cNvPr>
          <p:cNvSpPr/>
          <p:nvPr/>
        </p:nvSpPr>
        <p:spPr>
          <a:xfrm>
            <a:off x="251520" y="6237312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148064" y="6021288"/>
            <a:ext cx="37000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Вопрос на 20 баллов.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74216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/>
              <a:t>Эта формула связывает </a:t>
            </a:r>
            <a:r>
              <a:rPr lang="en-US" sz="6600" b="1" dirty="0" err="1" smtClean="0"/>
              <a:t>tg</a:t>
            </a:r>
            <a:r>
              <a:rPr lang="ru-RU" sz="6600" dirty="0" smtClean="0"/>
              <a:t> и </a:t>
            </a:r>
            <a:r>
              <a:rPr lang="en-US" sz="6600" b="1" dirty="0" err="1" smtClean="0"/>
              <a:t>ctg</a:t>
            </a:r>
            <a:r>
              <a:rPr lang="en-US" sz="6600" dirty="0" smtClean="0"/>
              <a:t> </a:t>
            </a:r>
            <a:r>
              <a:rPr lang="ru-RU" sz="6600" dirty="0" smtClean="0"/>
              <a:t>одного и того же числа?</a:t>
            </a:r>
            <a:r>
              <a:rPr lang="en-US" sz="6600" dirty="0" smtClean="0"/>
              <a:t> </a:t>
            </a:r>
            <a:endParaRPr lang="ru-RU" sz="6600" dirty="0"/>
          </a:p>
        </p:txBody>
      </p:sp>
      <p:sp>
        <p:nvSpPr>
          <p:cNvPr id="3" name="Стрелка вниз 2">
            <a:hlinkClick r:id="rId3" action="ppaction://hlinksldjump"/>
          </p:cNvPr>
          <p:cNvSpPr/>
          <p:nvPr/>
        </p:nvSpPr>
        <p:spPr>
          <a:xfrm>
            <a:off x="251520" y="6237312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923928" y="6021288"/>
            <a:ext cx="4951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Второй вопрос на 20 баллов.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>
            <a:hlinkClick r:id="rId3" action="ppaction://hlinksldjump"/>
          </p:cNvPr>
          <p:cNvSpPr/>
          <p:nvPr/>
        </p:nvSpPr>
        <p:spPr>
          <a:xfrm>
            <a:off x="251520" y="6237312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0" y="1657831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/>
              <a:t>Для углов какого вида функция </a:t>
            </a:r>
            <a:r>
              <a:rPr lang="ru-RU" sz="6600" b="1" dirty="0" smtClean="0"/>
              <a:t>меняется</a:t>
            </a:r>
            <a:r>
              <a:rPr lang="ru-RU" sz="6600" dirty="0" smtClean="0"/>
              <a:t> на </a:t>
            </a:r>
            <a:r>
              <a:rPr lang="ru-RU" sz="6600" dirty="0" err="1" smtClean="0"/>
              <a:t>кофункцию</a:t>
            </a:r>
            <a:r>
              <a:rPr lang="ru-RU" sz="6600" dirty="0" smtClean="0"/>
              <a:t>?</a:t>
            </a:r>
            <a:endParaRPr lang="ru-RU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5148064" y="6021288"/>
            <a:ext cx="3708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Вопрос на 40 баллов.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>
            <a:hlinkClick r:id="rId3" action="ppaction://hlinksldjump"/>
          </p:cNvPr>
          <p:cNvSpPr/>
          <p:nvPr/>
        </p:nvSpPr>
        <p:spPr>
          <a:xfrm>
            <a:off x="251520" y="6237312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9144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/>
              <a:t>В какой четверти знаки всех тригонометрических функций </a:t>
            </a:r>
            <a:r>
              <a:rPr lang="ru-RU" sz="6600" b="1" dirty="0" smtClean="0"/>
              <a:t>одинаковы</a:t>
            </a:r>
            <a:r>
              <a:rPr lang="ru-RU" sz="6600" dirty="0" smtClean="0"/>
              <a:t>?</a:t>
            </a:r>
            <a:endParaRPr lang="ru-RU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3923928" y="6021288"/>
            <a:ext cx="4960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Второй вопрос на 40 баллов.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>
            <a:hlinkClick r:id="rId3" action="ppaction://hlinksldjump"/>
          </p:cNvPr>
          <p:cNvSpPr/>
          <p:nvPr/>
        </p:nvSpPr>
        <p:spPr>
          <a:xfrm>
            <a:off x="251520" y="6237312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0" y="1412776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smtClean="0"/>
              <a:t>От -    </a:t>
            </a:r>
            <a:r>
              <a:rPr lang="ru-RU" sz="6600" dirty="0" smtClean="0"/>
              <a:t>до </a:t>
            </a:r>
            <a:r>
              <a:rPr lang="ru-RU" sz="6600" b="1" dirty="0" smtClean="0"/>
              <a:t>О</a:t>
            </a:r>
            <a:r>
              <a:rPr lang="ru-RU" sz="6600" dirty="0" smtClean="0"/>
              <a:t> – это граница какой четверти?   </a:t>
            </a:r>
            <a:endParaRPr lang="ru-RU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5148064" y="6021288"/>
            <a:ext cx="37064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Вопрос на 60 баллов.</a:t>
            </a:r>
            <a:endParaRPr lang="ru-RU" sz="2400" b="1" dirty="0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8920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1268760"/>
            <a:ext cx="504056" cy="1617179"/>
          </a:xfrm>
          <a:prstGeom prst="rect">
            <a:avLst/>
          </a:prstGeom>
          <a:noFill/>
        </p:spPr>
      </p:pic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0" y="1190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>
            <a:hlinkClick r:id="rId3" action="ppaction://hlinksldjump"/>
          </p:cNvPr>
          <p:cNvSpPr/>
          <p:nvPr/>
        </p:nvSpPr>
        <p:spPr>
          <a:xfrm>
            <a:off x="251520" y="6237312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0" y="1484784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/>
              <a:t>От    до      - это границы какой четверти?   </a:t>
            </a:r>
            <a:endParaRPr lang="ru-RU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3923928" y="6021288"/>
            <a:ext cx="4958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Второй вопрос на 60 баллов.</a:t>
            </a:r>
            <a:endParaRPr lang="ru-RU" sz="2400" b="1" dirty="0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1412776"/>
            <a:ext cx="504056" cy="1344924"/>
          </a:xfrm>
          <a:prstGeom prst="rect">
            <a:avLst/>
          </a:prstGeom>
          <a:noFill/>
        </p:spPr>
      </p:pic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1268760"/>
            <a:ext cx="864096" cy="1616696"/>
          </a:xfrm>
          <a:prstGeom prst="rect">
            <a:avLst/>
          </a:prstGeom>
          <a:noFill/>
        </p:spPr>
      </p:pic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>
            <a:hlinkClick r:id="rId3" action="ppaction://hlinksldjump"/>
          </p:cNvPr>
          <p:cNvSpPr/>
          <p:nvPr/>
        </p:nvSpPr>
        <p:spPr>
          <a:xfrm>
            <a:off x="251520" y="6237312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0" y="1772816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/>
              <a:t>Эти числа не могут быть под знаком </a:t>
            </a:r>
            <a:r>
              <a:rPr lang="en-US" sz="6600" b="1" dirty="0" err="1" smtClean="0"/>
              <a:t>arcsin</a:t>
            </a:r>
            <a:r>
              <a:rPr lang="ru-RU" sz="6600" dirty="0" smtClean="0"/>
              <a:t>?</a:t>
            </a:r>
            <a:endParaRPr lang="ru-RU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5148064" y="6021288"/>
            <a:ext cx="3716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Вопрос на 80 баллов.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>
            <a:hlinkClick r:id="rId3" action="ppaction://hlinksldjump"/>
          </p:cNvPr>
          <p:cNvSpPr/>
          <p:nvPr/>
        </p:nvSpPr>
        <p:spPr>
          <a:xfrm>
            <a:off x="251520" y="6237312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0" y="126876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23928" y="6021288"/>
            <a:ext cx="4968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Второй вопрос на 80 баллов.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628800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/>
              <a:t>Под знаком </a:t>
            </a:r>
            <a:r>
              <a:rPr lang="en-US" sz="6600" b="1" dirty="0" err="1" smtClean="0"/>
              <a:t>arcsin</a:t>
            </a:r>
            <a:r>
              <a:rPr lang="ru-RU" sz="6600" dirty="0" smtClean="0"/>
              <a:t> какие могут быть числа?</a:t>
            </a:r>
            <a:r>
              <a:rPr lang="en-US" sz="6600" dirty="0" smtClean="0"/>
              <a:t> 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>
            <a:hlinkClick r:id="rId3" action="ppaction://hlinksldjump"/>
          </p:cNvPr>
          <p:cNvSpPr/>
          <p:nvPr/>
        </p:nvSpPr>
        <p:spPr>
          <a:xfrm>
            <a:off x="251520" y="6237312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0" y="1484784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/>
              <a:t>Разность </a:t>
            </a:r>
            <a:r>
              <a:rPr lang="en-US" sz="6600" b="1" dirty="0" err="1" smtClean="0"/>
              <a:t>cos</a:t>
            </a:r>
            <a:r>
              <a:rPr lang="en-US" sz="6600" dirty="0" smtClean="0"/>
              <a:t> </a:t>
            </a:r>
            <a:r>
              <a:rPr lang="ru-RU" sz="6600" dirty="0" smtClean="0"/>
              <a:t>двух углов равна именно этому произведению?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32040" y="6021288"/>
            <a:ext cx="3874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Вопрос на 100 баллов.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92696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Итоги двух раундов</a:t>
            </a:r>
            <a:endParaRPr lang="ru-RU" sz="5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47664" y="1772816"/>
          <a:ext cx="6096000" cy="453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113412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Команда «синус»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Команда</a:t>
                      </a:r>
                      <a:r>
                        <a:rPr lang="ru-RU" baseline="0" dirty="0" smtClean="0"/>
                        <a:t> «косинус»</a:t>
                      </a:r>
                      <a:endParaRPr lang="ru-RU" dirty="0"/>
                    </a:p>
                  </a:txBody>
                  <a:tcPr anchor="ctr" anchorCtr="1"/>
                </a:tc>
              </a:tr>
              <a:tr h="1134126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r>
                        <a:rPr lang="ru-RU" baseline="0" dirty="0" smtClean="0"/>
                        <a:t> раунд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</a:tr>
              <a:tr h="113412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ru-RU" dirty="0" smtClean="0"/>
                        <a:t> раунд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</a:tr>
              <a:tr h="1134126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84784"/>
            <a:ext cx="9144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тур</a:t>
            </a:r>
          </a:p>
          <a:p>
            <a:pPr algn="ctr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Теоретический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76672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III </a:t>
            </a:r>
            <a:r>
              <a:rPr lang="ru-RU" sz="4000" dirty="0" smtClean="0"/>
              <a:t>раунд</a:t>
            </a:r>
          </a:p>
          <a:p>
            <a:pPr algn="ctr"/>
            <a:r>
              <a:rPr lang="ru-RU" sz="4400" b="1" dirty="0" smtClean="0">
                <a:latin typeface="Myriad Pro Cond" pitchFamily="34" charset="0"/>
              </a:rPr>
              <a:t>Вычисления</a:t>
            </a:r>
            <a:endParaRPr lang="ru-RU" sz="4400" b="1" dirty="0">
              <a:latin typeface="Myriad Pro Cond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23727" y="1988840"/>
          <a:ext cx="5112569" cy="4392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8427"/>
                <a:gridCol w="1612071"/>
                <a:gridCol w="1612071"/>
              </a:tblGrid>
              <a:tr h="1464163"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hlinkClick r:id="rId2" action="ppaction://hlinksldjump"/>
                        </a:rPr>
                        <a:t>20</a:t>
                      </a:r>
                      <a:endParaRPr lang="ru-RU" sz="6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hlinkClick r:id="rId3" action="ppaction://hlinksldjump"/>
                        </a:rPr>
                        <a:t>20</a:t>
                      </a:r>
                      <a:endParaRPr lang="ru-RU" sz="6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hlinkClick r:id="rId4" action="ppaction://hlinksldjump"/>
                        </a:rPr>
                        <a:t>40</a:t>
                      </a:r>
                      <a:endParaRPr lang="ru-RU" sz="6600" dirty="0"/>
                    </a:p>
                  </a:txBody>
                  <a:tcPr anchor="ctr" anchorCtr="1"/>
                </a:tc>
              </a:tr>
              <a:tr h="1464163">
                <a:tc>
                  <a:txBody>
                    <a:bodyPr/>
                    <a:lstStyle/>
                    <a:p>
                      <a:r>
                        <a:rPr lang="ru-RU" sz="6600" b="1" dirty="0" smtClean="0">
                          <a:hlinkClick r:id="rId5" action="ppaction://hlinksldjump"/>
                        </a:rPr>
                        <a:t>40</a:t>
                      </a:r>
                      <a:endParaRPr lang="ru-RU" sz="6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6600" b="1" dirty="0" smtClean="0">
                          <a:hlinkClick r:id="rId6" action="ppaction://hlinksldjump"/>
                        </a:rPr>
                        <a:t>60</a:t>
                      </a:r>
                      <a:endParaRPr lang="ru-RU" sz="6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6600" b="1" dirty="0" smtClean="0">
                          <a:hlinkClick r:id="rId7" action="ppaction://hlinksldjump"/>
                        </a:rPr>
                        <a:t>60</a:t>
                      </a:r>
                      <a:endParaRPr lang="ru-RU" sz="6600" b="1" dirty="0"/>
                    </a:p>
                  </a:txBody>
                  <a:tcPr anchor="ctr" anchorCtr="1"/>
                </a:tc>
              </a:tr>
              <a:tr h="1464163">
                <a:tc>
                  <a:txBody>
                    <a:bodyPr/>
                    <a:lstStyle/>
                    <a:p>
                      <a:r>
                        <a:rPr lang="ru-RU" sz="6600" b="1" dirty="0" smtClean="0">
                          <a:hlinkClick r:id="rId8" action="ppaction://hlinksldjump"/>
                        </a:rPr>
                        <a:t>80</a:t>
                      </a:r>
                      <a:endParaRPr lang="ru-RU" sz="6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6600" b="1" dirty="0" smtClean="0">
                          <a:hlinkClick r:id="rId8" action="ppaction://hlinksldjump"/>
                        </a:rPr>
                        <a:t>80</a:t>
                      </a:r>
                      <a:endParaRPr lang="ru-RU" sz="6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6600" b="1" dirty="0" smtClean="0">
                          <a:hlinkClick r:id="rId9" action="ppaction://hlinksldjump"/>
                        </a:rPr>
                        <a:t>100</a:t>
                      </a:r>
                      <a:endParaRPr lang="ru-RU" sz="6600" b="1" dirty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4" name="TextBox 3">
            <a:hlinkClick r:id="rId10" action="ppaction://hlinksldjump"/>
          </p:cNvPr>
          <p:cNvSpPr txBox="1"/>
          <p:nvPr/>
        </p:nvSpPr>
        <p:spPr>
          <a:xfrm>
            <a:off x="7596336" y="5877272"/>
            <a:ext cx="984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Итог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низ 2">
            <a:hlinkClick r:id="rId2" action="ppaction://hlinksldjump"/>
          </p:cNvPr>
          <p:cNvSpPr/>
          <p:nvPr/>
        </p:nvSpPr>
        <p:spPr>
          <a:xfrm>
            <a:off x="251520" y="6237312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99592" y="2708920"/>
            <a:ext cx="746390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/>
              <a:t>Вычислите </a:t>
            </a:r>
            <a:r>
              <a:rPr lang="en-US" sz="6600" b="1" dirty="0" smtClean="0">
                <a:latin typeface="+mj-lt"/>
              </a:rPr>
              <a:t>sin</a:t>
            </a:r>
            <a:r>
              <a:rPr lang="ru-RU" sz="6600" b="1" dirty="0" smtClean="0">
                <a:latin typeface="+mj-lt"/>
              </a:rPr>
              <a:t> </a:t>
            </a:r>
            <a:r>
              <a:rPr lang="ru-RU" sz="6600" b="1" dirty="0" smtClean="0">
                <a:latin typeface="+mj-lt"/>
                <a:ea typeface="Calibri" pitchFamily="34" charset="0"/>
                <a:cs typeface="Times New Roman" pitchFamily="18" charset="0"/>
              </a:rPr>
              <a:t>30</a:t>
            </a:r>
            <a:r>
              <a:rPr lang="ru-RU" sz="6600" b="1" baseline="30000" dirty="0" smtClean="0">
                <a:latin typeface="+mj-lt"/>
                <a:ea typeface="Calibri" pitchFamily="34" charset="0"/>
                <a:cs typeface="Times New Roman" pitchFamily="18" charset="0"/>
              </a:rPr>
              <a:t>0</a:t>
            </a:r>
            <a:endParaRPr lang="ru-RU" sz="4000" b="1" dirty="0" smtClean="0">
              <a:latin typeface="+mj-lt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8064" y="6021288"/>
            <a:ext cx="37000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Вопрос на 20 баллов.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204864"/>
            <a:ext cx="7877478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/>
              <a:t>Вычислите </a:t>
            </a:r>
            <a:r>
              <a:rPr lang="en-US" sz="6600" b="1" dirty="0" err="1" smtClean="0">
                <a:latin typeface="+mj-lt"/>
              </a:rPr>
              <a:t>cos</a:t>
            </a:r>
            <a:r>
              <a:rPr lang="en-US" sz="6600" b="1" dirty="0" smtClean="0">
                <a:latin typeface="+mj-lt"/>
              </a:rPr>
              <a:t> </a:t>
            </a:r>
            <a:r>
              <a:rPr lang="ru-RU" sz="6600" b="1" dirty="0" smtClean="0">
                <a:latin typeface="+mj-lt"/>
              </a:rPr>
              <a:t>45</a:t>
            </a:r>
            <a:r>
              <a:rPr lang="ru-RU" sz="6600" b="1" baseline="30000" dirty="0" smtClean="0">
                <a:latin typeface="+mj-lt"/>
              </a:rPr>
              <a:t>0</a:t>
            </a:r>
            <a:endParaRPr lang="ru-RU" sz="6600" b="1" dirty="0" smtClean="0">
              <a:latin typeface="+mj-lt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Стрелка вниз 2">
            <a:hlinkClick r:id="rId2" action="ppaction://hlinksldjump"/>
          </p:cNvPr>
          <p:cNvSpPr/>
          <p:nvPr/>
        </p:nvSpPr>
        <p:spPr>
          <a:xfrm>
            <a:off x="251520" y="6237312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923928" y="6021288"/>
            <a:ext cx="4951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Второй вопрос на 20 баллов.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28800"/>
            <a:ext cx="9144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/>
              <a:t>Вычислите</a:t>
            </a:r>
            <a:endParaRPr lang="en-US" sz="6600" dirty="0" smtClean="0"/>
          </a:p>
          <a:p>
            <a:pPr algn="ctr"/>
            <a:r>
              <a:rPr lang="en-US" sz="6600" b="1" dirty="0" smtClean="0"/>
              <a:t>sin(</a:t>
            </a:r>
            <a:r>
              <a:rPr lang="en-US" sz="6600" b="1" dirty="0" err="1" smtClean="0"/>
              <a:t>arcsin</a:t>
            </a:r>
            <a:r>
              <a:rPr lang="en-US" sz="6600" b="1" dirty="0" smtClean="0"/>
              <a:t>   )</a:t>
            </a:r>
            <a:endParaRPr lang="ru-RU" sz="6600" b="1" dirty="0" smtClean="0"/>
          </a:p>
          <a:p>
            <a:pPr algn="ctr"/>
            <a:endParaRPr lang="ru-RU" dirty="0"/>
          </a:p>
        </p:txBody>
      </p:sp>
      <p:sp>
        <p:nvSpPr>
          <p:cNvPr id="3" name="Стрелка вниз 2">
            <a:hlinkClick r:id="rId2" action="ppaction://hlinksldjump"/>
          </p:cNvPr>
          <p:cNvSpPr/>
          <p:nvPr/>
        </p:nvSpPr>
        <p:spPr>
          <a:xfrm>
            <a:off x="251520" y="6237312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148064" y="6021288"/>
            <a:ext cx="3708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Вопрос на 40 баллов.</a:t>
            </a:r>
            <a:endParaRPr lang="ru-RU" sz="2400" b="1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2564904"/>
            <a:ext cx="348233" cy="13929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4076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Стрелка вниз 2">
            <a:hlinkClick r:id="rId2" action="ppaction://hlinksldjump"/>
          </p:cNvPr>
          <p:cNvSpPr/>
          <p:nvPr/>
        </p:nvSpPr>
        <p:spPr>
          <a:xfrm>
            <a:off x="251520" y="6237312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923928" y="6021288"/>
            <a:ext cx="4960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Второй вопрос на 40 баллов.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26876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/>
              <a:t>Вычислите</a:t>
            </a:r>
            <a:endParaRPr lang="en-US" sz="6600" dirty="0" smtClean="0"/>
          </a:p>
          <a:p>
            <a:pPr algn="ctr"/>
            <a:r>
              <a:rPr lang="en-US" sz="6600" dirty="0" smtClean="0"/>
              <a:t> </a:t>
            </a:r>
            <a:r>
              <a:rPr lang="en-US" sz="6600" b="1" dirty="0" err="1" smtClean="0"/>
              <a:t>cos</a:t>
            </a:r>
            <a:r>
              <a:rPr lang="en-US" sz="6600" b="1" dirty="0" smtClean="0"/>
              <a:t> (</a:t>
            </a:r>
            <a:r>
              <a:rPr lang="en-US" sz="6600" b="1" dirty="0" err="1" smtClean="0"/>
              <a:t>arccos</a:t>
            </a:r>
            <a:r>
              <a:rPr lang="en-US" sz="6600" b="1" dirty="0" smtClean="0"/>
              <a:t>    )</a:t>
            </a:r>
            <a:r>
              <a:rPr lang="ru-RU" sz="6600" b="1" dirty="0" smtClean="0"/>
              <a:t> </a:t>
            </a:r>
            <a:endParaRPr lang="ru-RU" sz="6600" b="1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2204864"/>
            <a:ext cx="636350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492896"/>
            <a:ext cx="779091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/>
              <a:t>Вычислите </a:t>
            </a:r>
            <a:r>
              <a:rPr lang="en-US" sz="6600" b="1" dirty="0" err="1" smtClean="0">
                <a:latin typeface="+mj-lt"/>
              </a:rPr>
              <a:t>tg</a:t>
            </a:r>
            <a:r>
              <a:rPr lang="ru-RU" sz="6600" b="1" dirty="0" smtClean="0">
                <a:latin typeface="+mj-lt"/>
              </a:rPr>
              <a:t> 750</a:t>
            </a:r>
            <a:r>
              <a:rPr lang="ru-RU" sz="6600" b="1" baseline="30000" dirty="0" smtClean="0">
                <a:latin typeface="+mj-lt"/>
              </a:rPr>
              <a:t>0</a:t>
            </a:r>
            <a:endParaRPr lang="ru-RU" sz="6600" b="1" dirty="0" smtClean="0">
              <a:latin typeface="+mj-lt"/>
            </a:endParaRPr>
          </a:p>
          <a:p>
            <a:endParaRPr lang="ru-RU" dirty="0"/>
          </a:p>
        </p:txBody>
      </p:sp>
      <p:sp>
        <p:nvSpPr>
          <p:cNvPr id="3" name="Стрелка вниз 2">
            <a:hlinkClick r:id="rId2" action="ppaction://hlinksldjump"/>
          </p:cNvPr>
          <p:cNvSpPr/>
          <p:nvPr/>
        </p:nvSpPr>
        <p:spPr>
          <a:xfrm>
            <a:off x="251520" y="6237312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148064" y="6021288"/>
            <a:ext cx="37064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Вопрос на 60 баллов.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>
            <a:hlinkClick r:id="rId2" action="ppaction://hlinksldjump"/>
          </p:cNvPr>
          <p:cNvSpPr/>
          <p:nvPr/>
        </p:nvSpPr>
        <p:spPr>
          <a:xfrm>
            <a:off x="251520" y="6237312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67544" y="2132856"/>
            <a:ext cx="836799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/>
              <a:t>Вычислите</a:t>
            </a:r>
            <a:r>
              <a:rPr lang="en-US" sz="6600" dirty="0" smtClean="0"/>
              <a:t> </a:t>
            </a:r>
            <a:r>
              <a:rPr lang="en-US" sz="6600" b="1" dirty="0" err="1" smtClean="0">
                <a:latin typeface="+mj-lt"/>
              </a:rPr>
              <a:t>ctg</a:t>
            </a:r>
            <a:r>
              <a:rPr lang="en-US" sz="6600" b="1" dirty="0" smtClean="0">
                <a:latin typeface="+mj-lt"/>
              </a:rPr>
              <a:t> </a:t>
            </a:r>
            <a:r>
              <a:rPr lang="ru-RU" sz="6600" b="1" dirty="0" smtClean="0">
                <a:latin typeface="+mj-lt"/>
              </a:rPr>
              <a:t>390</a:t>
            </a:r>
            <a:r>
              <a:rPr lang="ru-RU" sz="6600" b="1" baseline="30000" dirty="0" smtClean="0">
                <a:latin typeface="+mj-lt"/>
              </a:rPr>
              <a:t>0</a:t>
            </a:r>
            <a:r>
              <a:rPr lang="ru-RU" sz="6600" b="1" dirty="0" smtClean="0">
                <a:latin typeface="+mj-lt"/>
              </a:rPr>
              <a:t> 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23928" y="6021288"/>
            <a:ext cx="4958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Второй вопрос на 60 баллов.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>
            <a:hlinkClick r:id="rId2" action="ppaction://hlinksldjump"/>
          </p:cNvPr>
          <p:cNvSpPr/>
          <p:nvPr/>
        </p:nvSpPr>
        <p:spPr>
          <a:xfrm>
            <a:off x="251520" y="6237312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18534" y="2420888"/>
            <a:ext cx="872546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/>
              <a:t>Вычислите</a:t>
            </a:r>
            <a:r>
              <a:rPr lang="en-US" sz="6600" dirty="0" smtClean="0"/>
              <a:t> </a:t>
            </a:r>
            <a:r>
              <a:rPr lang="en-US" sz="6600" b="1" dirty="0" smtClean="0">
                <a:latin typeface="+mj-lt"/>
              </a:rPr>
              <a:t>sin </a:t>
            </a:r>
            <a:r>
              <a:rPr lang="ru-RU" sz="6600" b="1" dirty="0" smtClean="0">
                <a:latin typeface="+mj-lt"/>
              </a:rPr>
              <a:t>1080</a:t>
            </a:r>
            <a:r>
              <a:rPr lang="ru-RU" sz="6600" b="1" baseline="30000" dirty="0" smtClean="0">
                <a:latin typeface="+mj-lt"/>
              </a:rPr>
              <a:t>0</a:t>
            </a:r>
            <a:r>
              <a:rPr lang="ru-RU" sz="6600" b="1" dirty="0" smtClean="0">
                <a:latin typeface="+mj-lt"/>
              </a:rPr>
              <a:t> </a:t>
            </a:r>
            <a:endParaRPr lang="ru-RU" sz="66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8064" y="6021288"/>
            <a:ext cx="3716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Вопрос на 80 баллов.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>
            <a:hlinkClick r:id="rId2" action="ppaction://hlinksldjump"/>
          </p:cNvPr>
          <p:cNvSpPr/>
          <p:nvPr/>
        </p:nvSpPr>
        <p:spPr>
          <a:xfrm>
            <a:off x="251520" y="6237312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923928" y="6021288"/>
            <a:ext cx="4968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Второй вопрос на 80 баллов.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980728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/>
              <a:t>Вычислите</a:t>
            </a:r>
            <a:endParaRPr lang="en-US" sz="6600" dirty="0" smtClean="0"/>
          </a:p>
          <a:p>
            <a:pPr algn="ctr"/>
            <a:r>
              <a:rPr lang="en-US" sz="6600" dirty="0" err="1" smtClean="0"/>
              <a:t>cos</a:t>
            </a:r>
            <a:r>
              <a:rPr lang="ru-RU" sz="6600" dirty="0" smtClean="0"/>
              <a:t>(</a:t>
            </a:r>
            <a:r>
              <a:rPr lang="en-US" sz="6600" dirty="0" smtClean="0"/>
              <a:t>    </a:t>
            </a:r>
            <a:r>
              <a:rPr lang="ru-RU" sz="6600" dirty="0" smtClean="0"/>
              <a:t>+</a:t>
            </a:r>
            <a:r>
              <a:rPr lang="en-US" sz="6600" dirty="0" smtClean="0"/>
              <a:t>α</a:t>
            </a:r>
            <a:r>
              <a:rPr lang="ru-RU" sz="6600" dirty="0" smtClean="0"/>
              <a:t>),</a:t>
            </a:r>
            <a:endParaRPr lang="en-US" sz="6600" dirty="0" smtClean="0"/>
          </a:p>
          <a:p>
            <a:pPr algn="ctr"/>
            <a:r>
              <a:rPr lang="ru-RU" sz="6600" dirty="0" smtClean="0"/>
              <a:t>если </a:t>
            </a:r>
            <a:r>
              <a:rPr lang="en-US" sz="6600" dirty="0" err="1" smtClean="0"/>
              <a:t>sinα</a:t>
            </a:r>
            <a:r>
              <a:rPr lang="ru-RU" sz="6600" dirty="0" smtClean="0"/>
              <a:t>= 0,6</a:t>
            </a:r>
          </a:p>
          <a:p>
            <a:pPr algn="ctr"/>
            <a:endParaRPr lang="ru-RU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1916832"/>
            <a:ext cx="648072" cy="13424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>
            <a:hlinkClick r:id="rId2" action="ppaction://hlinksldjump"/>
          </p:cNvPr>
          <p:cNvSpPr/>
          <p:nvPr/>
        </p:nvSpPr>
        <p:spPr>
          <a:xfrm>
            <a:off x="251520" y="6237312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0" y="1988840"/>
            <a:ext cx="9144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/>
              <a:t>Вычислите</a:t>
            </a:r>
            <a:endParaRPr lang="en-US" sz="6600" dirty="0" smtClean="0"/>
          </a:p>
          <a:p>
            <a:pPr algn="ctr"/>
            <a:r>
              <a:rPr lang="en-US" sz="6600" dirty="0" err="1" smtClean="0"/>
              <a:t>cos</a:t>
            </a:r>
            <a:r>
              <a:rPr lang="en-US" sz="6600" dirty="0" smtClean="0"/>
              <a:t>(2   +α)+</a:t>
            </a:r>
            <a:r>
              <a:rPr lang="en-US" sz="6600" dirty="0" err="1" smtClean="0"/>
              <a:t>cos</a:t>
            </a:r>
            <a:r>
              <a:rPr lang="en-US" sz="6600" dirty="0" smtClean="0"/>
              <a:t>(</a:t>
            </a:r>
            <a:r>
              <a:rPr lang="ru-RU" sz="6600" dirty="0" smtClean="0"/>
              <a:t>   </a:t>
            </a:r>
            <a:r>
              <a:rPr lang="en-US" sz="6600" dirty="0" smtClean="0"/>
              <a:t>- α)</a:t>
            </a:r>
            <a:endParaRPr lang="ru-RU" sz="6600" dirty="0" smtClean="0"/>
          </a:p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932040" y="6021288"/>
            <a:ext cx="3874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Вопрос на 100 баллов.</a:t>
            </a:r>
            <a:endParaRPr lang="ru-RU" sz="2400" b="1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2996952"/>
            <a:ext cx="564257" cy="1264714"/>
          </a:xfrm>
          <a:prstGeom prst="rect">
            <a:avLst/>
          </a:prstGeom>
          <a:noFill/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2924944"/>
            <a:ext cx="564257" cy="1264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7849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I </a:t>
            </a:r>
            <a:r>
              <a:rPr lang="ru-RU" sz="4000" dirty="0" smtClean="0"/>
              <a:t>раунд</a:t>
            </a:r>
          </a:p>
          <a:p>
            <a:pPr algn="ctr"/>
            <a:r>
              <a:rPr lang="ru-RU" sz="4400" b="1" dirty="0" smtClean="0">
                <a:latin typeface="Myriad Pro Cond" pitchFamily="34" charset="0"/>
              </a:rPr>
              <a:t>История тригонометрии</a:t>
            </a:r>
            <a:endParaRPr lang="ru-RU" sz="4400" b="1" dirty="0">
              <a:latin typeface="Myriad Pro Cond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835696" y="1772816"/>
          <a:ext cx="5400600" cy="4336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300"/>
                <a:gridCol w="2700300"/>
              </a:tblGrid>
              <a:tr h="2175301">
                <a:tc>
                  <a:txBody>
                    <a:bodyPr/>
                    <a:lstStyle/>
                    <a:p>
                      <a:r>
                        <a:rPr lang="ru-RU" sz="9600" b="1" u="none" dirty="0" smtClean="0">
                          <a:hlinkClick r:id="" action="ppaction://hlinkshowjump?jump=nextslide"/>
                        </a:rPr>
                        <a:t>20</a:t>
                      </a:r>
                      <a:endParaRPr lang="ru-RU" sz="9600" b="1" u="non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9600" dirty="0" smtClean="0">
                          <a:hlinkClick r:id="rId2" action="ppaction://hlinksldjump"/>
                        </a:rPr>
                        <a:t>40</a:t>
                      </a:r>
                      <a:endParaRPr lang="ru-RU" sz="9600" dirty="0"/>
                    </a:p>
                  </a:txBody>
                  <a:tcPr anchor="ctr" anchorCtr="1"/>
                </a:tc>
              </a:tr>
              <a:tr h="2160955">
                <a:tc>
                  <a:txBody>
                    <a:bodyPr/>
                    <a:lstStyle/>
                    <a:p>
                      <a:r>
                        <a:rPr lang="ru-RU" sz="9600" b="1" dirty="0" smtClean="0">
                          <a:hlinkClick r:id="rId3" action="ppaction://hlinksldjump"/>
                        </a:rPr>
                        <a:t>60</a:t>
                      </a:r>
                      <a:endParaRPr lang="ru-RU" sz="9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9600" b="1" dirty="0" smtClean="0">
                          <a:hlinkClick r:id="rId4" action="ppaction://hlinksldjump"/>
                        </a:rPr>
                        <a:t>80</a:t>
                      </a:r>
                      <a:endParaRPr lang="ru-RU" sz="9600" b="1" dirty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4" name="TextBox 3">
            <a:hlinkClick r:id="rId5" action="ppaction://hlinksldjump"/>
          </p:cNvPr>
          <p:cNvSpPr txBox="1"/>
          <p:nvPr/>
        </p:nvSpPr>
        <p:spPr>
          <a:xfrm>
            <a:off x="7596336" y="5877272"/>
            <a:ext cx="984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hlinkClick r:id="rId5" action="ppaction://hlinksldjump"/>
              </a:rPr>
              <a:t>Итог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75656" y="2204864"/>
          <a:ext cx="6096000" cy="3888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77768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</a:t>
                      </a:r>
                      <a:endParaRPr lang="ru-RU" dirty="0"/>
                    </a:p>
                  </a:txBody>
                  <a:tcPr anchor="ctr" anchorCtr="1"/>
                </a:tc>
              </a:tr>
              <a:tr h="777687">
                <a:tc>
                  <a:txBody>
                    <a:bodyPr/>
                    <a:lstStyle/>
                    <a:p>
                      <a:r>
                        <a:rPr lang="ru-RU" dirty="0" smtClean="0"/>
                        <a:t>1 раунд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</a:tr>
              <a:tr h="777687">
                <a:tc>
                  <a:txBody>
                    <a:bodyPr/>
                    <a:lstStyle/>
                    <a:p>
                      <a:r>
                        <a:rPr lang="ru-RU" dirty="0" smtClean="0"/>
                        <a:t>2 раунд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</a:tr>
              <a:tr h="777687">
                <a:tc>
                  <a:txBody>
                    <a:bodyPr/>
                    <a:lstStyle/>
                    <a:p>
                      <a:r>
                        <a:rPr lang="ru-RU" dirty="0" smtClean="0"/>
                        <a:t>3 раунд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</a:tr>
              <a:tr h="777687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9" y="692696"/>
            <a:ext cx="84969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/>
              <a:t>Итоги </a:t>
            </a:r>
            <a:r>
              <a:rPr lang="en-US" sz="8000" b="1" dirty="0" smtClean="0"/>
              <a:t>I </a:t>
            </a:r>
            <a:r>
              <a:rPr lang="ru-RU" sz="8000" b="1" dirty="0" smtClean="0"/>
              <a:t>тура</a:t>
            </a:r>
            <a:endParaRPr lang="ru-RU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84784"/>
            <a:ext cx="9144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тур</a:t>
            </a:r>
          </a:p>
          <a:p>
            <a:pPr algn="ctr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Практический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76672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Итоги практического тура</a:t>
            </a:r>
            <a:endParaRPr lang="ru-RU" sz="54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03648" y="2852936"/>
          <a:ext cx="6768752" cy="311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3528392"/>
              </a:tblGrid>
              <a:tr h="792088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Команда</a:t>
                      </a:r>
                      <a:r>
                        <a:rPr lang="ru-RU" sz="4000" baseline="0" dirty="0" smtClean="0"/>
                        <a:t> «синус»</a:t>
                      </a:r>
                      <a:endParaRPr lang="ru-RU" sz="4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Команда</a:t>
                      </a:r>
                      <a:r>
                        <a:rPr lang="ru-RU" sz="4000" baseline="0" dirty="0" smtClean="0"/>
                        <a:t> «косинус»</a:t>
                      </a:r>
                      <a:endParaRPr lang="ru-RU" sz="4000" dirty="0"/>
                    </a:p>
                  </a:txBody>
                  <a:tcPr anchor="ctr" anchorCtr="1"/>
                </a:tc>
              </a:tr>
              <a:tr h="1800200">
                <a:tc>
                  <a:txBody>
                    <a:bodyPr/>
                    <a:lstStyle/>
                    <a:p>
                      <a:endParaRPr lang="ru-RU" sz="32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sz="3200" b="1" dirty="0"/>
                    </a:p>
                  </a:txBody>
                  <a:tcPr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92696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/>
              <a:t>Итоговая таблица</a:t>
            </a:r>
            <a:endParaRPr lang="ru-RU" sz="66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1772816"/>
          <a:ext cx="7848873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91"/>
                <a:gridCol w="2616291"/>
                <a:gridCol w="2616291"/>
              </a:tblGrid>
              <a:tr h="1206134">
                <a:tc>
                  <a:txBody>
                    <a:bodyPr/>
                    <a:lstStyle/>
                    <a:p>
                      <a:endParaRPr lang="ru-RU" sz="3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Команда</a:t>
                      </a:r>
                      <a:r>
                        <a:rPr lang="ru-RU" sz="3600" b="1" baseline="0" dirty="0" smtClean="0"/>
                        <a:t> «синус»</a:t>
                      </a:r>
                      <a:endParaRPr lang="ru-RU" sz="3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Команда</a:t>
                      </a:r>
                      <a:r>
                        <a:rPr lang="ru-RU" sz="3600" b="1" baseline="0" dirty="0" smtClean="0"/>
                        <a:t> </a:t>
                      </a:r>
                      <a:r>
                        <a:rPr lang="ru-RU" sz="3600" b="1" baseline="0" smtClean="0"/>
                        <a:t>«косинус»</a:t>
                      </a:r>
                    </a:p>
                  </a:txBody>
                  <a:tcPr anchor="ctr" anchorCtr="1"/>
                </a:tc>
              </a:tr>
              <a:tr h="1206134"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1 тур</a:t>
                      </a:r>
                      <a:endParaRPr lang="ru-RU" sz="3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sz="3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sz="3600" b="1" dirty="0"/>
                    </a:p>
                  </a:txBody>
                  <a:tcPr anchor="ctr" anchorCtr="1"/>
                </a:tc>
              </a:tr>
              <a:tr h="1206134"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2 тур</a:t>
                      </a:r>
                      <a:endParaRPr lang="ru-RU" sz="3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sz="3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sz="3600" b="1" dirty="0"/>
                    </a:p>
                  </a:txBody>
                  <a:tcPr anchor="ctr" anchorCtr="1"/>
                </a:tc>
              </a:tr>
              <a:tr h="1206134"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Итог</a:t>
                      </a:r>
                      <a:endParaRPr lang="ru-RU" sz="3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sz="3600" b="1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sz="3600" b="1" dirty="0"/>
                    </a:p>
                  </a:txBody>
                  <a:tcPr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916832"/>
            <a:ext cx="8496944" cy="2923877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9600" b="1" i="1" dirty="0" smtClean="0"/>
              <a:t>Поздравляем </a:t>
            </a:r>
            <a:r>
              <a:rPr lang="ru-RU" sz="8800" b="1" i="1" dirty="0" smtClean="0"/>
              <a:t>победителей!</a:t>
            </a:r>
            <a:endParaRPr lang="ru-RU" sz="8800" b="1" i="1" dirty="0"/>
          </a:p>
        </p:txBody>
      </p:sp>
      <p:pic>
        <p:nvPicPr>
          <p:cNvPr id="4" name="Рисунок 3" descr="53256699_1262505695_Salyu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861048"/>
            <a:ext cx="3168352" cy="3327909"/>
          </a:xfrm>
          <a:prstGeom prst="rect">
            <a:avLst/>
          </a:prstGeom>
        </p:spPr>
      </p:pic>
      <p:pic>
        <p:nvPicPr>
          <p:cNvPr id="5" name="Рисунок 4" descr="53256699_1262505695_Salyu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-243408"/>
            <a:ext cx="3168352" cy="3327909"/>
          </a:xfrm>
          <a:prstGeom prst="rect">
            <a:avLst/>
          </a:prstGeom>
        </p:spPr>
      </p:pic>
      <p:pic>
        <p:nvPicPr>
          <p:cNvPr id="6" name="Рисунок 5" descr="53256699_1262505695_Salyu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3530091"/>
            <a:ext cx="3168352" cy="3327909"/>
          </a:xfrm>
          <a:prstGeom prst="rect">
            <a:avLst/>
          </a:prstGeom>
        </p:spPr>
      </p:pic>
      <p:pic>
        <p:nvPicPr>
          <p:cNvPr id="7" name="Рисунок 6" descr="53256699_1262505695_Salyu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0"/>
            <a:ext cx="3168352" cy="33279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низ 2">
            <a:hlinkClick r:id="rId3" action="ppaction://hlinksldjump"/>
          </p:cNvPr>
          <p:cNvSpPr/>
          <p:nvPr/>
        </p:nvSpPr>
        <p:spPr>
          <a:xfrm>
            <a:off x="251520" y="6237312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148064" y="6021288"/>
            <a:ext cx="37000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Вопрос на 20 баллов.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268760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/>
              <a:t>Что означает слово «</a:t>
            </a:r>
            <a:r>
              <a:rPr lang="ru-RU" sz="6600" b="1" dirty="0" smtClean="0"/>
              <a:t>тригонометрия</a:t>
            </a:r>
            <a:r>
              <a:rPr lang="ru-RU" sz="6600" dirty="0" smtClean="0"/>
              <a:t>» в переводе с греческого?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низ 2">
            <a:hlinkClick r:id="rId3" action="ppaction://hlinksldjump"/>
          </p:cNvPr>
          <p:cNvSpPr/>
          <p:nvPr/>
        </p:nvSpPr>
        <p:spPr>
          <a:xfrm>
            <a:off x="251520" y="6237312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148064" y="6021288"/>
            <a:ext cx="3708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Вопрос на 40 баллов.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628800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/>
              <a:t>В каком году впервые встречается слово «</a:t>
            </a:r>
            <a:r>
              <a:rPr lang="ru-RU" sz="6600" b="1" dirty="0" smtClean="0"/>
              <a:t>Тригонометрия</a:t>
            </a:r>
            <a:r>
              <a:rPr lang="ru-RU" sz="6600" dirty="0" smtClean="0"/>
              <a:t>»?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00808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/>
              <a:t>Кто ввёл современные обозначения </a:t>
            </a:r>
            <a:r>
              <a:rPr lang="en-US" sz="6600" b="1" dirty="0" smtClean="0"/>
              <a:t>sin</a:t>
            </a:r>
            <a:r>
              <a:rPr lang="en-US" sz="6600" dirty="0" smtClean="0"/>
              <a:t> </a:t>
            </a:r>
            <a:r>
              <a:rPr lang="ru-RU" sz="6600" dirty="0" smtClean="0"/>
              <a:t>и </a:t>
            </a:r>
            <a:r>
              <a:rPr lang="en-US" sz="6600" b="1" dirty="0" err="1" smtClean="0"/>
              <a:t>cos</a:t>
            </a:r>
            <a:r>
              <a:rPr lang="en-US" sz="6600" dirty="0" smtClean="0"/>
              <a:t>, </a:t>
            </a:r>
            <a:r>
              <a:rPr lang="ru-RU" sz="6600" dirty="0" smtClean="0"/>
              <a:t>в каком году?</a:t>
            </a:r>
            <a:endParaRPr lang="ru-RU" sz="6600" dirty="0"/>
          </a:p>
        </p:txBody>
      </p:sp>
      <p:sp>
        <p:nvSpPr>
          <p:cNvPr id="3" name="Стрелка вниз 2">
            <a:hlinkClick r:id="rId3" action="ppaction://hlinksldjump"/>
          </p:cNvPr>
          <p:cNvSpPr/>
          <p:nvPr/>
        </p:nvSpPr>
        <p:spPr>
          <a:xfrm>
            <a:off x="251520" y="6237312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148064" y="6021288"/>
            <a:ext cx="37064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Вопрос на 60 баллов.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76672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Впервые они были введены в </a:t>
            </a:r>
            <a:r>
              <a:rPr lang="ru-RU" sz="4000" b="1" dirty="0" smtClean="0"/>
              <a:t>Х</a:t>
            </a:r>
            <a:r>
              <a:rPr lang="ru-RU" sz="4000" dirty="0" smtClean="0"/>
              <a:t> веке персидским математиком</a:t>
            </a:r>
          </a:p>
          <a:p>
            <a:pPr algn="ctr"/>
            <a:r>
              <a:rPr lang="ru-RU" sz="4000" b="1" dirty="0" err="1" smtClean="0"/>
              <a:t>Абу-ль-Вафой</a:t>
            </a:r>
            <a:r>
              <a:rPr lang="ru-RU" sz="4000" dirty="0" smtClean="0"/>
              <a:t> в связи с решением задачи об определении длины тени. А потом заново открыты в </a:t>
            </a:r>
            <a:r>
              <a:rPr lang="ru-RU" sz="4000" b="1" dirty="0" smtClean="0"/>
              <a:t>Х</a:t>
            </a:r>
            <a:r>
              <a:rPr lang="en-US" sz="4000" b="1" dirty="0" smtClean="0"/>
              <a:t>IV</a:t>
            </a:r>
            <a:r>
              <a:rPr lang="ru-RU" sz="4000" b="1" dirty="0" smtClean="0"/>
              <a:t> </a:t>
            </a:r>
            <a:r>
              <a:rPr lang="ru-RU" sz="4000" dirty="0" smtClean="0"/>
              <a:t>в. сначала английским ученым</a:t>
            </a:r>
          </a:p>
          <a:p>
            <a:pPr algn="ctr"/>
            <a:r>
              <a:rPr lang="ru-RU" sz="4000" dirty="0" smtClean="0"/>
              <a:t> </a:t>
            </a:r>
            <a:r>
              <a:rPr lang="ru-RU" sz="4000" b="1" dirty="0" smtClean="0"/>
              <a:t>Т. </a:t>
            </a:r>
            <a:r>
              <a:rPr lang="ru-RU" sz="4000" b="1" dirty="0" err="1" smtClean="0"/>
              <a:t>Брадвардином</a:t>
            </a:r>
            <a:r>
              <a:rPr lang="ru-RU" sz="4000" dirty="0" smtClean="0"/>
              <a:t>, а позднее немецким математиком, астрономом </a:t>
            </a:r>
            <a:r>
              <a:rPr lang="ru-RU" sz="4000" dirty="0" err="1" smtClean="0"/>
              <a:t>Региомонтаном</a:t>
            </a:r>
            <a:r>
              <a:rPr lang="ru-RU" sz="4000" dirty="0" smtClean="0"/>
              <a:t> (1467 г.)</a:t>
            </a:r>
            <a:endParaRPr lang="ru-RU" sz="4000" dirty="0"/>
          </a:p>
        </p:txBody>
      </p:sp>
      <p:sp>
        <p:nvSpPr>
          <p:cNvPr id="3" name="Стрелка вниз 2">
            <a:hlinkClick r:id="rId3" action="ppaction://hlinksldjump"/>
          </p:cNvPr>
          <p:cNvSpPr/>
          <p:nvPr/>
        </p:nvSpPr>
        <p:spPr>
          <a:xfrm>
            <a:off x="251520" y="6237312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148064" y="6021288"/>
            <a:ext cx="3716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Вопрос на 80 баллов.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04664"/>
            <a:ext cx="9144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/>
              <a:t>Итоги</a:t>
            </a:r>
            <a:endParaRPr lang="en-US" sz="8000" b="1" dirty="0" smtClean="0"/>
          </a:p>
          <a:p>
            <a:pPr algn="ctr"/>
            <a:r>
              <a:rPr lang="en-US" sz="8000" b="1" dirty="0" smtClean="0"/>
              <a:t> I </a:t>
            </a:r>
            <a:r>
              <a:rPr lang="ru-RU" sz="8000" b="1" dirty="0" smtClean="0"/>
              <a:t>раунда</a:t>
            </a:r>
          </a:p>
          <a:p>
            <a:r>
              <a:rPr lang="ru-RU" dirty="0" smtClean="0"/>
              <a:t>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55576" y="3429000"/>
          <a:ext cx="7920880" cy="2556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1124012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Команда «синус»</a:t>
                      </a:r>
                      <a:endParaRPr lang="ru-RU" sz="4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Команда</a:t>
                      </a:r>
                      <a:r>
                        <a:rPr lang="ru-RU" sz="4400" baseline="0" dirty="0" smtClean="0"/>
                        <a:t> «косинус»</a:t>
                      </a:r>
                      <a:endParaRPr lang="ru-RU" sz="4400" dirty="0"/>
                    </a:p>
                  </a:txBody>
                  <a:tcPr anchor="ctr" anchorCtr="1"/>
                </a:tc>
              </a:tr>
              <a:tr h="11240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692696"/>
            <a:ext cx="87849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II </a:t>
            </a:r>
            <a:r>
              <a:rPr lang="ru-RU" sz="4000" dirty="0" smtClean="0"/>
              <a:t>раунд</a:t>
            </a:r>
          </a:p>
          <a:p>
            <a:pPr algn="ctr"/>
            <a:r>
              <a:rPr lang="ru-RU" sz="4400" b="1" dirty="0" smtClean="0">
                <a:latin typeface="Myriad Pro Cond" pitchFamily="34" charset="0"/>
              </a:rPr>
              <a:t>Формулы и правила</a:t>
            </a:r>
            <a:endParaRPr lang="ru-RU" sz="4400" b="1" dirty="0">
              <a:latin typeface="Myriad Pro Cond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23728" y="2204864"/>
          <a:ext cx="4896546" cy="4032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2182"/>
                <a:gridCol w="1632182"/>
                <a:gridCol w="1632182"/>
              </a:tblGrid>
              <a:tr h="1344149"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hlinkClick r:id="rId2" action="ppaction://hlinksldjump"/>
                        </a:rPr>
                        <a:t>20</a:t>
                      </a:r>
                      <a:endParaRPr lang="ru-RU" sz="6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hlinkClick r:id="rId3" action="ppaction://hlinksldjump"/>
                        </a:rPr>
                        <a:t>20</a:t>
                      </a:r>
                      <a:endParaRPr lang="ru-RU" sz="6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hlinkClick r:id="rId4" action="ppaction://hlinksldjump"/>
                        </a:rPr>
                        <a:t>40</a:t>
                      </a:r>
                      <a:endParaRPr lang="ru-RU" sz="6600" dirty="0"/>
                    </a:p>
                  </a:txBody>
                  <a:tcPr anchor="ctr" anchorCtr="1"/>
                </a:tc>
              </a:tr>
              <a:tr h="1344149">
                <a:tc>
                  <a:txBody>
                    <a:bodyPr/>
                    <a:lstStyle/>
                    <a:p>
                      <a:r>
                        <a:rPr lang="ru-RU" sz="6600" b="1" dirty="0" smtClean="0">
                          <a:hlinkClick r:id="rId5" action="ppaction://hlinksldjump"/>
                        </a:rPr>
                        <a:t>40</a:t>
                      </a:r>
                      <a:endParaRPr lang="ru-RU" sz="6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6600" b="1" dirty="0" smtClean="0">
                          <a:hlinkClick r:id="rId6" action="ppaction://hlinksldjump"/>
                        </a:rPr>
                        <a:t>60</a:t>
                      </a:r>
                      <a:endParaRPr lang="ru-RU" sz="6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6600" b="1" dirty="0" smtClean="0">
                          <a:hlinkClick r:id="rId7" action="ppaction://hlinksldjump"/>
                        </a:rPr>
                        <a:t>60</a:t>
                      </a:r>
                      <a:endParaRPr lang="ru-RU" sz="6600" b="1" dirty="0"/>
                    </a:p>
                  </a:txBody>
                  <a:tcPr anchor="ctr" anchorCtr="1"/>
                </a:tc>
              </a:tr>
              <a:tr h="1344149">
                <a:tc>
                  <a:txBody>
                    <a:bodyPr/>
                    <a:lstStyle/>
                    <a:p>
                      <a:r>
                        <a:rPr lang="ru-RU" sz="6600" b="1" dirty="0" smtClean="0">
                          <a:hlinkClick r:id="rId8" action="ppaction://hlinksldjump"/>
                        </a:rPr>
                        <a:t>80</a:t>
                      </a:r>
                      <a:endParaRPr lang="ru-RU" sz="6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6600" b="1" dirty="0" smtClean="0">
                          <a:hlinkClick r:id="rId9" action="ppaction://hlinksldjump"/>
                        </a:rPr>
                        <a:t>80</a:t>
                      </a:r>
                      <a:endParaRPr lang="ru-RU" sz="6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6600" b="1" dirty="0" smtClean="0">
                          <a:hlinkClick r:id="rId10" action="ppaction://hlinksldjump"/>
                        </a:rPr>
                        <a:t>100</a:t>
                      </a:r>
                      <a:endParaRPr lang="ru-RU" sz="6600" b="1" dirty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5" name="TextBox 4">
            <a:hlinkClick r:id="rId11" action="ppaction://hlinksldjump"/>
          </p:cNvPr>
          <p:cNvSpPr txBox="1"/>
          <p:nvPr/>
        </p:nvSpPr>
        <p:spPr>
          <a:xfrm>
            <a:off x="7596336" y="5877272"/>
            <a:ext cx="984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hlinkClick r:id="rId12" action="ppaction://hlinksldjump"/>
              </a:rPr>
              <a:t>Итог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286</TotalTime>
  <Words>547</Words>
  <Application>Microsoft Office PowerPoint</Application>
  <PresentationFormat>Экран (4:3)</PresentationFormat>
  <Paragraphs>146</Paragraphs>
  <Slides>34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34</vt:i4>
      </vt:variant>
    </vt:vector>
  </HeadingPairs>
  <TitlesOfParts>
    <vt:vector size="42" baseType="lpstr">
      <vt:lpstr>Трек</vt:lpstr>
      <vt:lpstr>Бумажная</vt:lpstr>
      <vt:lpstr>1_Бумажная</vt:lpstr>
      <vt:lpstr>Поток</vt:lpstr>
      <vt:lpstr>Аспект</vt:lpstr>
      <vt:lpstr>1_Аспект</vt:lpstr>
      <vt:lpstr>2_Аспект</vt:lpstr>
      <vt:lpstr>Городская</vt:lpstr>
      <vt:lpstr>Математическая игра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Математическая игра</dc:title>
  <dc:creator>Манихина Т.А., Музыка А.</dc:creator>
  <cp:lastModifiedBy>Admin</cp:lastModifiedBy>
  <cp:revision>33</cp:revision>
  <dcterms:created xsi:type="dcterms:W3CDTF">2012-12-05T08:27:05Z</dcterms:created>
  <dcterms:modified xsi:type="dcterms:W3CDTF">2014-10-06T07:33:49Z</dcterms:modified>
</cp:coreProperties>
</file>