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CE8-2896-4A68-AC6A-4F3F413D184E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F023-BD57-4525-A538-DD41BB754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2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CE8-2896-4A68-AC6A-4F3F413D184E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F023-BD57-4525-A538-DD41BB754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8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CE8-2896-4A68-AC6A-4F3F413D184E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F023-BD57-4525-A538-DD41BB754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85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CE8-2896-4A68-AC6A-4F3F413D184E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F023-BD57-4525-A538-DD41BB754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6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CE8-2896-4A68-AC6A-4F3F413D184E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F023-BD57-4525-A538-DD41BB754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6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CE8-2896-4A68-AC6A-4F3F413D184E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F023-BD57-4525-A538-DD41BB754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44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CE8-2896-4A68-AC6A-4F3F413D184E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F023-BD57-4525-A538-DD41BB754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61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CE8-2896-4A68-AC6A-4F3F413D184E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F023-BD57-4525-A538-DD41BB754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68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CE8-2896-4A68-AC6A-4F3F413D184E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F023-BD57-4525-A538-DD41BB754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63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CE8-2896-4A68-AC6A-4F3F413D184E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F023-BD57-4525-A538-DD41BB754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99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CE8-2896-4A68-AC6A-4F3F413D184E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F023-BD57-4525-A538-DD41BB754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283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D6CE8-2896-4A68-AC6A-4F3F413D184E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6F023-BD57-4525-A538-DD41BB754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1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89805dd764e0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732" y="1685925"/>
            <a:ext cx="4532536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ВОВКА Ц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204864"/>
            <a:ext cx="2740302" cy="324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Д 1 ц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219908"/>
            <a:ext cx="2510540" cy="344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2197463"/>
            <a:ext cx="2312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Реши кроссворд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картинки для урока\89805dd764e0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60057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User\Desktop\ВОВКА Ц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7" y="2852935"/>
            <a:ext cx="2612863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2276872"/>
            <a:ext cx="4452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Самостоятельная работа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620688"/>
            <a:ext cx="6482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И решил Вовка с тех пор всё делать сам </a:t>
            </a:r>
            <a:endParaRPr lang="ru-RU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1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ртинки для урока\i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087"/>
            <a:ext cx="9144000" cy="684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04664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Лучики желтого </a:t>
            </a:r>
            <a:r>
              <a:rPr lang="ru-RU" sz="3200" dirty="0">
                <a:solidFill>
                  <a:srgbClr val="FFFF00"/>
                </a:solidFill>
                <a:latin typeface="Calibri" panose="020F0502020204030204" pitchFamily="34" charset="0"/>
              </a:rPr>
              <a:t>цвета – мне очень понравилось </a:t>
            </a:r>
            <a:r>
              <a:rPr lang="ru-RU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занятие</a:t>
            </a:r>
            <a:r>
              <a:rPr lang="ru-RU" sz="3200" dirty="0">
                <a:solidFill>
                  <a:srgbClr val="FFFF00"/>
                </a:solidFill>
                <a:latin typeface="Calibri" panose="020F0502020204030204" pitchFamily="34" charset="0"/>
              </a:rPr>
              <a:t>.</a:t>
            </a:r>
            <a:endParaRPr lang="ru-RU" sz="3200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endParaRPr lang="ru-RU" sz="320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endParaRPr lang="ru-RU" sz="32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ru-RU" sz="3200" dirty="0" smtClean="0">
                <a:solidFill>
                  <a:srgbClr val="00B0F0"/>
                </a:solidFill>
              </a:rPr>
              <a:t>Лучики голубого </a:t>
            </a:r>
            <a:r>
              <a:rPr lang="ru-RU" sz="3200" dirty="0">
                <a:solidFill>
                  <a:srgbClr val="00B0F0"/>
                </a:solidFill>
              </a:rPr>
              <a:t>цвета – занятие не </a:t>
            </a:r>
            <a:r>
              <a:rPr lang="ru-RU" sz="3200" dirty="0" smtClean="0">
                <a:solidFill>
                  <a:srgbClr val="00B0F0"/>
                </a:solidFill>
              </a:rPr>
              <a:t>интересное</a:t>
            </a:r>
            <a:r>
              <a:rPr lang="ru-RU" sz="3200" dirty="0">
                <a:solidFill>
                  <a:srgbClr val="00B0F0"/>
                </a:solidFill>
              </a:rPr>
              <a:t>.</a:t>
            </a:r>
          </a:p>
          <a:p>
            <a:endParaRPr lang="ru-RU" sz="32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9858" y="3933056"/>
            <a:ext cx="3863134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3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ВОВКА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2461526" cy="291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Д 3Ц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442" y="3003140"/>
            <a:ext cx="2937324" cy="293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Д 2ц.pn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104" y="3140968"/>
            <a:ext cx="2156338" cy="290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Д 1 ц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2273" y="3400892"/>
            <a:ext cx="2472110" cy="338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3140993" cy="389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15816" y="980728"/>
            <a:ext cx="55811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До новых встреч !</a:t>
            </a:r>
            <a:endParaRPr lang="ru-RU" sz="5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984" y="267302"/>
            <a:ext cx="896448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03848" y="69269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П    Л   Ю   С</a:t>
            </a:r>
            <a:endParaRPr lang="ru-RU" sz="32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84482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  Ч   И    С   Л    О </a:t>
            </a:r>
            <a:endParaRPr lang="ru-RU" sz="32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1" y="1833097"/>
            <a:ext cx="407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alibri" panose="020F0502020204030204" pitchFamily="34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О   Т     Р    Е    З    О   К</a:t>
            </a:r>
            <a:endParaRPr lang="ru-RU" sz="32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681" y="3573016"/>
            <a:ext cx="6298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Т    Р    Е    У    Г    О    Л   Ь    Н    И   К</a:t>
            </a:r>
            <a:endParaRPr lang="ru-RU" sz="32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5301208"/>
            <a:ext cx="241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ru-RU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П   Я   Д    Ь</a:t>
            </a:r>
            <a:endParaRPr lang="ru-RU" sz="32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5976" y="472078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Д   Е    Л    Е    Н    И   Е</a:t>
            </a:r>
            <a:endParaRPr lang="ru-RU" sz="32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3962526"/>
            <a:ext cx="769121" cy="151652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РИ</a:t>
            </a:r>
            <a:endParaRPr lang="ru-RU" sz="32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7060" y="1277471"/>
            <a:ext cx="527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Л</a:t>
            </a:r>
            <a:endParaRPr lang="ru-RU" sz="32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1287" y="2348880"/>
            <a:ext cx="769121" cy="172819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ЖЕ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17135" y="4157791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И</a:t>
            </a:r>
            <a:endParaRPr lang="ru-RU" sz="32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22209" y="127080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Л</a:t>
            </a:r>
            <a:endParaRPr lang="ru-RU" sz="32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2379" y="2334120"/>
            <a:ext cx="769121" cy="1261243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СК</a:t>
            </a:r>
            <a:endParaRPr lang="ru-RU" sz="32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55015" y="3962526"/>
            <a:ext cx="769121" cy="126667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СТ</a:t>
            </a:r>
            <a:endParaRPr lang="ru-RU" sz="32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4288" y="2329951"/>
            <a:ext cx="769121" cy="240367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АДАЧ</a:t>
            </a:r>
            <a:endParaRPr lang="ru-RU" sz="32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370" y="472967"/>
            <a:ext cx="769121" cy="135642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ЛУ</a:t>
            </a:r>
            <a:endParaRPr lang="ru-RU" sz="32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44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89805dd764e0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732" y="1685925"/>
            <a:ext cx="4532536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Д 3Ц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05057"/>
            <a:ext cx="2937324" cy="293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ВОВКА Ц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962" y="3278176"/>
            <a:ext cx="2740302" cy="324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8456" y="2057528"/>
            <a:ext cx="3181585" cy="26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5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3433"/>
            <a:ext cx="8229600" cy="16002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ртинки для урока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5927" y="320457"/>
            <a:ext cx="82942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Задание №5</a:t>
            </a:r>
          </a:p>
          <a:p>
            <a:endParaRPr lang="ru-RU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Копатыч</a:t>
            </a: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  вырастил в своём саду 24 кг яблок и 36 кг груш. Шестую часть всех фруктов он отдал своему другу Крошу, пятую часть  всех фруктов  </a:t>
            </a:r>
            <a:r>
              <a:rPr lang="ru-RU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Лосяшу</a:t>
            </a: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, а остальные  - Нюше. Сколько килограмм фруктов получила Нюша?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2676668" cy="325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C:\Users\User\Desktop\0_87b51_60ec90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6009" y="2924944"/>
            <a:ext cx="2692064" cy="38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9779" y="3573016"/>
            <a:ext cx="3140733" cy="34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6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3433"/>
            <a:ext cx="8229600" cy="16002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ртинки для урока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88640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white"/>
                </a:solidFill>
                <a:latin typeface="Calibri" panose="020F0502020204030204" pitchFamily="34" charset="0"/>
              </a:rPr>
              <a:t>Решение </a:t>
            </a:r>
          </a:p>
          <a:p>
            <a:pPr lvl="0"/>
            <a:endParaRPr lang="ru-RU" sz="280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marL="514350" lvl="0" indent="-514350">
              <a:buFontTx/>
              <a:buAutoNum type="arabicParenR"/>
            </a:pPr>
            <a:r>
              <a:rPr lang="ru-RU" sz="2800" dirty="0">
                <a:solidFill>
                  <a:prstClr val="white"/>
                </a:solidFill>
                <a:latin typeface="Calibri" panose="020F0502020204030204" pitchFamily="34" charset="0"/>
              </a:rPr>
              <a:t>24 + 36 = 60 (кг) всего фруктов собрал </a:t>
            </a:r>
            <a:r>
              <a:rPr lang="ru-RU" sz="2800" dirty="0" err="1">
                <a:solidFill>
                  <a:prstClr val="white"/>
                </a:solidFill>
                <a:latin typeface="Calibri" panose="020F0502020204030204" pitchFamily="34" charset="0"/>
              </a:rPr>
              <a:t>Копатыч</a:t>
            </a:r>
            <a:endParaRPr lang="ru-RU" sz="280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marL="514350" lvl="0" indent="-514350">
              <a:buFontTx/>
              <a:buAutoNum type="arabicParenR"/>
            </a:pPr>
            <a:r>
              <a:rPr lang="ru-RU" sz="2800" dirty="0">
                <a:solidFill>
                  <a:prstClr val="white"/>
                </a:solidFill>
                <a:latin typeface="Calibri" panose="020F0502020204030204" pitchFamily="34" charset="0"/>
              </a:rPr>
              <a:t>60 : 6 = 10 (кг) фруктов получил </a:t>
            </a:r>
            <a:r>
              <a:rPr lang="ru-RU" sz="2800" dirty="0" err="1">
                <a:solidFill>
                  <a:prstClr val="white"/>
                </a:solidFill>
                <a:latin typeface="Calibri" panose="020F0502020204030204" pitchFamily="34" charset="0"/>
              </a:rPr>
              <a:t>Крош</a:t>
            </a:r>
            <a:endParaRPr lang="ru-RU" sz="280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marL="514350" lvl="0" indent="-514350">
              <a:buFontTx/>
              <a:buAutoNum type="arabicParenR"/>
            </a:pPr>
            <a:r>
              <a:rPr lang="ru-RU" sz="2800" dirty="0">
                <a:solidFill>
                  <a:prstClr val="white"/>
                </a:solidFill>
                <a:latin typeface="Calibri" panose="020F0502020204030204" pitchFamily="34" charset="0"/>
              </a:rPr>
              <a:t>60 : 5 = 12 (кг) фруктов получил </a:t>
            </a:r>
            <a:r>
              <a:rPr lang="ru-RU" sz="2800" dirty="0" err="1">
                <a:solidFill>
                  <a:prstClr val="white"/>
                </a:solidFill>
                <a:latin typeface="Calibri" panose="020F0502020204030204" pitchFamily="34" charset="0"/>
              </a:rPr>
              <a:t>Лосяш</a:t>
            </a:r>
            <a:endParaRPr lang="ru-RU" sz="280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marL="514350" lvl="0" indent="-514350">
              <a:buFontTx/>
              <a:buAutoNum type="arabicParenR"/>
            </a:pPr>
            <a:r>
              <a:rPr lang="ru-RU" sz="2800" dirty="0">
                <a:solidFill>
                  <a:prstClr val="white"/>
                </a:solidFill>
                <a:latin typeface="Calibri" panose="020F0502020204030204" pitchFamily="34" charset="0"/>
              </a:rPr>
              <a:t>60 – (10 + 12) = 38 (кг) фруктов получила Нюша</a:t>
            </a:r>
          </a:p>
          <a:p>
            <a:pPr lvl="0"/>
            <a:r>
              <a:rPr lang="ru-RU" sz="2800" dirty="0">
                <a:solidFill>
                  <a:prstClr val="white"/>
                </a:solidFill>
                <a:latin typeface="Calibri" panose="020F0502020204030204" pitchFamily="34" charset="0"/>
              </a:rPr>
              <a:t>     Ответ : </a:t>
            </a:r>
            <a:r>
              <a:rPr lang="ru-RU" sz="2800" dirty="0" smtClean="0">
                <a:solidFill>
                  <a:prstClr val="white"/>
                </a:solidFill>
                <a:latin typeface="Calibri" panose="020F0502020204030204" pitchFamily="34" charset="0"/>
              </a:rPr>
              <a:t>38 кг </a:t>
            </a:r>
            <a:endParaRPr lang="ru-RU" sz="28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8" descr="C:\Users\User\AppData\Local\Temp\Rar$DIa0.103\Apples 00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4965" y="3192509"/>
            <a:ext cx="4655286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9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Д 3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8326" y="3025326"/>
            <a:ext cx="2937324" cy="293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Д 2ц.pn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481" y="3053684"/>
            <a:ext cx="2156338" cy="290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Д 1 ц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2273" y="3386831"/>
            <a:ext cx="2472110" cy="338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6988" y="942344"/>
            <a:ext cx="3507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</a:rPr>
              <a:t>Да тебе видать надо в Тридевятое царство</a:t>
            </a:r>
          </a:p>
        </p:txBody>
      </p:sp>
      <p:pic>
        <p:nvPicPr>
          <p:cNvPr id="10" name="Picture 4" descr="C:\Users\User\Desktop\ВОВКА Ц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2461526" cy="291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0274" y="1484784"/>
            <a:ext cx="422671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</a:rPr>
              <a:t>Не хочу, не хочу! Везде учат, в школе  учат, дома учат</a:t>
            </a:r>
            <a:r>
              <a:rPr lang="ru-RU" sz="2800" b="1" dirty="0" smtClean="0">
                <a:latin typeface="Calibri" panose="020F0502020204030204" pitchFamily="34" charset="0"/>
              </a:rPr>
              <a:t>, ещё </a:t>
            </a:r>
            <a:r>
              <a:rPr lang="ru-RU" sz="2800" b="1" dirty="0">
                <a:latin typeface="Calibri" panose="020F0502020204030204" pitchFamily="34" charset="0"/>
              </a:rPr>
              <a:t> и в сказке навалились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ser\Desktop\картинки для урока\Б 1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860" y="2780928"/>
            <a:ext cx="4140340" cy="396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картинки для урока\Б 2Ц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93258"/>
            <a:ext cx="3132356" cy="36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esktop\в на т ц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610004"/>
            <a:ext cx="2870969" cy="287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4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ВОВКА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962" y="3278176"/>
            <a:ext cx="2740302" cy="324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артинки для урока\114708127__7_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586" y="404664"/>
            <a:ext cx="4104456" cy="509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1517" y="1268759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Тридевятое царство</a:t>
            </a:r>
            <a:endParaRPr lang="ru-RU" sz="2400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2880484"/>
            <a:ext cx="2375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Выход из сказки</a:t>
            </a:r>
            <a:endParaRPr lang="ru-RU" sz="2400" b="1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User\Desktop\картинки для урока\0_7ad66_9aab7c63_X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545" y="2188346"/>
            <a:ext cx="23780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картинки для урока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260648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1. Какая </a:t>
            </a: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точка лежит левее на координатном луче?</a:t>
            </a:r>
          </a:p>
          <a:p>
            <a:pPr lvl="0"/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      А </a:t>
            </a: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(5) или З (2);</a:t>
            </a:r>
          </a:p>
          <a:p>
            <a:pPr lvl="0"/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      Н </a:t>
            </a: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(15) или Б (27);</a:t>
            </a:r>
          </a:p>
          <a:p>
            <a:pPr lvl="0"/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      С </a:t>
            </a: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(20) или А(3);</a:t>
            </a:r>
          </a:p>
          <a:p>
            <a:pPr lvl="0"/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      Д </a:t>
            </a: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(101) или Н (14);</a:t>
            </a:r>
          </a:p>
          <a:p>
            <a:pPr lvl="0"/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      И </a:t>
            </a: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(8) или К (17);</a:t>
            </a:r>
          </a:p>
          <a:p>
            <a:pPr lvl="0"/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      Е (9</a:t>
            </a: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) или Р (10).</a:t>
            </a:r>
          </a:p>
          <a:p>
            <a:r>
              <a:rPr lang="ru-RU" sz="2800" dirty="0">
                <a:solidFill>
                  <a:srgbClr val="FFFF00"/>
                </a:solidFill>
                <a:latin typeface="Calibri" panose="020F0502020204030204" pitchFamily="34" charset="0"/>
              </a:rPr>
              <a:t>Выпишите названия этих точек</a:t>
            </a:r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  <a:p>
            <a:endParaRPr lang="ru-RU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2. Начертите </a:t>
            </a: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координатный луч и отметьте точки с соответствующими координатами. </a:t>
            </a:r>
            <a:r>
              <a:rPr lang="ru-RU" sz="2800" dirty="0">
                <a:solidFill>
                  <a:srgbClr val="FFFF00"/>
                </a:solidFill>
                <a:latin typeface="Calibri" panose="020F0502020204030204" pitchFamily="34" charset="0"/>
              </a:rPr>
              <a:t>Какое слово появилось на луче?</a:t>
            </a:r>
          </a:p>
          <a:p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И (4)    С (1)   А (7)   Л(5)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5315" y="5949280"/>
            <a:ext cx="3068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ЗНАНИЕ СИЛА </a:t>
            </a:r>
            <a:endParaRPr lang="ru-RU" sz="36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C:\Users\User\AppData\Local\Temp\Rar$DIa0.932\922747a97a9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764704"/>
            <a:ext cx="2433460" cy="364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AppData\Local\Temp\Rar$DIa0.932\922747a97a9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931573"/>
            <a:ext cx="2001412" cy="300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1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316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2014-10-08T11:42:28Z</dcterms:created>
  <dcterms:modified xsi:type="dcterms:W3CDTF">2014-10-08T11:53:03Z</dcterms:modified>
</cp:coreProperties>
</file>