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93" r:id="rId2"/>
    <p:sldId id="269" r:id="rId3"/>
    <p:sldId id="268" r:id="rId4"/>
    <p:sldId id="283" r:id="rId5"/>
    <p:sldId id="275" r:id="rId6"/>
    <p:sldId id="262" r:id="rId7"/>
    <p:sldId id="270" r:id="rId8"/>
    <p:sldId id="257" r:id="rId9"/>
    <p:sldId id="284" r:id="rId10"/>
    <p:sldId id="261" r:id="rId11"/>
    <p:sldId id="273" r:id="rId12"/>
    <p:sldId id="276" r:id="rId13"/>
    <p:sldId id="28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8A"/>
    <a:srgbClr val="1C0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347D0-D096-4630-8AFA-4C0EE170D5B2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96906-09C2-4140-9F80-12AABEF894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63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96906-09C2-4140-9F80-12AABEF894A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96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484784"/>
            <a:ext cx="7772400" cy="1955303"/>
          </a:xfrm>
        </p:spPr>
        <p:txBody>
          <a:bodyPr/>
          <a:lstStyle/>
          <a:p>
            <a:r>
              <a:rPr lang="ru-RU" sz="5400" dirty="0" smtClean="0"/>
              <a:t>Вовка в математическом царстве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178" y="476672"/>
            <a:ext cx="3896003" cy="212365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</a:rPr>
              <a:t>Вовка 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</a:rPr>
              <a:t>в  тридевятом  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</a:rPr>
              <a:t>царстве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7" name="Picture 4" descr="C:\Users\User\Desktop\ВОВКА 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963057"/>
            <a:ext cx="2736304" cy="324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3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Д 3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8326" y="3025326"/>
            <a:ext cx="2937324" cy="293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Д 2ц.pn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7481" y="3053684"/>
            <a:ext cx="2156338" cy="290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Д 1 ц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2273" y="3386831"/>
            <a:ext cx="2472110" cy="338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6988" y="958366"/>
            <a:ext cx="3507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</a:rPr>
              <a:t>С</a:t>
            </a:r>
            <a:r>
              <a:rPr lang="ru-RU" sz="2400" b="1" dirty="0" smtClean="0">
                <a:latin typeface="Calibri" panose="020F0502020204030204" pitchFamily="34" charset="0"/>
              </a:rPr>
              <a:t>лёт </a:t>
            </a:r>
            <a:r>
              <a:rPr lang="ru-RU" sz="2400" b="1" dirty="0">
                <a:latin typeface="Calibri" panose="020F0502020204030204" pitchFamily="34" charset="0"/>
              </a:rPr>
              <a:t>по обмену премудростями.</a:t>
            </a:r>
          </a:p>
        </p:txBody>
      </p:sp>
      <p:pic>
        <p:nvPicPr>
          <p:cNvPr id="10" name="Picture 4" descr="C:\Users\User\Desktop\ВОВКА Ц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2461526" cy="291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0274" y="1662479"/>
            <a:ext cx="422671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</a:rPr>
              <a:t>Эх, мне бы научится по обмену </a:t>
            </a:r>
            <a:r>
              <a:rPr lang="ru-RU" sz="2400" b="1" dirty="0" smtClean="0">
                <a:latin typeface="Calibri" panose="020F0502020204030204" pitchFamily="34" charset="0"/>
              </a:rPr>
              <a:t>каким-нибудь              премудростям</a:t>
            </a:r>
            <a:r>
              <a:rPr lang="ru-RU" sz="2800" dirty="0" smtClean="0">
                <a:latin typeface="Calibri" panose="020F0502020204030204" pitchFamily="34" charset="0"/>
              </a:rPr>
              <a:t>.</a:t>
            </a:r>
            <a:endParaRPr lang="ru-RU" sz="2800" dirty="0">
              <a:latin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0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89805dd764e0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1713" y="1685925"/>
            <a:ext cx="460057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Д 2ц.pn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797" y="3452915"/>
            <a:ext cx="2156338" cy="290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esktop\ВОВКА Ц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56282"/>
            <a:ext cx="2461526" cy="291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3443" y="234888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" name="Picture 2" descr="C:\Users\User\Desktop\0_a7ff4_3e1c37ab_X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3573" y="3140968"/>
            <a:ext cx="1500392" cy="156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1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9" y="562935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Задание №3</a:t>
            </a:r>
          </a:p>
          <a:p>
            <a:endParaRPr lang="ru-RU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Кощей Бессмертный, Баба Яга, Леший и Соловей  - разбойник собирали каждый в свою корзинку мухоморы. В одной корзинке оказалось 134 гриба, во второй – 158, в третьей – 176 , в четвёртой – 182. Сколько мухоморов собрал каждый из членов весёлой  компании, если известно, что Леший собрал больше мухоморов, чем Кощей, но меньше, чем Соловей – разбойник, а Баба Яга меньше,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чем Кощей?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9" y="562935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Задание №3</a:t>
            </a:r>
          </a:p>
          <a:p>
            <a:endParaRPr lang="ru-RU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8" descr="C:\Users\User\Desktop\картинки для урока\0_c7b56_65204daf_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1" y="1598822"/>
            <a:ext cx="2323945" cy="274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1296751277_5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7881" y="1407110"/>
            <a:ext cx="1971891" cy="271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77437" y="4067950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134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4622" y="4052169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158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4191" y="1590278"/>
            <a:ext cx="2325131" cy="232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31839" y="4116529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176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4031" y="1585591"/>
            <a:ext cx="2813298" cy="259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47563" y="4077576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182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54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90747470_2418775_zabor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595511"/>
            <a:ext cx="3765798" cy="376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90747470_2418775_zabor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348283"/>
            <a:ext cx="4161434" cy="41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царь ц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0436" y="2492896"/>
            <a:ext cx="3243564" cy="402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ВОВКА Ц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337446"/>
            <a:ext cx="2461526" cy="291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332656"/>
            <a:ext cx="51157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</a:rPr>
              <a:t>Видит Вовка стоит возле забора царь, а в руках большущая малярная </a:t>
            </a:r>
            <a:r>
              <a:rPr lang="ru-RU" sz="2400" b="1" dirty="0" smtClean="0">
                <a:latin typeface="Calibri" panose="020F0502020204030204" pitchFamily="34" charset="0"/>
              </a:rPr>
              <a:t>кисть</a:t>
            </a:r>
            <a:r>
              <a:rPr lang="ru-RU" sz="2800" b="1" dirty="0" smtClean="0">
                <a:latin typeface="Calibri" panose="020F0502020204030204" pitchFamily="34" charset="0"/>
              </a:rPr>
              <a:t>. </a:t>
            </a:r>
            <a:endParaRPr lang="ru-RU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i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9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692696"/>
            <a:ext cx="525658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Задание №1 «Найди ошибку»</a:t>
            </a:r>
          </a:p>
          <a:p>
            <a:endParaRPr lang="ru-RU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1. (27 </a:t>
            </a:r>
            <a:r>
              <a:rPr lang="ru-RU" sz="3200" dirty="0">
                <a:solidFill>
                  <a:schemeClr val="bg1"/>
                </a:solidFill>
              </a:rPr>
              <a:t>+ 13) ∙ 8 </a:t>
            </a:r>
            <a:r>
              <a:rPr lang="ru-RU" sz="3200" dirty="0" smtClean="0">
                <a:solidFill>
                  <a:schemeClr val="bg1"/>
                </a:solidFill>
              </a:rPr>
              <a:t>= 240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2. (82 </a:t>
            </a:r>
            <a:r>
              <a:rPr lang="ru-RU" sz="3200" dirty="0">
                <a:solidFill>
                  <a:schemeClr val="bg1"/>
                </a:solidFill>
              </a:rPr>
              <a:t>– 71) ∙ 6 = </a:t>
            </a:r>
            <a:r>
              <a:rPr lang="ru-RU" sz="3200" dirty="0" smtClean="0">
                <a:solidFill>
                  <a:schemeClr val="bg1"/>
                </a:solidFill>
              </a:rPr>
              <a:t>66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3. 63 </a:t>
            </a:r>
            <a:r>
              <a:rPr lang="ru-RU" sz="3200" dirty="0">
                <a:solidFill>
                  <a:schemeClr val="bg1"/>
                </a:solidFill>
              </a:rPr>
              <a:t>: ( 25 – 16) = </a:t>
            </a:r>
            <a:r>
              <a:rPr lang="ru-RU" sz="3200" dirty="0" smtClean="0">
                <a:solidFill>
                  <a:schemeClr val="bg1"/>
                </a:solidFill>
              </a:rPr>
              <a:t>8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4. (56 </a:t>
            </a:r>
            <a:r>
              <a:rPr lang="ru-RU" sz="3200" dirty="0">
                <a:solidFill>
                  <a:schemeClr val="bg1"/>
                </a:solidFill>
              </a:rPr>
              <a:t>– 26) ∙ 9 </a:t>
            </a:r>
            <a:r>
              <a:rPr lang="ru-RU" sz="3200" dirty="0" smtClean="0">
                <a:solidFill>
                  <a:schemeClr val="bg1"/>
                </a:solidFill>
              </a:rPr>
              <a:t>= 210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5. ( </a:t>
            </a:r>
            <a:r>
              <a:rPr lang="ru-RU" sz="3200" dirty="0">
                <a:solidFill>
                  <a:schemeClr val="bg1"/>
                </a:solidFill>
              </a:rPr>
              <a:t>128 – 53) : 3 = </a:t>
            </a:r>
            <a:r>
              <a:rPr lang="ru-RU" sz="3200" dirty="0" smtClean="0">
                <a:solidFill>
                  <a:schemeClr val="bg1"/>
                </a:solidFill>
              </a:rPr>
              <a:t>23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6. 120 </a:t>
            </a:r>
            <a:r>
              <a:rPr lang="ru-RU" sz="3200" dirty="0">
                <a:solidFill>
                  <a:schemeClr val="bg1"/>
                </a:solidFill>
              </a:rPr>
              <a:t>: (26 + 14) </a:t>
            </a:r>
            <a:r>
              <a:rPr lang="ru-RU" sz="3200" dirty="0" smtClean="0">
                <a:solidFill>
                  <a:schemeClr val="bg1"/>
                </a:solidFill>
              </a:rPr>
              <a:t>= 4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7. 1212 </a:t>
            </a:r>
            <a:r>
              <a:rPr lang="ru-RU" sz="3200" dirty="0">
                <a:solidFill>
                  <a:schemeClr val="bg1"/>
                </a:solidFill>
              </a:rPr>
              <a:t>: 12 = </a:t>
            </a:r>
            <a:r>
              <a:rPr lang="ru-RU" sz="3200" dirty="0" smtClean="0">
                <a:solidFill>
                  <a:schemeClr val="bg1"/>
                </a:solidFill>
              </a:rPr>
              <a:t>11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8. 100 </a:t>
            </a:r>
            <a:r>
              <a:rPr lang="ru-RU" sz="3200" dirty="0">
                <a:solidFill>
                  <a:schemeClr val="bg1"/>
                </a:solidFill>
              </a:rPr>
              <a:t>∙  10000 = </a:t>
            </a:r>
            <a:r>
              <a:rPr lang="ru-RU" sz="3200" dirty="0" smtClean="0">
                <a:solidFill>
                  <a:schemeClr val="bg1"/>
                </a:solidFill>
              </a:rPr>
              <a:t>100000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9. 480 </a:t>
            </a:r>
            <a:r>
              <a:rPr lang="ru-RU" sz="3200" dirty="0">
                <a:solidFill>
                  <a:schemeClr val="bg1"/>
                </a:solidFill>
              </a:rPr>
              <a:t>: 4 = </a:t>
            </a:r>
            <a:r>
              <a:rPr lang="ru-RU" sz="3200" dirty="0" smtClean="0">
                <a:solidFill>
                  <a:schemeClr val="bg1"/>
                </a:solidFill>
              </a:rPr>
              <a:t>120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10. 5 </a:t>
            </a:r>
            <a:r>
              <a:rPr lang="ru-RU" sz="3200" dirty="0">
                <a:solidFill>
                  <a:schemeClr val="bg1"/>
                </a:solidFill>
              </a:rPr>
              <a:t>∙ 1000 </a:t>
            </a:r>
            <a:r>
              <a:rPr lang="ru-RU" sz="3200" dirty="0" smtClean="0">
                <a:solidFill>
                  <a:schemeClr val="bg1"/>
                </a:solidFill>
              </a:rPr>
              <a:t>= 5000</a:t>
            </a:r>
            <a:endParaRPr lang="ru-RU" sz="3200" dirty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i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692696"/>
            <a:ext cx="525658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Задание №1</a:t>
            </a:r>
          </a:p>
          <a:p>
            <a:endParaRPr lang="ru-RU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1. (27 </a:t>
            </a:r>
            <a:r>
              <a:rPr lang="ru-RU" sz="3200" dirty="0">
                <a:solidFill>
                  <a:schemeClr val="bg1"/>
                </a:solidFill>
              </a:rPr>
              <a:t>+ 13) ∙ 8 </a:t>
            </a:r>
            <a:r>
              <a:rPr lang="ru-RU" sz="3200" dirty="0" smtClean="0">
                <a:solidFill>
                  <a:schemeClr val="bg1"/>
                </a:solidFill>
              </a:rPr>
              <a:t>= 320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2. (82 </a:t>
            </a:r>
            <a:r>
              <a:rPr lang="ru-RU" sz="3200" dirty="0">
                <a:solidFill>
                  <a:schemeClr val="bg1"/>
                </a:solidFill>
              </a:rPr>
              <a:t>– 71) ∙ 6 = </a:t>
            </a:r>
            <a:r>
              <a:rPr lang="ru-RU" sz="3200" dirty="0" smtClean="0">
                <a:solidFill>
                  <a:schemeClr val="bg1"/>
                </a:solidFill>
              </a:rPr>
              <a:t>66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3. 63 </a:t>
            </a:r>
            <a:r>
              <a:rPr lang="ru-RU" sz="3200" dirty="0">
                <a:solidFill>
                  <a:schemeClr val="bg1"/>
                </a:solidFill>
              </a:rPr>
              <a:t>: ( 25 – 16) = 7</a:t>
            </a: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4. (56 </a:t>
            </a:r>
            <a:r>
              <a:rPr lang="ru-RU" sz="3200" dirty="0">
                <a:solidFill>
                  <a:schemeClr val="bg1"/>
                </a:solidFill>
              </a:rPr>
              <a:t>– 26) ∙ 9 </a:t>
            </a:r>
            <a:r>
              <a:rPr lang="ru-RU" sz="3200" dirty="0" smtClean="0">
                <a:solidFill>
                  <a:schemeClr val="bg1"/>
                </a:solidFill>
              </a:rPr>
              <a:t>= 270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5. ( </a:t>
            </a:r>
            <a:r>
              <a:rPr lang="ru-RU" sz="3200" dirty="0">
                <a:solidFill>
                  <a:schemeClr val="bg1"/>
                </a:solidFill>
              </a:rPr>
              <a:t>128 – 53) : 3 = </a:t>
            </a:r>
            <a:r>
              <a:rPr lang="ru-RU" sz="3200" dirty="0" smtClean="0">
                <a:solidFill>
                  <a:schemeClr val="bg1"/>
                </a:solidFill>
              </a:rPr>
              <a:t>25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6. 120 </a:t>
            </a:r>
            <a:r>
              <a:rPr lang="ru-RU" sz="3200" dirty="0">
                <a:solidFill>
                  <a:schemeClr val="bg1"/>
                </a:solidFill>
              </a:rPr>
              <a:t>: (26 + 14) </a:t>
            </a:r>
            <a:r>
              <a:rPr lang="ru-RU" sz="3200" dirty="0" smtClean="0">
                <a:solidFill>
                  <a:schemeClr val="bg1"/>
                </a:solidFill>
              </a:rPr>
              <a:t>= 3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7. 1212 </a:t>
            </a:r>
            <a:r>
              <a:rPr lang="ru-RU" sz="3200" dirty="0">
                <a:solidFill>
                  <a:schemeClr val="bg1"/>
                </a:solidFill>
              </a:rPr>
              <a:t>: 12 = </a:t>
            </a:r>
            <a:r>
              <a:rPr lang="ru-RU" sz="3200" dirty="0" smtClean="0">
                <a:solidFill>
                  <a:schemeClr val="bg1"/>
                </a:solidFill>
              </a:rPr>
              <a:t>101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8. 100 </a:t>
            </a:r>
            <a:r>
              <a:rPr lang="ru-RU" sz="3200" dirty="0">
                <a:solidFill>
                  <a:schemeClr val="bg1"/>
                </a:solidFill>
              </a:rPr>
              <a:t>∙  10000 = </a:t>
            </a:r>
            <a:r>
              <a:rPr lang="ru-RU" sz="3200" dirty="0" smtClean="0">
                <a:solidFill>
                  <a:schemeClr val="bg1"/>
                </a:solidFill>
              </a:rPr>
              <a:t>1000000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9. 480 </a:t>
            </a:r>
            <a:r>
              <a:rPr lang="ru-RU" sz="3200" dirty="0">
                <a:solidFill>
                  <a:schemeClr val="bg1"/>
                </a:solidFill>
              </a:rPr>
              <a:t>: 4 = </a:t>
            </a:r>
            <a:r>
              <a:rPr lang="ru-RU" sz="3200" dirty="0" smtClean="0">
                <a:solidFill>
                  <a:schemeClr val="bg1"/>
                </a:solidFill>
              </a:rPr>
              <a:t>120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10. 5 </a:t>
            </a:r>
            <a:r>
              <a:rPr lang="ru-RU" sz="3200" dirty="0">
                <a:solidFill>
                  <a:schemeClr val="bg1"/>
                </a:solidFill>
              </a:rPr>
              <a:t>∙ 1000 </a:t>
            </a:r>
            <a:r>
              <a:rPr lang="ru-RU" sz="3200" dirty="0" smtClean="0">
                <a:solidFill>
                  <a:schemeClr val="bg1"/>
                </a:solidFill>
              </a:rPr>
              <a:t>= 5000</a:t>
            </a:r>
            <a:endParaRPr lang="ru-RU" sz="3200" dirty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97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90747470_2418775_zabor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595511"/>
            <a:ext cx="3765798" cy="376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90747470_2418775_zabor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85" y="1316226"/>
            <a:ext cx="4161434" cy="41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слуга ц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909189"/>
            <a:ext cx="1825152" cy="484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вовчик на троне ц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463266"/>
            <a:ext cx="3721608" cy="432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1" y="764704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libri" panose="020F0502020204030204" pitchFamily="34" charset="0"/>
              </a:rPr>
              <a:t>За такое , количество ошибок, приказал царь отрубить Вовке голову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699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AppData\Local\Temp\Rar$DIa0.714\берег реки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баба 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56129"/>
            <a:ext cx="3198284" cy="394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ВОВКА Ц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4827" y="2492896"/>
            <a:ext cx="2740302" cy="324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5" y="33265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</a:rPr>
              <a:t>Бабушка</a:t>
            </a:r>
            <a:r>
              <a:rPr lang="ru-RU" sz="2400" b="1" dirty="0">
                <a:latin typeface="Calibri" panose="020F0502020204030204" pitchFamily="34" charset="0"/>
              </a:rPr>
              <a:t>, а как тут повидать золотую рыбку? Ты ведь в курсе дела.</a:t>
            </a:r>
          </a:p>
        </p:txBody>
      </p:sp>
    </p:spTree>
    <p:extLst>
      <p:ext uri="{BB962C8B-B14F-4D97-AF65-F5344CB8AC3E}">
        <p14:creationId xmlns:p14="http://schemas.microsoft.com/office/powerpoint/2010/main" val="12528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AppData\Local\Temp\Rar$DIa0.714\берег реки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ВОВКА 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204864"/>
            <a:ext cx="2740302" cy="324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зр ц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414" y="3356992"/>
            <a:ext cx="3212976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1558533"/>
            <a:ext cx="3960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</a:rPr>
              <a:t>О, золотая рыбка! Я хочу, чтобы ты</a:t>
            </a:r>
            <a:r>
              <a:rPr lang="ru-RU" sz="2400" b="1" dirty="0" smtClean="0">
                <a:latin typeface="Calibri" panose="020F0502020204030204" pitchFamily="34" charset="0"/>
              </a:rPr>
              <a:t>:…</a:t>
            </a:r>
            <a:endParaRPr lang="ru-RU" sz="2400" b="1" dirty="0">
              <a:latin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90555" y="2951946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</a:rPr>
              <a:t>Ты, сначала задачку реши, а потом проси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68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C:\Users\User\Desktop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9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728653"/>
            <a:ext cx="792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Задание №2</a:t>
            </a:r>
          </a:p>
          <a:p>
            <a:endParaRPr lang="ru-RU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Отправившись в гости к Змею Горынычу, Баба Яга пролетела в своей ступе 276  км за 4 часа, а остальные 156 км прошла за 6 часов в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сапогах-скороходах. На сколько скорость движения ступы больше, чем скорость движения сапог-скороходов? 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8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C:\Users\User\Desktop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9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5" y="1052736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Решение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276 : 4 = 69 (км/ч) скорость движения ступы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156 : 6 = 26 (км/ч) скорость движения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сапог- скороходов   </a:t>
            </a:r>
          </a:p>
          <a:p>
            <a:pPr marL="514350" indent="-514350">
              <a:buAutoNum type="arabicParenR" startAt="3"/>
            </a:pPr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69 – 26 = 43 (км/ч)  скорость движения ступы больше, чем скорость движения сапог-скороходов.</a:t>
            </a:r>
          </a:p>
          <a:p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Ответ: на 43 км/ч       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02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5005</TotalTime>
  <Words>467</Words>
  <Application>Microsoft Office PowerPoint</Application>
  <PresentationFormat>Экран (4:3)</PresentationFormat>
  <Paragraphs>56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Вовка в математическом царстве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149</cp:revision>
  <dcterms:created xsi:type="dcterms:W3CDTF">2014-07-16T10:24:27Z</dcterms:created>
  <dcterms:modified xsi:type="dcterms:W3CDTF">2014-10-08T14:16:49Z</dcterms:modified>
</cp:coreProperties>
</file>