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  <a:srgbClr val="CC0066"/>
    <a:srgbClr val="D60093"/>
    <a:srgbClr val="FF0066"/>
    <a:srgbClr val="85312F"/>
    <a:srgbClr val="9E003C"/>
    <a:srgbClr val="8A0035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8E610-2F62-4C48-86C8-0C29A9C7AA73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65F63C-02AF-4A2A-8387-501526288908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1 этап – август-сентябрь (ежегодно)</a:t>
          </a:r>
          <a:endParaRPr lang="ru-RU" dirty="0">
            <a:solidFill>
              <a:srgbClr val="FFFF00"/>
            </a:solidFill>
          </a:endParaRPr>
        </a:p>
      </dgm:t>
    </dgm:pt>
    <dgm:pt modelId="{DFAF879C-E1F4-4847-8A74-EDEB51BB6873}" type="parTrans" cxnId="{8675AF85-BAFA-40F7-A943-22097DB77AA3}">
      <dgm:prSet/>
      <dgm:spPr/>
      <dgm:t>
        <a:bodyPr/>
        <a:lstStyle/>
        <a:p>
          <a:endParaRPr lang="ru-RU"/>
        </a:p>
      </dgm:t>
    </dgm:pt>
    <dgm:pt modelId="{E0DC9A36-A76D-48AF-AD75-0BF94E26EEF4}" type="sibTrans" cxnId="{8675AF85-BAFA-40F7-A943-22097DB77AA3}">
      <dgm:prSet/>
      <dgm:spPr/>
      <dgm:t>
        <a:bodyPr/>
        <a:lstStyle/>
        <a:p>
          <a:endParaRPr lang="ru-RU"/>
        </a:p>
      </dgm:t>
    </dgm:pt>
    <dgm:pt modelId="{44D74C47-4F8D-4873-86D5-7534628AD65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Организация набора учащихся в 1 класс</a:t>
          </a:r>
          <a:endParaRPr lang="ru-RU" dirty="0">
            <a:solidFill>
              <a:schemeClr val="bg1"/>
            </a:solidFill>
          </a:endParaRPr>
        </a:p>
      </dgm:t>
    </dgm:pt>
    <dgm:pt modelId="{3BC66B10-7F70-4174-831C-367AFA2643A7}" type="parTrans" cxnId="{5E822E80-3124-491C-8569-19F6789F48A4}">
      <dgm:prSet/>
      <dgm:spPr/>
      <dgm:t>
        <a:bodyPr/>
        <a:lstStyle/>
        <a:p>
          <a:endParaRPr lang="ru-RU"/>
        </a:p>
      </dgm:t>
    </dgm:pt>
    <dgm:pt modelId="{2C11C4C3-B091-4E71-B256-C81D8668B913}" type="sibTrans" cxnId="{5E822E80-3124-491C-8569-19F6789F48A4}">
      <dgm:prSet/>
      <dgm:spPr/>
      <dgm:t>
        <a:bodyPr/>
        <a:lstStyle/>
        <a:p>
          <a:endParaRPr lang="ru-RU"/>
        </a:p>
      </dgm:t>
    </dgm:pt>
    <dgm:pt modelId="{5E309BC8-3380-40DE-84ED-5825CFDABEA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Организация учебного процесса во взаимодействии с родителями, школой</a:t>
          </a:r>
          <a:endParaRPr lang="ru-RU" dirty="0">
            <a:solidFill>
              <a:schemeClr val="bg1"/>
            </a:solidFill>
          </a:endParaRPr>
        </a:p>
      </dgm:t>
    </dgm:pt>
    <dgm:pt modelId="{5C132707-6B3B-4B19-9303-03C80CF64A6B}" type="parTrans" cxnId="{171E99A5-F413-47DD-A020-9204CAA13F87}">
      <dgm:prSet/>
      <dgm:spPr/>
      <dgm:t>
        <a:bodyPr/>
        <a:lstStyle/>
        <a:p>
          <a:endParaRPr lang="ru-RU"/>
        </a:p>
      </dgm:t>
    </dgm:pt>
    <dgm:pt modelId="{DDAEBDAA-89BC-410C-80BF-E0237E4F899C}" type="sibTrans" cxnId="{171E99A5-F413-47DD-A020-9204CAA13F87}">
      <dgm:prSet/>
      <dgm:spPr/>
      <dgm:t>
        <a:bodyPr/>
        <a:lstStyle/>
        <a:p>
          <a:endParaRPr lang="ru-RU"/>
        </a:p>
      </dgm:t>
    </dgm:pt>
    <dgm:pt modelId="{9BDC002E-4223-4647-BD46-EF05F730F7BB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2 этап – в течение учебного года</a:t>
          </a:r>
          <a:endParaRPr lang="ru-RU" dirty="0">
            <a:solidFill>
              <a:srgbClr val="FFFF00"/>
            </a:solidFill>
          </a:endParaRPr>
        </a:p>
      </dgm:t>
    </dgm:pt>
    <dgm:pt modelId="{4D325ED3-6E11-454B-A20F-D559310FA81E}" type="parTrans" cxnId="{13D83628-E250-402F-A216-4B45505704C6}">
      <dgm:prSet/>
      <dgm:spPr/>
      <dgm:t>
        <a:bodyPr/>
        <a:lstStyle/>
        <a:p>
          <a:endParaRPr lang="ru-RU"/>
        </a:p>
      </dgm:t>
    </dgm:pt>
    <dgm:pt modelId="{C0222A77-8F2A-4DEF-9154-3F16B9B7E2A2}" type="sibTrans" cxnId="{13D83628-E250-402F-A216-4B45505704C6}">
      <dgm:prSet/>
      <dgm:spPr/>
      <dgm:t>
        <a:bodyPr/>
        <a:lstStyle/>
        <a:p>
          <a:endParaRPr lang="ru-RU"/>
        </a:p>
      </dgm:t>
    </dgm:pt>
    <dgm:pt modelId="{C8357E99-EA9A-4EAD-9BE4-7E799C2E9E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Подготовка спектаклей и театральных капустников </a:t>
          </a:r>
          <a:endParaRPr lang="ru-RU" dirty="0">
            <a:solidFill>
              <a:schemeClr val="bg1"/>
            </a:solidFill>
          </a:endParaRPr>
        </a:p>
      </dgm:t>
    </dgm:pt>
    <dgm:pt modelId="{05B99DD6-FA92-4959-8DBE-223DD3E5DD5C}" type="parTrans" cxnId="{30542305-D2AB-4EDF-B604-104B7694F649}">
      <dgm:prSet/>
      <dgm:spPr/>
      <dgm:t>
        <a:bodyPr/>
        <a:lstStyle/>
        <a:p>
          <a:endParaRPr lang="ru-RU"/>
        </a:p>
      </dgm:t>
    </dgm:pt>
    <dgm:pt modelId="{FAB67D68-C767-4BE0-818C-E1EFAC98A165}" type="sibTrans" cxnId="{30542305-D2AB-4EDF-B604-104B7694F649}">
      <dgm:prSet/>
      <dgm:spPr/>
      <dgm:t>
        <a:bodyPr/>
        <a:lstStyle/>
        <a:p>
          <a:endParaRPr lang="ru-RU"/>
        </a:p>
      </dgm:t>
    </dgm:pt>
    <dgm:pt modelId="{E2CEC43B-17E1-40A1-9CA3-054D1BA08A5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Выступления для зрителей </a:t>
          </a:r>
          <a:endParaRPr lang="ru-RU" dirty="0">
            <a:solidFill>
              <a:schemeClr val="bg1"/>
            </a:solidFill>
          </a:endParaRPr>
        </a:p>
      </dgm:t>
    </dgm:pt>
    <dgm:pt modelId="{9284110B-BDAF-4522-AF75-8A639E8DB065}" type="parTrans" cxnId="{D1AE3ECE-E685-4FE5-8A59-53564F32075E}">
      <dgm:prSet/>
      <dgm:spPr/>
      <dgm:t>
        <a:bodyPr/>
        <a:lstStyle/>
        <a:p>
          <a:endParaRPr lang="ru-RU"/>
        </a:p>
      </dgm:t>
    </dgm:pt>
    <dgm:pt modelId="{6781600F-D7C5-4E01-B134-9FFB32F8F74C}" type="sibTrans" cxnId="{D1AE3ECE-E685-4FE5-8A59-53564F32075E}">
      <dgm:prSet/>
      <dgm:spPr/>
      <dgm:t>
        <a:bodyPr/>
        <a:lstStyle/>
        <a:p>
          <a:endParaRPr lang="ru-RU"/>
        </a:p>
      </dgm:t>
    </dgm:pt>
    <dgm:pt modelId="{59D6E81F-9155-4F1C-8463-FC7684B0B69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3 этап – май-июнь (ежегодно)</a:t>
          </a:r>
          <a:endParaRPr lang="ru-RU" dirty="0">
            <a:solidFill>
              <a:srgbClr val="FFFF00"/>
            </a:solidFill>
          </a:endParaRPr>
        </a:p>
      </dgm:t>
    </dgm:pt>
    <dgm:pt modelId="{3280A061-98A2-4119-9828-E48C5E03B43B}" type="parTrans" cxnId="{669BFD9C-0333-4896-A8F1-D740C3009515}">
      <dgm:prSet/>
      <dgm:spPr/>
      <dgm:t>
        <a:bodyPr/>
        <a:lstStyle/>
        <a:p>
          <a:endParaRPr lang="ru-RU"/>
        </a:p>
      </dgm:t>
    </dgm:pt>
    <dgm:pt modelId="{3ED2A6F7-34C8-485B-BD1D-64597A834AEA}" type="sibTrans" cxnId="{669BFD9C-0333-4896-A8F1-D740C3009515}">
      <dgm:prSet/>
      <dgm:spPr/>
      <dgm:t>
        <a:bodyPr/>
        <a:lstStyle/>
        <a:p>
          <a:endParaRPr lang="ru-RU"/>
        </a:p>
      </dgm:t>
    </dgm:pt>
    <dgm:pt modelId="{5A4F0B16-E7FC-4935-ABB5-FC2CFFB38AF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Проведение итоговых уроков-показов в конце учебного года, выпускного экзамена</a:t>
          </a:r>
          <a:endParaRPr lang="ru-RU" dirty="0">
            <a:solidFill>
              <a:schemeClr val="bg1"/>
            </a:solidFill>
          </a:endParaRPr>
        </a:p>
      </dgm:t>
    </dgm:pt>
    <dgm:pt modelId="{A1FF0CEB-9C1D-4D31-80FB-C4D84A522822}" type="parTrans" cxnId="{B0B70481-39B9-43E4-86CB-F934ACB99396}">
      <dgm:prSet/>
      <dgm:spPr/>
      <dgm:t>
        <a:bodyPr/>
        <a:lstStyle/>
        <a:p>
          <a:endParaRPr lang="ru-RU"/>
        </a:p>
      </dgm:t>
    </dgm:pt>
    <dgm:pt modelId="{DFD65B71-928F-4B10-9869-855F7EEE73E4}" type="sibTrans" cxnId="{B0B70481-39B9-43E4-86CB-F934ACB99396}">
      <dgm:prSet/>
      <dgm:spPr/>
      <dgm:t>
        <a:bodyPr/>
        <a:lstStyle/>
        <a:p>
          <a:endParaRPr lang="ru-RU"/>
        </a:p>
      </dgm:t>
    </dgm:pt>
    <dgm:pt modelId="{F9428A39-1607-4803-9E38-D4CF1BBAC34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Подведение итогов учебного года, присвоение званий участникам театра</a:t>
          </a:r>
          <a:endParaRPr lang="ru-RU" dirty="0">
            <a:solidFill>
              <a:schemeClr val="bg1"/>
            </a:solidFill>
          </a:endParaRPr>
        </a:p>
      </dgm:t>
    </dgm:pt>
    <dgm:pt modelId="{9A525B57-F897-4508-BD81-FDDB5DAB668E}" type="parTrans" cxnId="{21D2D09E-659D-4F72-9D7C-0A761F39255E}">
      <dgm:prSet/>
      <dgm:spPr/>
      <dgm:t>
        <a:bodyPr/>
        <a:lstStyle/>
        <a:p>
          <a:endParaRPr lang="ru-RU"/>
        </a:p>
      </dgm:t>
    </dgm:pt>
    <dgm:pt modelId="{379270C3-95CB-40D6-9E60-F4406C209652}" type="sibTrans" cxnId="{21D2D09E-659D-4F72-9D7C-0A761F39255E}">
      <dgm:prSet/>
      <dgm:spPr/>
      <dgm:t>
        <a:bodyPr/>
        <a:lstStyle/>
        <a:p>
          <a:endParaRPr lang="ru-RU"/>
        </a:p>
      </dgm:t>
    </dgm:pt>
    <dgm:pt modelId="{115261B7-B571-48A0-929B-BE8C25AF97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Создание группы театра в социальной сети «</a:t>
          </a:r>
          <a:r>
            <a:rPr lang="ru-RU" dirty="0" err="1" smtClean="0">
              <a:solidFill>
                <a:schemeClr val="bg1"/>
              </a:solidFill>
            </a:rPr>
            <a:t>ВКонтакте</a:t>
          </a:r>
          <a:r>
            <a:rPr lang="ru-RU" dirty="0" smtClean="0">
              <a:solidFill>
                <a:schemeClr val="bg1"/>
              </a:solidFill>
            </a:rPr>
            <a:t>» (старшие учащиеся)</a:t>
          </a:r>
          <a:endParaRPr lang="ru-RU" dirty="0">
            <a:solidFill>
              <a:schemeClr val="bg1"/>
            </a:solidFill>
          </a:endParaRPr>
        </a:p>
      </dgm:t>
    </dgm:pt>
    <dgm:pt modelId="{349BD436-F881-4CAE-B773-57583F633869}" type="parTrans" cxnId="{9CA78514-EC7C-42DF-8848-2E8241D4E7D5}">
      <dgm:prSet/>
      <dgm:spPr/>
    </dgm:pt>
    <dgm:pt modelId="{921B5269-F5F3-4932-BB24-8004FEC33F99}" type="sibTrans" cxnId="{9CA78514-EC7C-42DF-8848-2E8241D4E7D5}">
      <dgm:prSet/>
      <dgm:spPr/>
    </dgm:pt>
    <dgm:pt modelId="{9AB8973F-AA6B-4182-B8BB-AC2F8405608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Посещение спектаклей и концертов, экскурсии</a:t>
          </a:r>
          <a:endParaRPr lang="ru-RU" dirty="0">
            <a:solidFill>
              <a:schemeClr val="bg1"/>
            </a:solidFill>
          </a:endParaRPr>
        </a:p>
      </dgm:t>
    </dgm:pt>
    <dgm:pt modelId="{092D4A77-BE92-47E7-BC1D-64BEF92FD94B}" type="parTrans" cxnId="{18083D7E-CC30-4600-8CFF-AC5F6FD945BD}">
      <dgm:prSet/>
      <dgm:spPr/>
    </dgm:pt>
    <dgm:pt modelId="{82E73B0C-0C01-400E-B22F-C1A09DF41B3C}" type="sibTrans" cxnId="{18083D7E-CC30-4600-8CFF-AC5F6FD945BD}">
      <dgm:prSet/>
      <dgm:spPr/>
    </dgm:pt>
    <dgm:pt modelId="{6498A6D0-D02D-493E-A0C1-717DA96A625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Участие в фестивалях детского театрального творчества</a:t>
          </a:r>
          <a:endParaRPr lang="ru-RU" dirty="0">
            <a:solidFill>
              <a:schemeClr val="bg1"/>
            </a:solidFill>
          </a:endParaRPr>
        </a:p>
      </dgm:t>
    </dgm:pt>
    <dgm:pt modelId="{0C36BD51-D8C3-495D-9CD6-9F5FFF87F90C}" type="parTrans" cxnId="{1869F330-2F50-4E6A-BB50-88DEE2BC1976}">
      <dgm:prSet/>
      <dgm:spPr/>
    </dgm:pt>
    <dgm:pt modelId="{7AE0A986-8641-4C47-AED9-57C86328A488}" type="sibTrans" cxnId="{1869F330-2F50-4E6A-BB50-88DEE2BC1976}">
      <dgm:prSet/>
      <dgm:spPr/>
    </dgm:pt>
    <dgm:pt modelId="{46A2DA2C-4E94-4BD8-87A5-05BF017B77B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Освещение деятельности театра в  средствах массовой информации, Интернете</a:t>
          </a:r>
          <a:endParaRPr lang="ru-RU" dirty="0">
            <a:solidFill>
              <a:schemeClr val="bg1"/>
            </a:solidFill>
          </a:endParaRPr>
        </a:p>
      </dgm:t>
    </dgm:pt>
    <dgm:pt modelId="{74D8CBE9-F66A-4396-A69D-6480FE3CC660}" type="parTrans" cxnId="{806AD6BE-C5AE-4E8F-8C84-0F12633A1F08}">
      <dgm:prSet/>
      <dgm:spPr/>
    </dgm:pt>
    <dgm:pt modelId="{89C4872E-9C68-4B51-A39D-336625B2A446}" type="sibTrans" cxnId="{806AD6BE-C5AE-4E8F-8C84-0F12633A1F08}">
      <dgm:prSet/>
      <dgm:spPr/>
    </dgm:pt>
    <dgm:pt modelId="{35EC0230-B9F9-412D-905E-20E9D312C21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Спектакль в Международный день защиты детей 1 июня</a:t>
          </a:r>
          <a:endParaRPr lang="ru-RU" dirty="0">
            <a:solidFill>
              <a:schemeClr val="bg1"/>
            </a:solidFill>
          </a:endParaRPr>
        </a:p>
      </dgm:t>
    </dgm:pt>
    <dgm:pt modelId="{F981DD2B-CAF9-4103-9F26-9B2CBABB0C39}" type="parTrans" cxnId="{5FE5B680-6755-4595-A4F0-7B43C383C134}">
      <dgm:prSet/>
      <dgm:spPr/>
    </dgm:pt>
    <dgm:pt modelId="{181B94C6-BC72-4AFB-8367-2223777A95D3}" type="sibTrans" cxnId="{5FE5B680-6755-4595-A4F0-7B43C383C134}">
      <dgm:prSet/>
      <dgm:spPr/>
    </dgm:pt>
    <dgm:pt modelId="{DAE2C0C9-AD48-4DC8-B72B-56B5FC396E4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Экскурсии, паломнические поездки</a:t>
          </a:r>
          <a:endParaRPr lang="ru-RU" dirty="0">
            <a:solidFill>
              <a:schemeClr val="bg1"/>
            </a:solidFill>
          </a:endParaRPr>
        </a:p>
      </dgm:t>
    </dgm:pt>
    <dgm:pt modelId="{87106254-6FE3-4B83-92FD-3DDED5D81D66}" type="parTrans" cxnId="{9B45AFB1-CB00-44F8-9BFC-CEF0CD04BFBC}">
      <dgm:prSet/>
      <dgm:spPr/>
    </dgm:pt>
    <dgm:pt modelId="{BF25740D-9C31-4AC9-BC3F-7ADD7CD743EF}" type="sibTrans" cxnId="{9B45AFB1-CB00-44F8-9BFC-CEF0CD04BFBC}">
      <dgm:prSet/>
      <dgm:spPr/>
    </dgm:pt>
    <dgm:pt modelId="{C3CB78F5-009F-49C1-A2B9-761461BAA497}" type="pres">
      <dgm:prSet presAssocID="{7C78E610-2F62-4C48-86C8-0C29A9C7A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256BE-12B2-4D7F-9EF0-C2C533D44888}" type="pres">
      <dgm:prSet presAssocID="{0265F63C-02AF-4A2A-8387-5015262889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9BF82-6F25-4D54-820B-3CA98434E3DC}" type="pres">
      <dgm:prSet presAssocID="{E0DC9A36-A76D-48AF-AD75-0BF94E26EEF4}" presName="sibTrans" presStyleCnt="0"/>
      <dgm:spPr/>
    </dgm:pt>
    <dgm:pt modelId="{72E7ADE5-F875-4FFF-A2AC-9D9C97036CA1}" type="pres">
      <dgm:prSet presAssocID="{9BDC002E-4223-4647-BD46-EF05F730F7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EF99A-78CD-4FBA-A618-BAD5D8662145}" type="pres">
      <dgm:prSet presAssocID="{C0222A77-8F2A-4DEF-9154-3F16B9B7E2A2}" presName="sibTrans" presStyleCnt="0"/>
      <dgm:spPr/>
    </dgm:pt>
    <dgm:pt modelId="{9D331F93-B9F8-4533-82EE-B6B39854ECA4}" type="pres">
      <dgm:prSet presAssocID="{59D6E81F-9155-4F1C-8463-FC7684B0B6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0E5B9-2481-451E-BB57-E4EE1A30A5E0}" type="presOf" srcId="{9BDC002E-4223-4647-BD46-EF05F730F7BB}" destId="{72E7ADE5-F875-4FFF-A2AC-9D9C97036CA1}" srcOrd="0" destOrd="0" presId="urn:microsoft.com/office/officeart/2005/8/layout/hList6"/>
    <dgm:cxn modelId="{B8872D51-6F26-470E-80FB-A62FA5C7F3E5}" type="presOf" srcId="{44D74C47-4F8D-4873-86D5-7534628AD651}" destId="{6B1256BE-12B2-4D7F-9EF0-C2C533D44888}" srcOrd="0" destOrd="1" presId="urn:microsoft.com/office/officeart/2005/8/layout/hList6"/>
    <dgm:cxn modelId="{31BBF8B3-33FC-49CA-A45F-5DFC678EAA98}" type="presOf" srcId="{DAE2C0C9-AD48-4DC8-B72B-56B5FC396E4C}" destId="{9D331F93-B9F8-4533-82EE-B6B39854ECA4}" srcOrd="0" destOrd="4" presId="urn:microsoft.com/office/officeart/2005/8/layout/hList6"/>
    <dgm:cxn modelId="{F2988566-1DF6-4FAB-A0FF-2EB581ABE353}" type="presOf" srcId="{5E309BC8-3380-40DE-84ED-5825CFDABEA6}" destId="{6B1256BE-12B2-4D7F-9EF0-C2C533D44888}" srcOrd="0" destOrd="3" presId="urn:microsoft.com/office/officeart/2005/8/layout/hList6"/>
    <dgm:cxn modelId="{5E822E80-3124-491C-8569-19F6789F48A4}" srcId="{0265F63C-02AF-4A2A-8387-501526288908}" destId="{44D74C47-4F8D-4873-86D5-7534628AD651}" srcOrd="0" destOrd="0" parTransId="{3BC66B10-7F70-4174-831C-367AFA2643A7}" sibTransId="{2C11C4C3-B091-4E71-B256-C81D8668B913}"/>
    <dgm:cxn modelId="{D1AE3ECE-E685-4FE5-8A59-53564F32075E}" srcId="{9BDC002E-4223-4647-BD46-EF05F730F7BB}" destId="{E2CEC43B-17E1-40A1-9CA3-054D1BA08A54}" srcOrd="1" destOrd="0" parTransId="{9284110B-BDAF-4522-AF75-8A639E8DB065}" sibTransId="{6781600F-D7C5-4E01-B134-9FFB32F8F74C}"/>
    <dgm:cxn modelId="{5FE5B680-6755-4595-A4F0-7B43C383C134}" srcId="{59D6E81F-9155-4F1C-8463-FC7684B0B696}" destId="{35EC0230-B9F9-412D-905E-20E9D312C214}" srcOrd="2" destOrd="0" parTransId="{F981DD2B-CAF9-4103-9F26-9B2CBABB0C39}" sibTransId="{181B94C6-BC72-4AFB-8367-2223777A95D3}"/>
    <dgm:cxn modelId="{9CA78514-EC7C-42DF-8848-2E8241D4E7D5}" srcId="{0265F63C-02AF-4A2A-8387-501526288908}" destId="{115261B7-B571-48A0-929B-BE8C25AF971F}" srcOrd="1" destOrd="0" parTransId="{349BD436-F881-4CAE-B773-57583F633869}" sibTransId="{921B5269-F5F3-4932-BB24-8004FEC33F99}"/>
    <dgm:cxn modelId="{121936F4-7385-49D1-AC04-87283419BE71}" type="presOf" srcId="{59D6E81F-9155-4F1C-8463-FC7684B0B696}" destId="{9D331F93-B9F8-4533-82EE-B6B39854ECA4}" srcOrd="0" destOrd="0" presId="urn:microsoft.com/office/officeart/2005/8/layout/hList6"/>
    <dgm:cxn modelId="{B0B70481-39B9-43E4-86CB-F934ACB99396}" srcId="{59D6E81F-9155-4F1C-8463-FC7684B0B696}" destId="{5A4F0B16-E7FC-4935-ABB5-FC2CFFB38AF1}" srcOrd="0" destOrd="0" parTransId="{A1FF0CEB-9C1D-4D31-80FB-C4D84A522822}" sibTransId="{DFD65B71-928F-4B10-9869-855F7EEE73E4}"/>
    <dgm:cxn modelId="{30542305-D2AB-4EDF-B604-104B7694F649}" srcId="{9BDC002E-4223-4647-BD46-EF05F730F7BB}" destId="{C8357E99-EA9A-4EAD-9BE4-7E799C2E9E1F}" srcOrd="0" destOrd="0" parTransId="{05B99DD6-FA92-4959-8DBE-223DD3E5DD5C}" sibTransId="{FAB67D68-C767-4BE0-818C-E1EFAC98A165}"/>
    <dgm:cxn modelId="{806AD6BE-C5AE-4E8F-8C84-0F12633A1F08}" srcId="{9BDC002E-4223-4647-BD46-EF05F730F7BB}" destId="{46A2DA2C-4E94-4BD8-87A5-05BF017B77B6}" srcOrd="4" destOrd="0" parTransId="{74D8CBE9-F66A-4396-A69D-6480FE3CC660}" sibTransId="{89C4872E-9C68-4B51-A39D-336625B2A446}"/>
    <dgm:cxn modelId="{669BFD9C-0333-4896-A8F1-D740C3009515}" srcId="{7C78E610-2F62-4C48-86C8-0C29A9C7AA73}" destId="{59D6E81F-9155-4F1C-8463-FC7684B0B696}" srcOrd="2" destOrd="0" parTransId="{3280A061-98A2-4119-9828-E48C5E03B43B}" sibTransId="{3ED2A6F7-34C8-485B-BD1D-64597A834AEA}"/>
    <dgm:cxn modelId="{13D83628-E250-402F-A216-4B45505704C6}" srcId="{7C78E610-2F62-4C48-86C8-0C29A9C7AA73}" destId="{9BDC002E-4223-4647-BD46-EF05F730F7BB}" srcOrd="1" destOrd="0" parTransId="{4D325ED3-6E11-454B-A20F-D559310FA81E}" sibTransId="{C0222A77-8F2A-4DEF-9154-3F16B9B7E2A2}"/>
    <dgm:cxn modelId="{CC9323C2-2231-409D-899B-DD9402D50300}" type="presOf" srcId="{6498A6D0-D02D-493E-A0C1-717DA96A625B}" destId="{72E7ADE5-F875-4FFF-A2AC-9D9C97036CA1}" srcOrd="0" destOrd="4" presId="urn:microsoft.com/office/officeart/2005/8/layout/hList6"/>
    <dgm:cxn modelId="{02227E28-A324-400E-8131-29B1C8903B0C}" type="presOf" srcId="{115261B7-B571-48A0-929B-BE8C25AF971F}" destId="{6B1256BE-12B2-4D7F-9EF0-C2C533D44888}" srcOrd="0" destOrd="2" presId="urn:microsoft.com/office/officeart/2005/8/layout/hList6"/>
    <dgm:cxn modelId="{3DA16040-53F1-4884-9D6D-1E4C553831C5}" type="presOf" srcId="{C8357E99-EA9A-4EAD-9BE4-7E799C2E9E1F}" destId="{72E7ADE5-F875-4FFF-A2AC-9D9C97036CA1}" srcOrd="0" destOrd="1" presId="urn:microsoft.com/office/officeart/2005/8/layout/hList6"/>
    <dgm:cxn modelId="{8B5CEDA6-F4B8-4F19-BDA0-C797FA1C3981}" type="presOf" srcId="{E2CEC43B-17E1-40A1-9CA3-054D1BA08A54}" destId="{72E7ADE5-F875-4FFF-A2AC-9D9C97036CA1}" srcOrd="0" destOrd="2" presId="urn:microsoft.com/office/officeart/2005/8/layout/hList6"/>
    <dgm:cxn modelId="{171E99A5-F413-47DD-A020-9204CAA13F87}" srcId="{0265F63C-02AF-4A2A-8387-501526288908}" destId="{5E309BC8-3380-40DE-84ED-5825CFDABEA6}" srcOrd="2" destOrd="0" parTransId="{5C132707-6B3B-4B19-9303-03C80CF64A6B}" sibTransId="{DDAEBDAA-89BC-410C-80BF-E0237E4F899C}"/>
    <dgm:cxn modelId="{B3B5F58D-C9EB-4286-95B8-5FC9721FB500}" type="presOf" srcId="{F9428A39-1607-4803-9E38-D4CF1BBAC34C}" destId="{9D331F93-B9F8-4533-82EE-B6B39854ECA4}" srcOrd="0" destOrd="2" presId="urn:microsoft.com/office/officeart/2005/8/layout/hList6"/>
    <dgm:cxn modelId="{4844DD6E-E090-45F6-ADF4-19CC9AFF5F64}" type="presOf" srcId="{35EC0230-B9F9-412D-905E-20E9D312C214}" destId="{9D331F93-B9F8-4533-82EE-B6B39854ECA4}" srcOrd="0" destOrd="3" presId="urn:microsoft.com/office/officeart/2005/8/layout/hList6"/>
    <dgm:cxn modelId="{8675AF85-BAFA-40F7-A943-22097DB77AA3}" srcId="{7C78E610-2F62-4C48-86C8-0C29A9C7AA73}" destId="{0265F63C-02AF-4A2A-8387-501526288908}" srcOrd="0" destOrd="0" parTransId="{DFAF879C-E1F4-4847-8A74-EDEB51BB6873}" sibTransId="{E0DC9A36-A76D-48AF-AD75-0BF94E26EEF4}"/>
    <dgm:cxn modelId="{21CE12A0-B05D-4332-B61A-D32A37C43342}" type="presOf" srcId="{9AB8973F-AA6B-4182-B8BB-AC2F8405608E}" destId="{72E7ADE5-F875-4FFF-A2AC-9D9C97036CA1}" srcOrd="0" destOrd="3" presId="urn:microsoft.com/office/officeart/2005/8/layout/hList6"/>
    <dgm:cxn modelId="{21D2D09E-659D-4F72-9D7C-0A761F39255E}" srcId="{59D6E81F-9155-4F1C-8463-FC7684B0B696}" destId="{F9428A39-1607-4803-9E38-D4CF1BBAC34C}" srcOrd="1" destOrd="0" parTransId="{9A525B57-F897-4508-BD81-FDDB5DAB668E}" sibTransId="{379270C3-95CB-40D6-9E60-F4406C209652}"/>
    <dgm:cxn modelId="{1A5D834A-05BD-4DF8-87D5-C1DB8ACCF9CD}" type="presOf" srcId="{46A2DA2C-4E94-4BD8-87A5-05BF017B77B6}" destId="{72E7ADE5-F875-4FFF-A2AC-9D9C97036CA1}" srcOrd="0" destOrd="5" presId="urn:microsoft.com/office/officeart/2005/8/layout/hList6"/>
    <dgm:cxn modelId="{20A91407-A622-4F6F-A445-41285946FEB6}" type="presOf" srcId="{7C78E610-2F62-4C48-86C8-0C29A9C7AA73}" destId="{C3CB78F5-009F-49C1-A2B9-761461BAA497}" srcOrd="0" destOrd="0" presId="urn:microsoft.com/office/officeart/2005/8/layout/hList6"/>
    <dgm:cxn modelId="{F0E49306-421A-40DA-8069-4B9BEBB9C182}" type="presOf" srcId="{5A4F0B16-E7FC-4935-ABB5-FC2CFFB38AF1}" destId="{9D331F93-B9F8-4533-82EE-B6B39854ECA4}" srcOrd="0" destOrd="1" presId="urn:microsoft.com/office/officeart/2005/8/layout/hList6"/>
    <dgm:cxn modelId="{9B45AFB1-CB00-44F8-9BFC-CEF0CD04BFBC}" srcId="{59D6E81F-9155-4F1C-8463-FC7684B0B696}" destId="{DAE2C0C9-AD48-4DC8-B72B-56B5FC396E4C}" srcOrd="3" destOrd="0" parTransId="{87106254-6FE3-4B83-92FD-3DDED5D81D66}" sibTransId="{BF25740D-9C31-4AC9-BC3F-7ADD7CD743EF}"/>
    <dgm:cxn modelId="{18083D7E-CC30-4600-8CFF-AC5F6FD945BD}" srcId="{9BDC002E-4223-4647-BD46-EF05F730F7BB}" destId="{9AB8973F-AA6B-4182-B8BB-AC2F8405608E}" srcOrd="2" destOrd="0" parTransId="{092D4A77-BE92-47E7-BC1D-64BEF92FD94B}" sibTransId="{82E73B0C-0C01-400E-B22F-C1A09DF41B3C}"/>
    <dgm:cxn modelId="{6F214E54-7188-463B-9909-73D8F0DAAFA2}" type="presOf" srcId="{0265F63C-02AF-4A2A-8387-501526288908}" destId="{6B1256BE-12B2-4D7F-9EF0-C2C533D44888}" srcOrd="0" destOrd="0" presId="urn:microsoft.com/office/officeart/2005/8/layout/hList6"/>
    <dgm:cxn modelId="{1869F330-2F50-4E6A-BB50-88DEE2BC1976}" srcId="{9BDC002E-4223-4647-BD46-EF05F730F7BB}" destId="{6498A6D0-D02D-493E-A0C1-717DA96A625B}" srcOrd="3" destOrd="0" parTransId="{0C36BD51-D8C3-495D-9CD6-9F5FFF87F90C}" sibTransId="{7AE0A986-8641-4C47-AED9-57C86328A488}"/>
    <dgm:cxn modelId="{CDB2575F-C41C-4502-9626-6FE2D545D335}" type="presParOf" srcId="{C3CB78F5-009F-49C1-A2B9-761461BAA497}" destId="{6B1256BE-12B2-4D7F-9EF0-C2C533D44888}" srcOrd="0" destOrd="0" presId="urn:microsoft.com/office/officeart/2005/8/layout/hList6"/>
    <dgm:cxn modelId="{FEABA110-3566-4778-AAFE-90182AD236AB}" type="presParOf" srcId="{C3CB78F5-009F-49C1-A2B9-761461BAA497}" destId="{AC89BF82-6F25-4D54-820B-3CA98434E3DC}" srcOrd="1" destOrd="0" presId="urn:microsoft.com/office/officeart/2005/8/layout/hList6"/>
    <dgm:cxn modelId="{7B2AB9C1-C8CA-4E65-A6AC-3C6756E72D23}" type="presParOf" srcId="{C3CB78F5-009F-49C1-A2B9-761461BAA497}" destId="{72E7ADE5-F875-4FFF-A2AC-9D9C97036CA1}" srcOrd="2" destOrd="0" presId="urn:microsoft.com/office/officeart/2005/8/layout/hList6"/>
    <dgm:cxn modelId="{DFD5B495-B8C0-4094-9C6A-EEDD8560182B}" type="presParOf" srcId="{C3CB78F5-009F-49C1-A2B9-761461BAA497}" destId="{48DEF99A-78CD-4FBA-A618-BAD5D8662145}" srcOrd="3" destOrd="0" presId="urn:microsoft.com/office/officeart/2005/8/layout/hList6"/>
    <dgm:cxn modelId="{1E9B9C5F-322A-4D31-B8CA-DD9997A0E18B}" type="presParOf" srcId="{C3CB78F5-009F-49C1-A2B9-761461BAA497}" destId="{9D331F93-B9F8-4533-82EE-B6B39854EC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256BE-12B2-4D7F-9EF0-C2C533D44888}">
      <dsp:nvSpPr>
        <dsp:cNvPr id="0" name=""/>
        <dsp:cNvSpPr/>
      </dsp:nvSpPr>
      <dsp:spPr>
        <a:xfrm rot="16200000">
          <a:off x="-1125107" y="1126179"/>
          <a:ext cx="5040560" cy="278820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1 этап – август-сентябрь (ежегодно)</a:t>
          </a:r>
          <a:endParaRPr lang="ru-RU" sz="18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Организация набора учащихся в 1 класс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Создание группы театра в социальной сети «</a:t>
          </a:r>
          <a:r>
            <a:rPr lang="ru-RU" sz="1400" kern="1200" dirty="0" err="1" smtClean="0">
              <a:solidFill>
                <a:schemeClr val="bg1"/>
              </a:solidFill>
            </a:rPr>
            <a:t>ВКонтакте</a:t>
          </a:r>
          <a:r>
            <a:rPr lang="ru-RU" sz="1400" kern="1200" dirty="0" smtClean="0">
              <a:solidFill>
                <a:schemeClr val="bg1"/>
              </a:solidFill>
            </a:rPr>
            <a:t>» (старшие учащиеся)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Организация учебного процесса во взаимодействии с родителями, школой</a:t>
          </a:r>
          <a:endParaRPr lang="ru-RU" sz="1400" kern="1200" dirty="0">
            <a:solidFill>
              <a:schemeClr val="bg1"/>
            </a:solidFill>
          </a:endParaRPr>
        </a:p>
      </dsp:txBody>
      <dsp:txXfrm rot="16200000">
        <a:off x="-1125107" y="1126179"/>
        <a:ext cx="5040560" cy="2788200"/>
      </dsp:txXfrm>
    </dsp:sp>
    <dsp:sp modelId="{72E7ADE5-F875-4FFF-A2AC-9D9C97036CA1}">
      <dsp:nvSpPr>
        <dsp:cNvPr id="0" name=""/>
        <dsp:cNvSpPr/>
      </dsp:nvSpPr>
      <dsp:spPr>
        <a:xfrm rot="16200000">
          <a:off x="1872208" y="1126179"/>
          <a:ext cx="5040560" cy="2788200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2 этап – в течение учебного года</a:t>
          </a:r>
          <a:endParaRPr lang="ru-RU" sz="18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Подготовка спектаклей и театральных капустников 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Выступления для зрителей 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Посещение спектаклей и концертов, экскурсии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Участие в фестивалях детского театрального творчества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Освещение деятельности театра в  средствах массовой информации, Интернете</a:t>
          </a:r>
          <a:endParaRPr lang="ru-RU" sz="1400" kern="1200" dirty="0">
            <a:solidFill>
              <a:schemeClr val="bg1"/>
            </a:solidFill>
          </a:endParaRPr>
        </a:p>
      </dsp:txBody>
      <dsp:txXfrm rot="16200000">
        <a:off x="1872208" y="1126179"/>
        <a:ext cx="5040560" cy="2788200"/>
      </dsp:txXfrm>
    </dsp:sp>
    <dsp:sp modelId="{9D331F93-B9F8-4533-82EE-B6B39854ECA4}">
      <dsp:nvSpPr>
        <dsp:cNvPr id="0" name=""/>
        <dsp:cNvSpPr/>
      </dsp:nvSpPr>
      <dsp:spPr>
        <a:xfrm rot="16200000">
          <a:off x="4869523" y="1126179"/>
          <a:ext cx="5040560" cy="2788200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3 этап – май-июнь (ежегодно)</a:t>
          </a:r>
          <a:endParaRPr lang="ru-RU" sz="18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Проведение итоговых уроков-показов в конце учебного года, выпускного экзамена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Подведение итогов учебного года, присвоение званий участникам театра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Спектакль в Международный день защиты детей 1 июня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Экскурсии, паломнические поездки</a:t>
          </a:r>
          <a:endParaRPr lang="ru-RU" sz="1400" kern="1200" dirty="0">
            <a:solidFill>
              <a:schemeClr val="bg1"/>
            </a:solidFill>
          </a:endParaRPr>
        </a:p>
      </dsp:txBody>
      <dsp:txXfrm rot="16200000">
        <a:off x="4869523" y="1126179"/>
        <a:ext cx="5040560" cy="278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74FCE-582D-46A0-A901-2042FC62AFC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4CA2F-90BB-43A8-97BC-8728BBA25B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Формирование нравственных ценностей средствами детского музыкального театра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496544" cy="302433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CC0066"/>
                </a:solidFill>
              </a:rPr>
              <a:t>Проект</a:t>
            </a:r>
            <a:r>
              <a:rPr lang="ru-RU" sz="2600" dirty="0" smtClean="0">
                <a:solidFill>
                  <a:srgbClr val="CC0066"/>
                </a:solidFill>
              </a:rPr>
              <a:t/>
            </a:r>
            <a:br>
              <a:rPr lang="ru-RU" sz="2600" dirty="0" smtClean="0">
                <a:solidFill>
                  <a:srgbClr val="CC0066"/>
                </a:solidFill>
              </a:rPr>
            </a:br>
            <a:r>
              <a:rPr lang="ru-RU" sz="2600" dirty="0" smtClean="0">
                <a:solidFill>
                  <a:srgbClr val="CC0066"/>
                </a:solidFill>
              </a:rPr>
              <a:t>преподавателя </a:t>
            </a:r>
            <a:br>
              <a:rPr lang="ru-RU" sz="2600" dirty="0" smtClean="0">
                <a:solidFill>
                  <a:srgbClr val="CC0066"/>
                </a:solidFill>
              </a:rPr>
            </a:br>
            <a:r>
              <a:rPr lang="ru-RU" sz="2600" dirty="0" smtClean="0">
                <a:solidFill>
                  <a:srgbClr val="CC0066"/>
                </a:solidFill>
              </a:rPr>
              <a:t>МБОУ ДОД ДЮЦ </a:t>
            </a:r>
            <a:br>
              <a:rPr lang="ru-RU" sz="2600" dirty="0" smtClean="0">
                <a:solidFill>
                  <a:srgbClr val="CC0066"/>
                </a:solidFill>
              </a:rPr>
            </a:br>
            <a:r>
              <a:rPr lang="ru-RU" sz="2600" dirty="0" smtClean="0">
                <a:solidFill>
                  <a:srgbClr val="CC0066"/>
                </a:solidFill>
              </a:rPr>
              <a:t>«Новая Корчева»</a:t>
            </a:r>
            <a:br>
              <a:rPr lang="ru-RU" sz="2600" dirty="0" smtClean="0">
                <a:solidFill>
                  <a:srgbClr val="CC0066"/>
                </a:solidFill>
              </a:rPr>
            </a:br>
            <a:r>
              <a:rPr lang="ru-RU" sz="2600" dirty="0" smtClean="0">
                <a:solidFill>
                  <a:srgbClr val="CC0066"/>
                </a:solidFill>
              </a:rPr>
              <a:t>г. Конаково</a:t>
            </a:r>
            <a:br>
              <a:rPr lang="ru-RU" sz="2600" dirty="0" smtClean="0">
                <a:solidFill>
                  <a:srgbClr val="CC0066"/>
                </a:solidFill>
              </a:rPr>
            </a:br>
            <a:r>
              <a:rPr lang="ru-RU" sz="3000" dirty="0" smtClean="0">
                <a:solidFill>
                  <a:srgbClr val="CC0066"/>
                </a:solidFill>
              </a:rPr>
              <a:t>Анисимовой Е.В.</a:t>
            </a:r>
            <a:endParaRPr lang="ru-RU" sz="3000" dirty="0">
              <a:solidFill>
                <a:srgbClr val="CC0066"/>
              </a:solidFill>
            </a:endParaRPr>
          </a:p>
        </p:txBody>
      </p:sp>
      <p:pic>
        <p:nvPicPr>
          <p:cNvPr id="4" name="Рисунок 3" descr="IMG_14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924944"/>
            <a:ext cx="5292000" cy="3528000"/>
          </a:xfrm>
          <a:prstGeom prst="round2Diag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Выпускники детского музыкального театра,</a:t>
            </a:r>
            <a:br>
              <a:rPr lang="ru-RU" dirty="0" smtClean="0"/>
            </a:br>
            <a:r>
              <a:rPr lang="ru-RU" dirty="0" smtClean="0"/>
              <a:t>осознающие ответственность за свою судьбу</a:t>
            </a:r>
            <a:br>
              <a:rPr lang="ru-RU" dirty="0" smtClean="0"/>
            </a:br>
            <a:r>
              <a:rPr lang="ru-RU" dirty="0" smtClean="0"/>
              <a:t>судьбу своего города и своей страны; </a:t>
            </a:r>
            <a:br>
              <a:rPr lang="ru-RU" dirty="0" smtClean="0"/>
            </a:br>
            <a:r>
              <a:rPr lang="ru-RU" dirty="0" smtClean="0"/>
              <a:t>воспитанные на достойных образцах отечественного и мирового искусства и литературы;</a:t>
            </a:r>
            <a:br>
              <a:rPr lang="ru-RU" dirty="0" smtClean="0"/>
            </a:br>
            <a:r>
              <a:rPr lang="ru-RU" dirty="0" smtClean="0"/>
              <a:t>знакомые с основами христианской культуры;</a:t>
            </a:r>
            <a:br>
              <a:rPr lang="ru-RU" dirty="0" smtClean="0"/>
            </a:br>
            <a:r>
              <a:rPr lang="ru-RU" dirty="0" smtClean="0"/>
              <a:t>получившие опыт коллективного творческого труда, </a:t>
            </a:r>
            <a:br>
              <a:rPr lang="ru-RU" dirty="0" smtClean="0"/>
            </a:br>
            <a:r>
              <a:rPr lang="ru-RU" dirty="0" smtClean="0"/>
              <a:t>анализа своей и коллективной работы;</a:t>
            </a:r>
            <a:br>
              <a:rPr lang="ru-RU" dirty="0" smtClean="0"/>
            </a:br>
            <a:r>
              <a:rPr lang="ru-RU" dirty="0" smtClean="0"/>
              <a:t>мотивированные на дальнейшее творческое развитие и самореализацию</a:t>
            </a:r>
          </a:p>
          <a:p>
            <a:pPr lvl="0"/>
            <a:r>
              <a:rPr lang="ru-RU" dirty="0" smtClean="0"/>
              <a:t>Профилактика наркомании и асоциального поведения среди подростков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r>
              <a:rPr lang="ru-RU" dirty="0" smtClean="0"/>
              <a:t>Краткая аннотация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Проект рассчитан на воспитательную работу в условиях детского театрального коллектива, в котором ведётся обучение хору, вокалу, художественному слову, основам актёрского мастерства  и сценического движения, ритмике и танцу. Исполнительский репертуар коллектива включает произведения различных сценических жанров и форм.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Нормативный срок освоения образовательной программы детского  музыкального театра – </a:t>
            </a:r>
            <a:br>
              <a:rPr lang="ru-RU" sz="2200" dirty="0" smtClean="0"/>
            </a:br>
            <a:r>
              <a:rPr lang="ru-RU" sz="2200" dirty="0" smtClean="0"/>
              <a:t>8 лет.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Участники проекта – учащиеся (дети </a:t>
            </a:r>
            <a:br>
              <a:rPr lang="ru-RU" sz="2200" dirty="0" smtClean="0"/>
            </a:br>
            <a:r>
              <a:rPr lang="ru-RU" sz="2200" dirty="0" smtClean="0"/>
              <a:t>7-15 лет), педагоги, родители.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DSC082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1930" y="4482000"/>
            <a:ext cx="3642070" cy="2376000"/>
          </a:xfrm>
          <a:prstGeom prst="flowChartAlternateProcess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Происходящие в наши дни крупные социальные перемены влекут за собой ряд негативных тенденций, среди которых – социальная и морально-нравственная дезинтеграция общества, недостаток гражданского, патриотического самосознания, нарушение преемственности поколений, снижение ценностей семейной жизни, производительного труда, творчества и образования, ухудшение физического, социального и психического здоровья населения.</a:t>
            </a:r>
          </a:p>
          <a:p>
            <a:pPr>
              <a:buNone/>
            </a:pPr>
            <a:r>
              <a:rPr lang="ru-RU" dirty="0" smtClean="0"/>
              <a:t>В этих условиях чрезвычайно остро стоит проблема воспитания подрастающего поколения, формирования его личностных качеств. Во все времена театр оказывал мощное воспитательное воздействие как на исполнителей, так и на зрителей через эмоциональное сопереживание. </a:t>
            </a:r>
          </a:p>
          <a:p>
            <a:pPr>
              <a:buNone/>
            </a:pPr>
            <a:r>
              <a:rPr lang="ru-RU" dirty="0" smtClean="0"/>
              <a:t>Может ли сегодня театр стать средством воспитания нравственно-здорового поколения?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цели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Создание условий для формирования личностных качеств и системы нравственных ценностей ребёнка, развития его творческой индивидуальности и обогащения опыта жизненного взаимодействия через обучение в детском музыкальном театре</a:t>
            </a:r>
          </a:p>
          <a:p>
            <a:pPr lvl="0"/>
            <a:r>
              <a:rPr lang="ru-RU" dirty="0" smtClean="0"/>
              <a:t>Привлечение школьников в театр</a:t>
            </a:r>
          </a:p>
          <a:p>
            <a:pPr lvl="0"/>
            <a:r>
              <a:rPr lang="ru-RU" dirty="0" smtClean="0"/>
              <a:t>Организация учебного процесса </a:t>
            </a:r>
          </a:p>
          <a:p>
            <a:pPr lvl="0"/>
            <a:r>
              <a:rPr lang="ru-RU" dirty="0" smtClean="0"/>
              <a:t>Формирование исполнительского репертуара</a:t>
            </a:r>
          </a:p>
          <a:p>
            <a:pPr lvl="0"/>
            <a:r>
              <a:rPr lang="ru-RU" dirty="0" smtClean="0"/>
              <a:t>Организация внеклассных мероприятий, выступлений коллектива, фестивальных и экскурсионных поездок</a:t>
            </a:r>
          </a:p>
          <a:p>
            <a:pPr lvl="0"/>
            <a:r>
              <a:rPr lang="ru-RU" dirty="0" smtClean="0"/>
              <a:t>Освещение деятельности театра в средствах массовой информации и сети Интернет</a:t>
            </a:r>
          </a:p>
          <a:p>
            <a:pPr lvl="0"/>
            <a:r>
              <a:rPr lang="ru-RU" dirty="0" smtClean="0"/>
              <a:t>Организация промежуточной и итоговой аттестации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Механизмы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 smtClean="0"/>
              <a:t>Принципы  детско-взрослого братства, </a:t>
            </a:r>
            <a:r>
              <a:rPr lang="ru-RU" sz="2200" dirty="0" err="1" smtClean="0"/>
              <a:t>культуро-и-природосообразности</a:t>
            </a:r>
            <a:r>
              <a:rPr lang="ru-RU" sz="2200" dirty="0" smtClean="0"/>
              <a:t>, интеграции, праздника в работе с учащимися</a:t>
            </a:r>
          </a:p>
          <a:p>
            <a:pPr lvl="0"/>
            <a:r>
              <a:rPr lang="ru-RU" sz="2200" dirty="0" smtClean="0"/>
              <a:t>Формы учебной работы (театральные игры, актёрский тренинг, сценические этюды)</a:t>
            </a:r>
          </a:p>
          <a:p>
            <a:pPr lvl="0"/>
            <a:r>
              <a:rPr lang="ru-RU" sz="2200" dirty="0" smtClean="0"/>
              <a:t>Драматургический и музыкальный материал и исполнительский репертуар (для </a:t>
            </a:r>
            <a:br>
              <a:rPr lang="ru-RU" sz="2200" dirty="0" smtClean="0"/>
            </a:br>
            <a:r>
              <a:rPr lang="ru-RU" sz="2200" dirty="0" smtClean="0"/>
              <a:t>художественного чтения, хора и </a:t>
            </a:r>
            <a:br>
              <a:rPr lang="ru-RU" sz="2200" dirty="0" smtClean="0"/>
            </a:br>
            <a:r>
              <a:rPr lang="ru-RU" sz="2200" dirty="0" smtClean="0"/>
              <a:t>вокала, танцевальных номеров)</a:t>
            </a:r>
          </a:p>
          <a:p>
            <a:pPr lvl="0"/>
            <a:r>
              <a:rPr lang="ru-RU" sz="2200" dirty="0" smtClean="0"/>
              <a:t>Дипломы, грамоты, свидетельства </a:t>
            </a:r>
            <a:br>
              <a:rPr lang="ru-RU" sz="2200" dirty="0" smtClean="0"/>
            </a:br>
            <a:r>
              <a:rPr lang="ru-RU" sz="2200" dirty="0" smtClean="0"/>
              <a:t>о присвоении звания участникам </a:t>
            </a:r>
            <a:br>
              <a:rPr lang="ru-RU" sz="2200" dirty="0" smtClean="0"/>
            </a:br>
            <a:r>
              <a:rPr lang="ru-RU" sz="2200" dirty="0" smtClean="0"/>
              <a:t>театра</a:t>
            </a:r>
            <a:endParaRPr lang="ru-RU" sz="2200" dirty="0"/>
          </a:p>
        </p:txBody>
      </p:sp>
      <p:pic>
        <p:nvPicPr>
          <p:cNvPr id="4" name="Рисунок 3" descr="DSC082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35876" y="3978000"/>
            <a:ext cx="3908124" cy="2880000"/>
          </a:xfrm>
          <a:prstGeom prst="flowChartPunchedTap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D:\Великий Устюг\Диск 1\Великий Устюг 2\Изображение 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620688"/>
            <a:ext cx="3240000" cy="4319721"/>
          </a:xfrm>
          <a:prstGeom prst="triangle">
            <a:avLst/>
          </a:prstGeom>
          <a:noFill/>
          <a:effectLst>
            <a:softEdge rad="317500"/>
          </a:effectLst>
        </p:spPr>
      </p:pic>
      <p:pic>
        <p:nvPicPr>
          <p:cNvPr id="22532" name="Picture 4" descr="D:\Великий Устюг\Диск 1\12\100_01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556792"/>
            <a:ext cx="3840604" cy="288000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3" name="Рисунок 2" descr="DSC043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24000" y="692696"/>
            <a:ext cx="4320000" cy="3240000"/>
          </a:xfrm>
          <a:prstGeom prst="plaque">
            <a:avLst/>
          </a:prstGeom>
          <a:effectLst>
            <a:softEdge rad="317500"/>
          </a:effectLst>
        </p:spPr>
      </p:pic>
      <p:pic>
        <p:nvPicPr>
          <p:cNvPr id="5" name="Рисунок 4" descr="DSC0451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3861048"/>
            <a:ext cx="3254720" cy="324000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2531" name="Picture 3" descr="D:\Великий Устюг\Диск 1\12\100_00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4501008" y="3212976"/>
            <a:ext cx="4741480" cy="2880000"/>
          </a:xfrm>
          <a:prstGeom prst="star7">
            <a:avLst/>
          </a:prstGeom>
          <a:noFill/>
          <a:effectLst>
            <a:softEdge rad="317500"/>
          </a:effectLst>
        </p:spPr>
      </p:pic>
      <p:pic>
        <p:nvPicPr>
          <p:cNvPr id="2" name="Рисунок 1" descr="DSC0423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67744" y="4149080"/>
            <a:ext cx="3840000" cy="2880000"/>
          </a:xfrm>
          <a:prstGeom prst="irregularSeal2">
            <a:avLst/>
          </a:prstGeom>
          <a:effectLst>
            <a:softEdge rad="127000"/>
          </a:effectLst>
        </p:spPr>
      </p:pic>
      <p:pic>
        <p:nvPicPr>
          <p:cNvPr id="4" name="Рисунок 3" descr="P212016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920000" y="3690000"/>
            <a:ext cx="4320000" cy="3240000"/>
          </a:xfrm>
          <a:prstGeom prst="teardrop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488281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Фестиваль </a:t>
            </a:r>
            <a:r>
              <a:rPr lang="ru-RU" sz="3200" b="1" dirty="0" smtClean="0">
                <a:solidFill>
                  <a:srgbClr val="CC0000"/>
                </a:solidFill>
              </a:rPr>
              <a:t>«Дед-Мороз </a:t>
            </a:r>
            <a:br>
              <a:rPr lang="ru-RU" sz="3200" b="1" dirty="0" smtClean="0">
                <a:solidFill>
                  <a:srgbClr val="CC0000"/>
                </a:solidFill>
              </a:rPr>
            </a:br>
            <a:r>
              <a:rPr lang="ru-RU" sz="3200" b="1" dirty="0" smtClean="0">
                <a:solidFill>
                  <a:srgbClr val="CC0000"/>
                </a:solidFill>
              </a:rPr>
              <a:t>собирает друзей» </a:t>
            </a:r>
            <a:r>
              <a:rPr lang="ru-RU" sz="2800" b="1" dirty="0" smtClean="0">
                <a:solidFill>
                  <a:srgbClr val="CC0000"/>
                </a:solidFill>
              </a:rPr>
              <a:t/>
            </a:r>
            <a:br>
              <a:rPr lang="ru-RU" sz="2800" b="1" dirty="0" smtClean="0">
                <a:solidFill>
                  <a:srgbClr val="CC0000"/>
                </a:solidFill>
              </a:rPr>
            </a:br>
            <a:r>
              <a:rPr lang="ru-RU" sz="2800" b="1" dirty="0" smtClean="0">
                <a:solidFill>
                  <a:srgbClr val="CC0000"/>
                </a:solidFill>
              </a:rPr>
              <a:t>в Великом Устюге, 2010 год</a:t>
            </a:r>
            <a:endParaRPr lang="ru-RU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034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360000" cy="2520000"/>
          </a:xfrm>
          <a:prstGeom prst="flowChartMagneticTape">
            <a:avLst/>
          </a:prstGeom>
          <a:ln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31640" y="2132856"/>
            <a:ext cx="2016224" cy="3600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Мы – артисты…</a:t>
            </a:r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5" name="Содержимое 4" descr="DSC08298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3491880" y="0"/>
            <a:ext cx="5485713" cy="2520000"/>
          </a:xfrm>
          <a:prstGeom prst="flowChartPunchedTape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Изображение 155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2620000">
            <a:off x="5510388" y="3798000"/>
            <a:ext cx="3633612" cy="30600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дипло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80000">
            <a:off x="6627508" y="1763949"/>
            <a:ext cx="1771595" cy="2520000"/>
          </a:xfrm>
          <a:prstGeom prst="rect">
            <a:avLst/>
          </a:prstGeom>
        </p:spPr>
      </p:pic>
      <p:pic>
        <p:nvPicPr>
          <p:cNvPr id="15" name="Рисунок 14" descr="DSC0830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23928" y="3356992"/>
            <a:ext cx="1547303" cy="3060000"/>
          </a:xfrm>
          <a:prstGeom prst="can">
            <a:avLst/>
          </a:prstGeom>
          <a:ln>
            <a:noFill/>
          </a:ln>
        </p:spPr>
      </p:pic>
      <p:pic>
        <p:nvPicPr>
          <p:cNvPr id="14" name="Рисунок 13" descr="DSC0831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-1020000">
            <a:off x="0" y="3798000"/>
            <a:ext cx="3940898" cy="30600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16016" y="6457890"/>
            <a:ext cx="1458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…и зрители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6948264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Всероссийский конкурс-фестиваль детских музыкальных и театральных коллективов </a:t>
            </a:r>
            <a:r>
              <a:rPr lang="ru-RU" sz="3100" b="1" dirty="0" smtClean="0">
                <a:solidFill>
                  <a:srgbClr val="0000FF"/>
                </a:solidFill>
                <a:latin typeface="Georgia" pitchFamily="18" charset="0"/>
              </a:rPr>
              <a:t>«Серебряный ручей 2012»</a:t>
            </a:r>
            <a:endParaRPr lang="ru-RU" sz="31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5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332656"/>
            <a:ext cx="4320000" cy="3240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Рисунок 4" descr="Изображение 14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2636912"/>
            <a:ext cx="3060000" cy="4080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/>
        </p:spPr>
      </p:pic>
      <p:pic>
        <p:nvPicPr>
          <p:cNvPr id="4" name="Рисунок 3" descr="Изображение 14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140968"/>
            <a:ext cx="4176700" cy="32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Мамаев курган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Мы прошли по 200 </a:t>
            </a:r>
            <a:br>
              <a:rPr lang="ru-RU" sz="2000" b="1" dirty="0" smtClean="0">
                <a:solidFill>
                  <a:srgbClr val="990033"/>
                </a:solidFill>
              </a:rPr>
            </a:br>
            <a:r>
              <a:rPr lang="ru-RU" sz="2000" b="1" dirty="0" smtClean="0">
                <a:solidFill>
                  <a:srgbClr val="990033"/>
                </a:solidFill>
              </a:rPr>
              <a:t>ступеням  мемориала </a:t>
            </a:r>
            <a:br>
              <a:rPr lang="ru-RU" sz="2000" b="1" dirty="0" smtClean="0">
                <a:solidFill>
                  <a:srgbClr val="990033"/>
                </a:solidFill>
              </a:rPr>
            </a:br>
            <a:r>
              <a:rPr lang="ru-RU" sz="2000" b="1" dirty="0" smtClean="0">
                <a:solidFill>
                  <a:srgbClr val="990033"/>
                </a:solidFill>
              </a:rPr>
              <a:t>защитникам </a:t>
            </a:r>
            <a:br>
              <a:rPr lang="ru-RU" sz="2000" b="1" dirty="0" smtClean="0">
                <a:solidFill>
                  <a:srgbClr val="990033"/>
                </a:solidFill>
              </a:rPr>
            </a:br>
            <a:r>
              <a:rPr lang="ru-RU" sz="2000" b="1" dirty="0" smtClean="0">
                <a:solidFill>
                  <a:srgbClr val="990033"/>
                </a:solidFill>
              </a:rPr>
              <a:t>Сталинграда…</a:t>
            </a:r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990033"/>
                </a:solidFill>
                <a:latin typeface="Georgia" pitchFamily="18" charset="0"/>
              </a:rPr>
            </a:br>
            <a:endParaRPr lang="ru-RU" sz="2000" b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58924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…и </a:t>
            </a:r>
            <a:r>
              <a:rPr lang="ru-RU" sz="2000" b="1" dirty="0">
                <a:solidFill>
                  <a:srgbClr val="990033"/>
                </a:solidFill>
              </a:rPr>
              <a:t>поклонились  Вечному огню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421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Формирование нравственных ценностей средствами детского музыкального театра</vt:lpstr>
      <vt:lpstr>Краткая аннотация</vt:lpstr>
      <vt:lpstr>Описание проблемы</vt:lpstr>
      <vt:lpstr>Основные цели и задачи проекта</vt:lpstr>
      <vt:lpstr>Механизмы реализации</vt:lpstr>
      <vt:lpstr>Инструментарий </vt:lpstr>
      <vt:lpstr>Слайд 7</vt:lpstr>
      <vt:lpstr>Всероссийский конкурс-фестиваль детских музыкальных и театральных коллективов «Серебряный ручей 2012»</vt:lpstr>
      <vt:lpstr>Слайд 9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108</cp:revision>
  <dcterms:created xsi:type="dcterms:W3CDTF">2012-11-24T20:21:13Z</dcterms:created>
  <dcterms:modified xsi:type="dcterms:W3CDTF">2012-12-12T18:50:30Z</dcterms:modified>
</cp:coreProperties>
</file>