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145" autoAdjust="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6DC77-3443-42FA-B807-A72728DCDDD0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523FB-F8A5-4E3A-A8FD-F489E487B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523FB-F8A5-4E3A-A8FD-F489E487BB0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C3E503-1428-48AA-920B-3904D5996021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9AAC88-9FAF-4466-A7A3-F928648EE9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quoteko.com/id16/funny-quotes-ellen-degeneresvitamin-vitamin-funylool.html-" TargetMode="External"/><Relationship Id="rId13" Type="http://schemas.openxmlformats.org/officeDocument/2006/relationships/hyperlink" Target="http://zhenskoe-mnenie.ru/themes/maternity/nizkijj-uroven-vitamina-d-chashhe-vstrechaetsja-u-detejj-s-izbytochnym-vesom/-&#1042;&#1080;&#1090;&#1072;&#1084;&#1080;&#1085;" TargetMode="External"/><Relationship Id="rId3" Type="http://schemas.openxmlformats.org/officeDocument/2006/relationships/hyperlink" Target="http://boxoffice.com.ua/9528" TargetMode="External"/><Relationship Id="rId7" Type="http://schemas.openxmlformats.org/officeDocument/2006/relationships/hyperlink" Target="http://festival.1september.ru/articles/505909/" TargetMode="External"/><Relationship Id="rId12" Type="http://schemas.openxmlformats.org/officeDocument/2006/relationships/hyperlink" Target="http://transgumanist.net/2012/page/10/-" TargetMode="External"/><Relationship Id="rId2" Type="http://schemas.openxmlformats.org/officeDocument/2006/relationships/hyperlink" Target="http://profcommadi.ru/index/pitanie_v_sanatorii_profilaktorii/0-18" TargetMode="External"/><Relationship Id="rId16" Type="http://schemas.openxmlformats.org/officeDocument/2006/relationships/hyperlink" Target="http://spaces.covers.com/blog/mbtshoescandice/NBA/04272011-Easy-To-Follow-Nutrition-Tips.html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ics-land.ru/picture.php?id=44679-" TargetMode="External"/><Relationship Id="rId11" Type="http://schemas.openxmlformats.org/officeDocument/2006/relationships/hyperlink" Target="http://www.likar.info/vitaminy/news-62043-vitamin-v-prodlevaet-molodost-mozga/" TargetMode="External"/><Relationship Id="rId5" Type="http://schemas.openxmlformats.org/officeDocument/2006/relationships/hyperlink" Target="http://fitness-live.ru/community/news/page128/-" TargetMode="External"/><Relationship Id="rId15" Type="http://schemas.openxmlformats.org/officeDocument/2006/relationships/hyperlink" Target="http://shkolapan.ucoz.ru/index/pitanie/0-69" TargetMode="External"/><Relationship Id="rId10" Type="http://schemas.openxmlformats.org/officeDocument/2006/relationships/hyperlink" Target="http://goldstarinfo.ru/page/491/" TargetMode="External"/><Relationship Id="rId4" Type="http://schemas.openxmlformats.org/officeDocument/2006/relationships/hyperlink" Target="http://stroybusiness2.ru/lit/book/programma-k-kursu-esli-hochesh-bit-zdorov.php" TargetMode="External"/><Relationship Id="rId9" Type="http://schemas.openxmlformats.org/officeDocument/2006/relationships/hyperlink" Target="http://lucia979.livejournal.com/296304.html" TargetMode="External"/><Relationship Id="rId14" Type="http://schemas.openxmlformats.org/officeDocument/2006/relationships/hyperlink" Target="http://nature.health-ua.org/news/5613-Zloupotreblyat-ne-stoit-nichem-Dazhe-vitaminam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bae985a9114e58d76d9ea06357cf03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40768"/>
            <a:ext cx="3995937" cy="4608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404664"/>
            <a:ext cx="84969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Правильное питание 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5448" y="3929066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  </a:t>
            </a:r>
            <a:r>
              <a:rPr lang="ru-RU" dirty="0" smtClean="0">
                <a:solidFill>
                  <a:schemeClr val="bg1"/>
                </a:solidFill>
              </a:rPr>
              <a:t>          </a:t>
            </a:r>
            <a:r>
              <a:rPr lang="ru-RU" dirty="0" smtClean="0">
                <a:solidFill>
                  <a:schemeClr val="bg1"/>
                </a:solidFill>
              </a:rPr>
              <a:t>Составитель: </a:t>
            </a:r>
            <a:r>
              <a:rPr lang="ru-RU" dirty="0" err="1" smtClean="0">
                <a:solidFill>
                  <a:schemeClr val="bg1"/>
                </a:solidFill>
              </a:rPr>
              <a:t>Галимуллина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Диния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Габдульбаровна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учитель начальных классов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МБОУ «СОШ № 10»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г. Инта Республика Коми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                </a:t>
            </a:r>
            <a:r>
              <a:rPr lang="ru-RU" dirty="0" smtClean="0">
                <a:solidFill>
                  <a:schemeClr val="bg1"/>
                </a:solidFill>
              </a:rPr>
              <a:t>В</a:t>
            </a:r>
            <a:r>
              <a:rPr lang="ru-RU" dirty="0" smtClean="0">
                <a:solidFill>
                  <a:schemeClr val="bg1"/>
                </a:solidFill>
              </a:rPr>
              <a:t>неклассная работа,</a:t>
            </a:r>
          </a:p>
          <a:p>
            <a:pPr algn="ctr"/>
            <a:r>
              <a:rPr lang="ru-RU" smtClean="0">
                <a:solidFill>
                  <a:schemeClr val="bg1"/>
                </a:solidFill>
              </a:rPr>
              <a:t> </a:t>
            </a:r>
            <a:r>
              <a:rPr lang="ru-RU" smtClean="0">
                <a:solidFill>
                  <a:schemeClr val="bg1"/>
                </a:solidFill>
              </a:rPr>
              <a:t>             </a:t>
            </a:r>
            <a:r>
              <a:rPr lang="ru-RU" smtClean="0">
                <a:solidFill>
                  <a:schemeClr val="bg1"/>
                </a:solidFill>
              </a:rPr>
              <a:t>здоровьесбережение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                   </a:t>
            </a:r>
            <a:r>
              <a:rPr lang="ru-RU" dirty="0" smtClean="0">
                <a:solidFill>
                  <a:schemeClr val="bg1"/>
                </a:solidFill>
              </a:rPr>
              <a:t>                </a:t>
            </a:r>
            <a:r>
              <a:rPr lang="ru-RU" dirty="0" smtClean="0">
                <a:solidFill>
                  <a:schemeClr val="bg1"/>
                </a:solidFill>
              </a:rPr>
              <a:t>Класс:3,4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88640"/>
            <a:ext cx="7634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искать витамины?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673" name="Picture 1" descr="C:\Users\Администратор\Desktop\produkty-i-vitaminy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619208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Администратор\Desktop\produkty-i-vitami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496944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764704"/>
            <a:ext cx="6030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 </a:t>
            </a:r>
            <a:r>
              <a:rPr lang="ru-RU" sz="2800" dirty="0">
                <a:solidFill>
                  <a:srgbClr val="FFC000"/>
                </a:solidFill>
              </a:rPr>
              <a:t>Витамин А </a:t>
            </a:r>
            <a:r>
              <a:rPr lang="ru-RU" sz="2800" dirty="0"/>
              <a:t>– это витамин роста. Ещё он помогает нашим глазам сохранить зрение. Найти его можно в молоке, моркови, зелёном луке.</a:t>
            </a:r>
          </a:p>
        </p:txBody>
      </p:sp>
      <p:pic>
        <p:nvPicPr>
          <p:cNvPr id="26627" name="Picture 3" descr="C:\Users\Администратор\Desktop\vitamin-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492896"/>
            <a:ext cx="4122415" cy="4122415"/>
          </a:xfrm>
          <a:prstGeom prst="rect">
            <a:avLst/>
          </a:prstGeom>
          <a:noFill/>
        </p:spPr>
      </p:pic>
      <p:pic>
        <p:nvPicPr>
          <p:cNvPr id="26628" name="Picture 4" descr="C:\Users\Администратор\Desktop\vitam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96952"/>
            <a:ext cx="3865975" cy="2865041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8367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C000"/>
                </a:solidFill>
              </a:rPr>
              <a:t>Витамин B </a:t>
            </a:r>
            <a:r>
              <a:rPr lang="ru-RU" dirty="0"/>
              <a:t>имеет очень большое значение для выработки энергии</a:t>
            </a:r>
            <a:r>
              <a:rPr lang="ru-RU" dirty="0" smtClean="0"/>
              <a:t>.</a:t>
            </a:r>
            <a:r>
              <a:rPr lang="ru-RU" dirty="0"/>
              <a:t> Почти все витамины группы B не накапливаются в организме. Поэтому их следует пополнять ежедневно</a:t>
            </a:r>
            <a:r>
              <a:rPr lang="ru-RU" dirty="0" smtClean="0"/>
              <a:t>.</a:t>
            </a:r>
            <a:r>
              <a:rPr lang="ru-RU" dirty="0"/>
              <a:t> основными источникам этого витамина следует отнести: печень, </a:t>
            </a:r>
            <a:r>
              <a:rPr lang="ru-RU" dirty="0" smtClean="0"/>
              <a:t>рыб</a:t>
            </a:r>
            <a:r>
              <a:rPr lang="ru-RU" dirty="0"/>
              <a:t>у</a:t>
            </a:r>
            <a:r>
              <a:rPr lang="ru-RU" dirty="0" smtClean="0"/>
              <a:t>, </a:t>
            </a:r>
            <a:r>
              <a:rPr lang="ru-RU" dirty="0"/>
              <a:t>яйца (особенно сваренные в крутую), орехи, злаки и молочные продукты (сыр, творог, сметану). </a:t>
            </a:r>
          </a:p>
        </p:txBody>
      </p:sp>
      <p:pic>
        <p:nvPicPr>
          <p:cNvPr id="33794" name="Picture 2" descr="C:\Users\Администратор\Desktop\b12(1)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692696"/>
            <a:ext cx="3152081" cy="3456782"/>
          </a:xfrm>
          <a:prstGeom prst="rect">
            <a:avLst/>
          </a:prstGeom>
          <a:noFill/>
        </p:spPr>
      </p:pic>
      <p:pic>
        <p:nvPicPr>
          <p:cNvPr id="33795" name="Picture 3" descr="C:\Users\Администратор\Desktop\fo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5439083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836712"/>
            <a:ext cx="61926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 Витамин С </a:t>
            </a:r>
            <a:r>
              <a:rPr lang="ru-RU" sz="3200" dirty="0"/>
              <a:t>прячется в чесноке, капусте, луке, во всех овощах, фруктах, ягодах. Он укрепляет наш иммунитет.</a:t>
            </a:r>
          </a:p>
        </p:txBody>
      </p:sp>
      <p:pic>
        <p:nvPicPr>
          <p:cNvPr id="25601" name="Picture 1" descr="C:\Users\Администратор\Desktop\a82367b8f6b9d3e348ec0859749c92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24944"/>
            <a:ext cx="3685282" cy="3685282"/>
          </a:xfrm>
          <a:prstGeom prst="rect">
            <a:avLst/>
          </a:prstGeom>
          <a:noFill/>
        </p:spPr>
      </p:pic>
      <p:pic>
        <p:nvPicPr>
          <p:cNvPr id="25602" name="Picture 2" descr="C:\Users\Администратор\Desktop\77898870_vitamin_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76872"/>
            <a:ext cx="3240360" cy="426529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908720"/>
            <a:ext cx="62464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Витамин Д </a:t>
            </a:r>
            <a:r>
              <a:rPr lang="ru-RU" sz="2800" dirty="0" smtClean="0"/>
              <a:t>сохраняет нам зубы. Его можно найти в молоке, рыбе, твороге. Загорая на солнце, мы тоже получаем витамин Д. Но долго загорать нельзя.</a:t>
            </a:r>
            <a:endParaRPr lang="ru-RU" sz="2800" dirty="0"/>
          </a:p>
        </p:txBody>
      </p:sp>
      <p:pic>
        <p:nvPicPr>
          <p:cNvPr id="24577" name="Picture 1" descr="C:\Users\Администратор\Desktop\vitami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852936"/>
            <a:ext cx="3786909" cy="3429000"/>
          </a:xfrm>
          <a:prstGeom prst="rect">
            <a:avLst/>
          </a:prstGeom>
          <a:noFill/>
        </p:spPr>
      </p:pic>
      <p:pic>
        <p:nvPicPr>
          <p:cNvPr id="24578" name="Picture 2" descr="C:\Users\Администратор\Desktop\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5035550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836712"/>
            <a:ext cx="35283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</a:rPr>
              <a:t>Витамин Е</a:t>
            </a:r>
            <a:r>
              <a:rPr lang="ru-RU" sz="2000" dirty="0"/>
              <a:t> </a:t>
            </a:r>
            <a:r>
              <a:rPr lang="ru-RU" sz="2000" dirty="0" smtClean="0"/>
              <a:t>является </a:t>
            </a:r>
            <a:r>
              <a:rPr lang="ru-RU" sz="2000" dirty="0"/>
              <a:t>самым важным элементом и важнейшей составляющей </a:t>
            </a:r>
            <a:r>
              <a:rPr lang="ru-RU" sz="2000" dirty="0" smtClean="0"/>
              <a:t>здорового питания. </a:t>
            </a:r>
            <a:endParaRPr lang="ru-RU" sz="2000" dirty="0"/>
          </a:p>
        </p:txBody>
      </p:sp>
      <p:pic>
        <p:nvPicPr>
          <p:cNvPr id="23553" name="Picture 1" descr="C:\Users\Администратор\Desktop\vitamin-e-preimuschestva-uhoda-za-kozhey-200x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692696"/>
            <a:ext cx="3024336" cy="2304256"/>
          </a:xfrm>
          <a:prstGeom prst="rect">
            <a:avLst/>
          </a:prstGeom>
          <a:noFill/>
        </p:spPr>
      </p:pic>
      <p:pic>
        <p:nvPicPr>
          <p:cNvPr id="23554" name="Picture 2" descr="C:\Users\Администратор\Desktop\1348294541_vitam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852936"/>
            <a:ext cx="4896544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Администратор\Desktop\9276240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Администратор\Desktop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777686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</a:t>
            </a:r>
            <a:r>
              <a:rPr lang="ru-RU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 здоровой жизни</a:t>
            </a:r>
          </a:p>
          <a:p>
            <a:pPr algn="ctr"/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916832"/>
            <a:ext cx="61926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• Ешьте 5 (и больше) порций фруктов и овощей каждый день.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• Выбирайте </a:t>
            </a:r>
            <a:r>
              <a:rPr lang="ru-RU" sz="2000" dirty="0" err="1"/>
              <a:t>цельнозерновые</a:t>
            </a:r>
            <a:r>
              <a:rPr lang="ru-RU" sz="2000" dirty="0"/>
              <a:t> продукты и ограничьте еду и напитки с добавленным сахаром.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• Выбирайте полезные </a:t>
            </a:r>
            <a:r>
              <a:rPr lang="ru-RU" sz="2000" dirty="0" smtClean="0"/>
              <a:t>жиры</a:t>
            </a:r>
            <a:br>
              <a:rPr lang="ru-RU" sz="2000" dirty="0" smtClean="0"/>
            </a:br>
            <a:r>
              <a:rPr lang="ru-RU" sz="2000" dirty="0"/>
              <a:t>• Завтракайте каждый день правильными продуктами.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• Будьте физически активны каждый день как минимум 1 час.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>• Ограничьте пребывание перед телевизором и компьютером до 2-х часов в день.</a:t>
            </a:r>
          </a:p>
        </p:txBody>
      </p:sp>
      <p:pic>
        <p:nvPicPr>
          <p:cNvPr id="31746" name="Picture 2" descr="C:\Users\Администратор\Desktop\31_e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268760"/>
            <a:ext cx="2664296" cy="1615282"/>
          </a:xfrm>
          <a:prstGeom prst="rect">
            <a:avLst/>
          </a:prstGeom>
          <a:noFill/>
        </p:spPr>
      </p:pic>
      <p:pic>
        <p:nvPicPr>
          <p:cNvPr id="31747" name="Picture 3" descr="C:\Users\Администратор\Desktop\article_8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56992"/>
            <a:ext cx="2376264" cy="321116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332656"/>
            <a:ext cx="4254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Оглавление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196752"/>
            <a:ext cx="878497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1.Вступление «Здоровое питание»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2.Здоровая пища. «Что делают дети?» (Вопросы-ответы)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3.Витамины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4.Где искать витамины?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5.Витамин А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6.Витамин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B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7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.Витамин С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8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.Витамин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D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.Витамин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E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10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.Здоровое питание- здоровые дети!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 «6 правил здоровой жизни»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.Здоровый, значит счастливый!!!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дминистратор\Desktop\1253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748464" cy="48965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741682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Здоровый,значит</a:t>
            </a:r>
            <a:r>
              <a:rPr lang="ru-RU" sz="4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счастливый!!!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04664"/>
            <a:ext cx="864096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http://profcommadi.ru/index/pitanie_v_sanatorii_profilaktorii/0-18</a:t>
            </a:r>
            <a:r>
              <a:rPr lang="ru-RU" dirty="0" smtClean="0"/>
              <a:t> - человечек.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http://boxoffice.com.ua/9528</a:t>
            </a:r>
            <a:r>
              <a:rPr lang="ru-RU" dirty="0" smtClean="0"/>
              <a:t> - корзина с овощами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4"/>
              </a:rPr>
              <a:t>http://stroybusiness2.ru/lit/book/programma-k-kursu-esli-hochesh-bit-zdorov.php</a:t>
            </a:r>
            <a:r>
              <a:rPr lang="ru-RU" dirty="0" smtClean="0"/>
              <a:t> - Не увлекайтесь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5"/>
              </a:rPr>
              <a:t>http://fitness-live.ru/community/news/page128/</a:t>
            </a:r>
            <a:r>
              <a:rPr lang="ru-RU" dirty="0" smtClean="0">
                <a:hlinkClick r:id="rId5"/>
              </a:rPr>
              <a:t>-</a:t>
            </a:r>
            <a:r>
              <a:rPr lang="ru-RU" dirty="0" smtClean="0"/>
              <a:t> весы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6"/>
              </a:rPr>
              <a:t>http://www.pics-land.ru/picture.php?id=44679</a:t>
            </a:r>
            <a:r>
              <a:rPr lang="ru-RU" dirty="0" smtClean="0">
                <a:hlinkClick r:id="rId6"/>
              </a:rPr>
              <a:t>-</a:t>
            </a:r>
            <a:r>
              <a:rPr lang="ru-RU" dirty="0"/>
              <a:t> </a:t>
            </a:r>
            <a:r>
              <a:rPr lang="ru-RU" dirty="0" smtClean="0"/>
              <a:t>здоровое питание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7"/>
              </a:rPr>
              <a:t>http://festival.1september.ru/articles/505909/</a:t>
            </a:r>
            <a:r>
              <a:rPr lang="ru-RU" dirty="0" smtClean="0"/>
              <a:t> - Оля , Митя, Коля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8"/>
              </a:rPr>
              <a:t>http://quoteko.com/id16/funny-quotes-ellen-degeneresvitamin-vitamin-funylool.html</a:t>
            </a:r>
            <a:r>
              <a:rPr lang="ru-RU" dirty="0" smtClean="0">
                <a:hlinkClick r:id="rId8"/>
              </a:rPr>
              <a:t>-</a:t>
            </a:r>
            <a:r>
              <a:rPr lang="ru-RU" dirty="0" smtClean="0"/>
              <a:t> витамины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9"/>
              </a:rPr>
              <a:t>http://lucia979.livejournal.com/296304.html</a:t>
            </a:r>
            <a:r>
              <a:rPr lang="ru-RU" dirty="0" smtClean="0"/>
              <a:t> - где искать витамины?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10"/>
              </a:rPr>
              <a:t>http://goldstarinfo.ru/page/491/</a:t>
            </a:r>
            <a:r>
              <a:rPr lang="ru-RU" dirty="0" smtClean="0"/>
              <a:t> -витамин А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11"/>
              </a:rPr>
              <a:t>http://www.likar.info/vitaminy/news-62043-vitamin-v-prodlevaet-molodost-mozga/</a:t>
            </a:r>
            <a:r>
              <a:rPr lang="ru-RU" dirty="0" smtClean="0"/>
              <a:t> - Витамин </a:t>
            </a:r>
            <a:r>
              <a:rPr lang="ru-RU" dirty="0"/>
              <a:t>В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12"/>
              </a:rPr>
              <a:t>http://transgumanist.net/2012/page/10/</a:t>
            </a:r>
            <a:r>
              <a:rPr lang="ru-RU" dirty="0" smtClean="0">
                <a:hlinkClick r:id="rId12"/>
              </a:rPr>
              <a:t>-</a:t>
            </a:r>
            <a:r>
              <a:rPr lang="ru-RU" dirty="0" smtClean="0"/>
              <a:t> витамин С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13"/>
              </a:rPr>
              <a:t>http://zhenskoe-mnenie.ru/themes/maternity/nizkijj-uroven-vitamina-d-chashhe-vstrechaetsja-u-detejj-s-izbytochnym-vesom/</a:t>
            </a:r>
            <a:r>
              <a:rPr lang="ru-RU" dirty="0" smtClean="0">
                <a:hlinkClick r:id="rId13"/>
              </a:rPr>
              <a:t>- </a:t>
            </a:r>
            <a:r>
              <a:rPr lang="ru-RU" dirty="0" smtClean="0"/>
              <a:t>Витамин </a:t>
            </a:r>
            <a:r>
              <a:rPr lang="en-US" dirty="0" smtClean="0"/>
              <a:t>D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en-US" dirty="0" smtClean="0">
                <a:hlinkClick r:id="rId14"/>
              </a:rPr>
              <a:t>http://nature.health-ua.org/news/5613-Zloupotreblyat-ne-stoit-nichem-Dazhe-vitaminami</a:t>
            </a:r>
            <a:r>
              <a:rPr lang="ru-RU" dirty="0" smtClean="0"/>
              <a:t> - Витамин </a:t>
            </a:r>
            <a:r>
              <a:rPr lang="en-US" dirty="0" smtClean="0"/>
              <a:t>E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15"/>
              </a:rPr>
              <a:t>http://shkolapan.ucoz.ru/index/pitanie/0-69</a:t>
            </a:r>
            <a:r>
              <a:rPr lang="ru-RU" dirty="0" smtClean="0"/>
              <a:t> - Питайтесь правильно</a:t>
            </a:r>
          </a:p>
          <a:p>
            <a:pPr marL="342900" indent="-342900">
              <a:buAutoNum type="arabicPeriod"/>
            </a:pPr>
            <a:r>
              <a:rPr lang="en-US" dirty="0" smtClean="0">
                <a:hlinkClick r:id="rId16"/>
              </a:rPr>
              <a:t>http://spaces.covers.com/blog/mbtshoescandice/NBA/04272011-Easy-To-Follow-Nutrition-Tips.html</a:t>
            </a:r>
            <a:r>
              <a:rPr lang="ru-RU" dirty="0" smtClean="0">
                <a:hlinkClick r:id="rId16"/>
              </a:rPr>
              <a:t>-</a:t>
            </a:r>
            <a:r>
              <a:rPr lang="ru-RU" dirty="0" smtClean="0"/>
              <a:t> фрукты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7016" y="188640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Здоровое питание школьника – залог успеха в учебном году 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140968"/>
            <a:ext cx="540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Правильное питание – это основа здоровья человека. Как правило , пищевая ценность различных блюд во многом зависит от того, как они приготовлены .</a:t>
            </a:r>
            <a:endParaRPr lang="ru-RU" sz="3200" dirty="0"/>
          </a:p>
        </p:txBody>
      </p:sp>
      <p:pic>
        <p:nvPicPr>
          <p:cNvPr id="2051" name="Picture 3" descr="C:\Users\Администратор\Desktop\jZmYWFiZ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429000"/>
            <a:ext cx="3558607" cy="265526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92696"/>
            <a:ext cx="78488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Здоровая пища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делают все дети?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Администратор\Desktop\о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7992888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мит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3667249" cy="3960440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esktop\митя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556792"/>
            <a:ext cx="5220071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ко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3"/>
            <a:ext cx="8352927" cy="4896544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908720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333333"/>
                </a:solidFill>
                <a:latin typeface="Helvetica Neue"/>
              </a:rPr>
              <a:t> - Одинаковую ли пищу они едят? </a:t>
            </a:r>
          </a:p>
          <a:p>
            <a:endParaRPr lang="ru-RU" sz="3200" b="0" i="0" dirty="0" smtClean="0">
              <a:solidFill>
                <a:srgbClr val="333333"/>
              </a:solidFill>
              <a:latin typeface="Helvetica Neue"/>
            </a:endParaRPr>
          </a:p>
          <a:p>
            <a:pPr>
              <a:buFontTx/>
              <a:buChar char="-"/>
            </a:pPr>
            <a:r>
              <a:rPr lang="ru-RU" sz="3200" b="0" i="0" dirty="0" smtClean="0">
                <a:solidFill>
                  <a:srgbClr val="333333"/>
                </a:solidFill>
                <a:latin typeface="Helvetica Neue"/>
              </a:rPr>
              <a:t>Как вы думаете, кто из ребят ест здоровую пищу?</a:t>
            </a:r>
          </a:p>
          <a:p>
            <a:endParaRPr lang="ru-RU" sz="3200" b="0" i="0" dirty="0" smtClean="0">
              <a:solidFill>
                <a:srgbClr val="333333"/>
              </a:solidFill>
              <a:latin typeface="Helvetica Neue"/>
            </a:endParaRPr>
          </a:p>
          <a:p>
            <a:pPr>
              <a:buFontTx/>
              <a:buChar char="-"/>
            </a:pPr>
            <a:r>
              <a:rPr lang="ru-RU" sz="3200" b="0" i="0" dirty="0" smtClean="0">
                <a:solidFill>
                  <a:srgbClr val="333333"/>
                </a:solidFill>
                <a:latin typeface="Helvetica Neue"/>
              </a:rPr>
              <a:t>Кто же из ребят ест здоровую пищу? </a:t>
            </a:r>
          </a:p>
          <a:p>
            <a:pPr>
              <a:buFontTx/>
              <a:buChar char="-"/>
            </a:pPr>
            <a:endParaRPr lang="ru-RU" sz="3200" b="0" i="0" dirty="0" smtClean="0">
              <a:solidFill>
                <a:srgbClr val="333333"/>
              </a:solidFill>
              <a:latin typeface="Helvetica Neue"/>
            </a:endParaRPr>
          </a:p>
          <a:p>
            <a:r>
              <a:rPr lang="ru-RU" sz="3200" b="0" i="0" dirty="0" smtClean="0">
                <a:solidFill>
                  <a:srgbClr val="333333"/>
                </a:solidFill>
                <a:latin typeface="Helvetica Neue"/>
              </a:rPr>
              <a:t>- Почему? </a:t>
            </a:r>
            <a:endParaRPr lang="ru-RU" sz="3200" b="0" i="0" dirty="0">
              <a:solidFill>
                <a:srgbClr val="333333"/>
              </a:solidFill>
              <a:latin typeface="Helvetica Neue"/>
            </a:endParaRPr>
          </a:p>
        </p:txBody>
      </p:sp>
      <p:pic>
        <p:nvPicPr>
          <p:cNvPr id="6146" name="Picture 2" descr="C:\Users\Администратор\Desktop\548707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933056"/>
            <a:ext cx="3635896" cy="2567851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72008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 </a:t>
            </a:r>
            <a:r>
              <a:rPr lang="ru-RU" sz="4000" dirty="0"/>
              <a:t>Верно. Здоровая пища – это пища, в которой много витаминов. Витамины очень важны для организма человека.</a:t>
            </a:r>
          </a:p>
        </p:txBody>
      </p:sp>
      <p:pic>
        <p:nvPicPr>
          <p:cNvPr id="7170" name="Picture 2" descr="C:\Users\Администратор\Desktop\es2148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068960"/>
            <a:ext cx="4392488" cy="335699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0648"/>
            <a:ext cx="77048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такое витамины?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504" y="1628800"/>
            <a:ext cx="42839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35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«Живут витамины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635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В стране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Витаминии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635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И в этой стране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635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Не бывает уныния.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635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Жильцы ее силой и   бодростью     славятся,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635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 Neue"/>
                <a:cs typeface="Arial" pitchFamily="34" charset="0"/>
              </a:rPr>
              <a:t>С любою болезнью запросто справятся.»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653136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Слово «витамины» произошло от латинского </a:t>
            </a:r>
            <a:r>
              <a:rPr lang="ru-RU" dirty="0" err="1"/>
              <a:t>vita</a:t>
            </a:r>
            <a:r>
              <a:rPr lang="ru-RU" dirty="0"/>
              <a:t>, что означает «жизнь». Уже по этому названию  видно, что от них зависят здоровье и долголетие человека. Ведь витамины участвуют в процессах усвоения всех пищевых веществ. Благодаря им происходят рост и восстановление клеток и  тканей. Когда нам не хватает какого-то витамина, развивается авитаминоз, который может привести к серьезным заболеваниям.</a:t>
            </a:r>
          </a:p>
        </p:txBody>
      </p:sp>
      <p:pic>
        <p:nvPicPr>
          <p:cNvPr id="29698" name="Picture 2" descr="C:\Users\Администратор\Desktop\yes.cn.ua_15-sposobov-zaryadit-mozg-na-rabotu-srazu-posle-probuzhdeniya_1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124744"/>
            <a:ext cx="4502385" cy="3091731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</TotalTime>
  <Words>399</Words>
  <Application>Microsoft Office PowerPoint</Application>
  <PresentationFormat>Экран (4:3)</PresentationFormat>
  <Paragraphs>69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Руся</cp:lastModifiedBy>
  <cp:revision>20</cp:revision>
  <dcterms:created xsi:type="dcterms:W3CDTF">2015-01-25T13:29:19Z</dcterms:created>
  <dcterms:modified xsi:type="dcterms:W3CDTF">2015-01-29T12:37:08Z</dcterms:modified>
</cp:coreProperties>
</file>