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C4D4D0-DAF1-4DF0-B3A8-6E44F3ABEE46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74844A-1815-48C3-AA23-BD254DB62B09}">
      <dgm:prSet phldrT="[Текст]" custT="1"/>
      <dgm:spPr/>
      <dgm:t>
        <a:bodyPr/>
        <a:lstStyle/>
        <a:p>
          <a:r>
            <a:rPr lang="ru-RU" sz="1400" dirty="0" smtClean="0"/>
            <a:t>Конституциональный</a:t>
          </a:r>
          <a:endParaRPr lang="ru-RU" sz="1400" dirty="0"/>
        </a:p>
      </dgm:t>
    </dgm:pt>
    <dgm:pt modelId="{4B46FF18-3E9A-4DFC-925F-E5A4B36D8010}" type="parTrans" cxnId="{27EDB92E-63D4-420C-BF80-9DB05409DAF5}">
      <dgm:prSet/>
      <dgm:spPr/>
      <dgm:t>
        <a:bodyPr/>
        <a:lstStyle/>
        <a:p>
          <a:endParaRPr lang="ru-RU"/>
        </a:p>
      </dgm:t>
    </dgm:pt>
    <dgm:pt modelId="{AF1B73CD-F5F5-4272-BE61-912C7D98465A}" type="sibTrans" cxnId="{27EDB92E-63D4-420C-BF80-9DB05409DAF5}">
      <dgm:prSet/>
      <dgm:spPr/>
      <dgm:t>
        <a:bodyPr/>
        <a:lstStyle/>
        <a:p>
          <a:endParaRPr lang="ru-RU"/>
        </a:p>
      </dgm:t>
    </dgm:pt>
    <dgm:pt modelId="{CDE75E77-66A8-46A7-9908-699692D25E84}">
      <dgm:prSet phldrT="[Текст]"/>
      <dgm:spPr/>
      <dgm:t>
        <a:bodyPr/>
        <a:lstStyle/>
        <a:p>
          <a:r>
            <a:rPr lang="ru-RU" dirty="0" smtClean="0"/>
            <a:t>наследственность</a:t>
          </a:r>
          <a:endParaRPr lang="ru-RU" dirty="0"/>
        </a:p>
      </dgm:t>
    </dgm:pt>
    <dgm:pt modelId="{522325F8-0185-4FA4-B7D1-96DE209CA13E}" type="parTrans" cxnId="{4A4CCFF4-5A59-45C7-AA2B-07C1BEF3AF79}">
      <dgm:prSet/>
      <dgm:spPr/>
      <dgm:t>
        <a:bodyPr/>
        <a:lstStyle/>
        <a:p>
          <a:endParaRPr lang="ru-RU"/>
        </a:p>
      </dgm:t>
    </dgm:pt>
    <dgm:pt modelId="{5505E0E4-7A33-4355-B73F-B07042004D4E}" type="sibTrans" cxnId="{4A4CCFF4-5A59-45C7-AA2B-07C1BEF3AF79}">
      <dgm:prSet/>
      <dgm:spPr/>
      <dgm:t>
        <a:bodyPr/>
        <a:lstStyle/>
        <a:p>
          <a:endParaRPr lang="ru-RU"/>
        </a:p>
      </dgm:t>
    </dgm:pt>
    <dgm:pt modelId="{CC5DA61D-C16C-4B4E-BF50-BDB8B225A406}">
      <dgm:prSet phldrT="[Текст]" custT="1"/>
      <dgm:spPr/>
      <dgm:t>
        <a:bodyPr/>
        <a:lstStyle/>
        <a:p>
          <a:r>
            <a:rPr lang="ru-RU" sz="1400" dirty="0" smtClean="0"/>
            <a:t>Соматогенный</a:t>
          </a:r>
          <a:endParaRPr lang="ru-RU" sz="1400" dirty="0"/>
        </a:p>
      </dgm:t>
    </dgm:pt>
    <dgm:pt modelId="{78A7DC6C-5C08-45E1-A9E1-C1BD33EB0238}" type="parTrans" cxnId="{FB8900A1-BD3C-46C4-A053-E72A4D9094F4}">
      <dgm:prSet/>
      <dgm:spPr/>
      <dgm:t>
        <a:bodyPr/>
        <a:lstStyle/>
        <a:p>
          <a:endParaRPr lang="ru-RU"/>
        </a:p>
      </dgm:t>
    </dgm:pt>
    <dgm:pt modelId="{B566D285-FEEB-4E84-B0BD-E9A5A5608022}" type="sibTrans" cxnId="{FB8900A1-BD3C-46C4-A053-E72A4D9094F4}">
      <dgm:prSet/>
      <dgm:spPr/>
      <dgm:t>
        <a:bodyPr/>
        <a:lstStyle/>
        <a:p>
          <a:endParaRPr lang="ru-RU"/>
        </a:p>
      </dgm:t>
    </dgm:pt>
    <dgm:pt modelId="{93B096E6-E1B4-4525-B0C3-CFE91540ED04}">
      <dgm:prSet phldrT="[Текст]"/>
      <dgm:spPr/>
      <dgm:t>
        <a:bodyPr/>
        <a:lstStyle/>
        <a:p>
          <a:r>
            <a:rPr lang="ru-RU" dirty="0" smtClean="0"/>
            <a:t>Действие соматических заболеваний</a:t>
          </a:r>
          <a:endParaRPr lang="ru-RU" dirty="0"/>
        </a:p>
      </dgm:t>
    </dgm:pt>
    <dgm:pt modelId="{0D6EBBB7-46FE-434D-BAEB-C810217EDC78}" type="parTrans" cxnId="{31AF864D-E5EC-4AEE-8B6D-329EC4703A3D}">
      <dgm:prSet/>
      <dgm:spPr/>
      <dgm:t>
        <a:bodyPr/>
        <a:lstStyle/>
        <a:p>
          <a:endParaRPr lang="ru-RU"/>
        </a:p>
      </dgm:t>
    </dgm:pt>
    <dgm:pt modelId="{62DF84B4-6ACB-4F35-A56A-18D18344EDCE}" type="sibTrans" cxnId="{31AF864D-E5EC-4AEE-8B6D-329EC4703A3D}">
      <dgm:prSet/>
      <dgm:spPr/>
      <dgm:t>
        <a:bodyPr/>
        <a:lstStyle/>
        <a:p>
          <a:endParaRPr lang="ru-RU"/>
        </a:p>
      </dgm:t>
    </dgm:pt>
    <dgm:pt modelId="{0D37A086-D864-4F50-A982-D34D65D601A6}">
      <dgm:prSet phldrT="[Текст]" custT="1"/>
      <dgm:spPr/>
      <dgm:t>
        <a:bodyPr/>
        <a:lstStyle/>
        <a:p>
          <a:r>
            <a:rPr lang="ru-RU" sz="1400" dirty="0" smtClean="0"/>
            <a:t>Психогенный и</a:t>
          </a:r>
          <a:endParaRPr lang="ru-RU" sz="1400" dirty="0"/>
        </a:p>
      </dgm:t>
    </dgm:pt>
    <dgm:pt modelId="{29AD3756-8BDC-48DE-BFF6-94E64C7BCCDB}" type="parTrans" cxnId="{BE3E9ECF-CB8D-487B-A950-598A12A2FC64}">
      <dgm:prSet/>
      <dgm:spPr/>
      <dgm:t>
        <a:bodyPr/>
        <a:lstStyle/>
        <a:p>
          <a:endParaRPr lang="ru-RU"/>
        </a:p>
      </dgm:t>
    </dgm:pt>
    <dgm:pt modelId="{683B6AE0-2722-44FA-B4C8-949DDBDAC76B}" type="sibTrans" cxnId="{BE3E9ECF-CB8D-487B-A950-598A12A2FC64}">
      <dgm:prSet/>
      <dgm:spPr/>
      <dgm:t>
        <a:bodyPr/>
        <a:lstStyle/>
        <a:p>
          <a:endParaRPr lang="ru-RU"/>
        </a:p>
      </dgm:t>
    </dgm:pt>
    <dgm:pt modelId="{42ADFC94-BEF0-4894-BB01-3E554DF23930}">
      <dgm:prSet phldrT="[Текст]"/>
      <dgm:spPr/>
      <dgm:t>
        <a:bodyPr/>
        <a:lstStyle/>
        <a:p>
          <a:r>
            <a:rPr lang="ru-RU" dirty="0" smtClean="0"/>
            <a:t>Неблагоприятные условия социальной среды</a:t>
          </a:r>
          <a:endParaRPr lang="ru-RU" dirty="0"/>
        </a:p>
      </dgm:t>
    </dgm:pt>
    <dgm:pt modelId="{47960272-2E33-476C-AA54-47FA65D0C9E8}" type="parTrans" cxnId="{E617C34D-C5EC-46C8-B3C2-BD89B218CD20}">
      <dgm:prSet/>
      <dgm:spPr/>
      <dgm:t>
        <a:bodyPr/>
        <a:lstStyle/>
        <a:p>
          <a:endParaRPr lang="ru-RU"/>
        </a:p>
      </dgm:t>
    </dgm:pt>
    <dgm:pt modelId="{476CE488-E681-4528-ADB2-53A56756D10B}" type="sibTrans" cxnId="{E617C34D-C5EC-46C8-B3C2-BD89B218CD20}">
      <dgm:prSet/>
      <dgm:spPr/>
      <dgm:t>
        <a:bodyPr/>
        <a:lstStyle/>
        <a:p>
          <a:endParaRPr lang="ru-RU"/>
        </a:p>
      </dgm:t>
    </dgm:pt>
    <dgm:pt modelId="{FC43BBB6-7BF6-498E-A3CB-8C96584BC5DC}">
      <dgm:prSet phldrT="[Текст]"/>
      <dgm:spPr/>
      <dgm:t>
        <a:bodyPr/>
        <a:lstStyle/>
        <a:p>
          <a:r>
            <a:rPr lang="ru-RU" dirty="0" smtClean="0"/>
            <a:t>Условия воспитания</a:t>
          </a:r>
          <a:endParaRPr lang="ru-RU" dirty="0"/>
        </a:p>
      </dgm:t>
    </dgm:pt>
    <dgm:pt modelId="{F6F98033-73A5-4855-B898-61588FF3F6F4}" type="parTrans" cxnId="{11920F49-424E-4931-9FEA-5340221158E8}">
      <dgm:prSet/>
      <dgm:spPr/>
      <dgm:t>
        <a:bodyPr/>
        <a:lstStyle/>
        <a:p>
          <a:endParaRPr lang="ru-RU"/>
        </a:p>
      </dgm:t>
    </dgm:pt>
    <dgm:pt modelId="{98EC3F2A-9C2A-433D-9CE8-436BB815C440}" type="sibTrans" cxnId="{11920F49-424E-4931-9FEA-5340221158E8}">
      <dgm:prSet/>
      <dgm:spPr/>
      <dgm:t>
        <a:bodyPr/>
        <a:lstStyle/>
        <a:p>
          <a:endParaRPr lang="ru-RU"/>
        </a:p>
      </dgm:t>
    </dgm:pt>
    <dgm:pt modelId="{C09F80B4-EC3D-424F-9AA1-A3787DAE9862}">
      <dgm:prSet phldrT="[Текст]" custT="1"/>
      <dgm:spPr/>
      <dgm:t>
        <a:bodyPr/>
        <a:lstStyle/>
        <a:p>
          <a:r>
            <a:rPr lang="ru-RU" sz="1400" dirty="0" smtClean="0"/>
            <a:t>церебрально-органический</a:t>
          </a:r>
          <a:endParaRPr lang="ru-RU" sz="1400" dirty="0"/>
        </a:p>
      </dgm:t>
    </dgm:pt>
    <dgm:pt modelId="{AA22EEC4-D582-4F53-9ADA-0BEDC83611B0}" type="parTrans" cxnId="{676957CE-E2A0-4D38-88E0-7D25A306FC07}">
      <dgm:prSet/>
      <dgm:spPr/>
      <dgm:t>
        <a:bodyPr/>
        <a:lstStyle/>
        <a:p>
          <a:endParaRPr lang="ru-RU"/>
        </a:p>
      </dgm:t>
    </dgm:pt>
    <dgm:pt modelId="{3454FC69-6034-48BD-BD8E-D76FC6933D32}" type="sibTrans" cxnId="{676957CE-E2A0-4D38-88E0-7D25A306FC07}">
      <dgm:prSet/>
      <dgm:spPr/>
      <dgm:t>
        <a:bodyPr/>
        <a:lstStyle/>
        <a:p>
          <a:endParaRPr lang="ru-RU"/>
        </a:p>
      </dgm:t>
    </dgm:pt>
    <dgm:pt modelId="{DB4D2CEE-7312-4D45-A165-00F851E109A2}" type="pres">
      <dgm:prSet presAssocID="{EDC4D4D0-DAF1-4DF0-B3A8-6E44F3ABEE46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322D594E-987A-483D-94D6-D59436FF55EA}" type="pres">
      <dgm:prSet presAssocID="{EDC4D4D0-DAF1-4DF0-B3A8-6E44F3ABEE46}" presName="cycle" presStyleCnt="0"/>
      <dgm:spPr/>
    </dgm:pt>
    <dgm:pt modelId="{3076C447-C87E-4CB4-AD50-0BA8038939CE}" type="pres">
      <dgm:prSet presAssocID="{EDC4D4D0-DAF1-4DF0-B3A8-6E44F3ABEE46}" presName="centerShape" presStyleCnt="0"/>
      <dgm:spPr/>
    </dgm:pt>
    <dgm:pt modelId="{4AC45681-0DA6-4A99-80E8-7714B3775E48}" type="pres">
      <dgm:prSet presAssocID="{EDC4D4D0-DAF1-4DF0-B3A8-6E44F3ABEE46}" presName="connSite" presStyleLbl="node1" presStyleIdx="0" presStyleCnt="5"/>
      <dgm:spPr/>
    </dgm:pt>
    <dgm:pt modelId="{D86BF75A-5DB9-43C3-BA4D-687BC4F464FE}" type="pres">
      <dgm:prSet presAssocID="{EDC4D4D0-DAF1-4DF0-B3A8-6E44F3ABEE46}" presName="visible" presStyleLbl="node1" presStyleIdx="0" presStyleCnt="5" custLinFactNeighborX="-12741" custLinFactNeighborY="2684"/>
      <dgm:spPr/>
    </dgm:pt>
    <dgm:pt modelId="{4DD5F087-C255-4D5A-BE7F-D9F3FA7A23C8}" type="pres">
      <dgm:prSet presAssocID="{4B46FF18-3E9A-4DFC-925F-E5A4B36D8010}" presName="Name25" presStyleLbl="parChTrans1D1" presStyleIdx="0" presStyleCnt="4"/>
      <dgm:spPr/>
    </dgm:pt>
    <dgm:pt modelId="{0758DC4F-BBC1-45BB-8B0B-EFFA8FC21151}" type="pres">
      <dgm:prSet presAssocID="{0874844A-1815-48C3-AA23-BD254DB62B09}" presName="node" presStyleCnt="0"/>
      <dgm:spPr/>
    </dgm:pt>
    <dgm:pt modelId="{EA9A1378-2AE3-4FE3-B382-C91E2DB8EBEA}" type="pres">
      <dgm:prSet presAssocID="{0874844A-1815-48C3-AA23-BD254DB62B09}" presName="parentNode" presStyleLbl="node1" presStyleIdx="1" presStyleCnt="5" custScaleX="106759" custScaleY="101936" custLinFactNeighborX="-58904" custLinFactNeighborY="-1032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B9BADB-E3DB-4292-B89B-AA3847B2916F}" type="pres">
      <dgm:prSet presAssocID="{0874844A-1815-48C3-AA23-BD254DB62B09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380AE-0796-4998-94EC-46EDBDA033CD}" type="pres">
      <dgm:prSet presAssocID="{78A7DC6C-5C08-45E1-A9E1-C1BD33EB0238}" presName="Name25" presStyleLbl="parChTrans1D1" presStyleIdx="1" presStyleCnt="4"/>
      <dgm:spPr/>
    </dgm:pt>
    <dgm:pt modelId="{1783C06C-0C57-4644-A1EE-8F7562AAC03A}" type="pres">
      <dgm:prSet presAssocID="{CC5DA61D-C16C-4B4E-BF50-BDB8B225A406}" presName="node" presStyleCnt="0"/>
      <dgm:spPr/>
    </dgm:pt>
    <dgm:pt modelId="{76B2A195-A4A2-4EB7-8DBD-DC2D7DE01EF9}" type="pres">
      <dgm:prSet presAssocID="{CC5DA61D-C16C-4B4E-BF50-BDB8B225A406}" presName="parentNode" presStyleLbl="node1" presStyleIdx="2" presStyleCnt="5" custScaleX="118187" custScaleY="105722" custLinFactNeighborX="-9182" custLinFactNeighborY="-1336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F31AA7-D5A8-455A-8A15-25D7D44A7864}" type="pres">
      <dgm:prSet presAssocID="{CC5DA61D-C16C-4B4E-BF50-BDB8B225A406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0B62C-6EB0-4236-8451-F2C110E6B338}" type="pres">
      <dgm:prSet presAssocID="{29AD3756-8BDC-48DE-BFF6-94E64C7BCCDB}" presName="Name25" presStyleLbl="parChTrans1D1" presStyleIdx="2" presStyleCnt="4"/>
      <dgm:spPr/>
    </dgm:pt>
    <dgm:pt modelId="{BF21AB00-2A9C-411A-AE96-721D0E0F451D}" type="pres">
      <dgm:prSet presAssocID="{0D37A086-D864-4F50-A982-D34D65D601A6}" presName="node" presStyleCnt="0"/>
      <dgm:spPr/>
    </dgm:pt>
    <dgm:pt modelId="{0AF54432-5EB2-4753-B223-EA2F6992988E}" type="pres">
      <dgm:prSet presAssocID="{0D37A086-D864-4F50-A982-D34D65D601A6}" presName="parentNode" presStyleLbl="node1" presStyleIdx="3" presStyleCnt="5" custScaleX="116358" custScaleY="119289" custLinFactNeighborX="889" custLinFactNeighborY="-14332">
        <dgm:presLayoutVars>
          <dgm:chMax val="1"/>
          <dgm:bulletEnabled val="1"/>
        </dgm:presLayoutVars>
      </dgm:prSet>
      <dgm:spPr/>
    </dgm:pt>
    <dgm:pt modelId="{E4E45330-CF58-4BF4-8BC4-47904257B941}" type="pres">
      <dgm:prSet presAssocID="{0D37A086-D864-4F50-A982-D34D65D601A6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A581B3-65D8-4B17-9414-1FECA9B2B63C}" type="pres">
      <dgm:prSet presAssocID="{AA22EEC4-D582-4F53-9ADA-0BEDC83611B0}" presName="Name25" presStyleLbl="parChTrans1D1" presStyleIdx="3" presStyleCnt="4"/>
      <dgm:spPr/>
    </dgm:pt>
    <dgm:pt modelId="{EC0C8586-3565-4AB8-9079-01F20FA9092C}" type="pres">
      <dgm:prSet presAssocID="{C09F80B4-EC3D-424F-9AA1-A3787DAE9862}" presName="node" presStyleCnt="0"/>
      <dgm:spPr/>
    </dgm:pt>
    <dgm:pt modelId="{FDDD76EF-63E3-4A85-90DA-7493546DD52F}" type="pres">
      <dgm:prSet presAssocID="{C09F80B4-EC3D-424F-9AA1-A3787DAE9862}" presName="parentNode" presStyleLbl="node1" presStyleIdx="4" presStyleCnt="5" custScaleX="132699" custScaleY="11447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80468A-B9C8-4CDC-9B97-D2BD4A6C1A4C}" type="pres">
      <dgm:prSet presAssocID="{C09F80B4-EC3D-424F-9AA1-A3787DAE9862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9ADC97AD-29D7-466F-B533-9B7E91A60CBE}" type="presOf" srcId="{AA22EEC4-D582-4F53-9ADA-0BEDC83611B0}" destId="{27A581B3-65D8-4B17-9414-1FECA9B2B63C}" srcOrd="0" destOrd="0" presId="urn:microsoft.com/office/officeart/2005/8/layout/radial2"/>
    <dgm:cxn modelId="{35615335-C2B3-4312-B5F9-A5A1385AADA4}" type="presOf" srcId="{4B46FF18-3E9A-4DFC-925F-E5A4B36D8010}" destId="{4DD5F087-C255-4D5A-BE7F-D9F3FA7A23C8}" srcOrd="0" destOrd="0" presId="urn:microsoft.com/office/officeart/2005/8/layout/radial2"/>
    <dgm:cxn modelId="{BE3E9ECF-CB8D-487B-A950-598A12A2FC64}" srcId="{EDC4D4D0-DAF1-4DF0-B3A8-6E44F3ABEE46}" destId="{0D37A086-D864-4F50-A982-D34D65D601A6}" srcOrd="2" destOrd="0" parTransId="{29AD3756-8BDC-48DE-BFF6-94E64C7BCCDB}" sibTransId="{683B6AE0-2722-44FA-B4C8-949DDBDAC76B}"/>
    <dgm:cxn modelId="{3C5858B8-142F-4085-A8EB-2AEAB829A816}" type="presOf" srcId="{29AD3756-8BDC-48DE-BFF6-94E64C7BCCDB}" destId="{9650B62C-6EB0-4236-8451-F2C110E6B338}" srcOrd="0" destOrd="0" presId="urn:microsoft.com/office/officeart/2005/8/layout/radial2"/>
    <dgm:cxn modelId="{11920F49-424E-4931-9FEA-5340221158E8}" srcId="{0D37A086-D864-4F50-A982-D34D65D601A6}" destId="{FC43BBB6-7BF6-498E-A3CB-8C96584BC5DC}" srcOrd="1" destOrd="0" parTransId="{F6F98033-73A5-4855-B898-61588FF3F6F4}" sibTransId="{98EC3F2A-9C2A-433D-9CE8-436BB815C440}"/>
    <dgm:cxn modelId="{31AF864D-E5EC-4AEE-8B6D-329EC4703A3D}" srcId="{CC5DA61D-C16C-4B4E-BF50-BDB8B225A406}" destId="{93B096E6-E1B4-4525-B0C3-CFE91540ED04}" srcOrd="0" destOrd="0" parTransId="{0D6EBBB7-46FE-434D-BAEB-C810217EDC78}" sibTransId="{62DF84B4-6ACB-4F35-A56A-18D18344EDCE}"/>
    <dgm:cxn modelId="{A46A31DC-757D-4931-8461-1C10951FCF2B}" type="presOf" srcId="{93B096E6-E1B4-4525-B0C3-CFE91540ED04}" destId="{89F31AA7-D5A8-455A-8A15-25D7D44A7864}" srcOrd="0" destOrd="0" presId="urn:microsoft.com/office/officeart/2005/8/layout/radial2"/>
    <dgm:cxn modelId="{05925916-5E8B-46C4-9834-6AE932E6E1C2}" type="presOf" srcId="{CC5DA61D-C16C-4B4E-BF50-BDB8B225A406}" destId="{76B2A195-A4A2-4EB7-8DBD-DC2D7DE01EF9}" srcOrd="0" destOrd="0" presId="urn:microsoft.com/office/officeart/2005/8/layout/radial2"/>
    <dgm:cxn modelId="{571C1D08-4540-4AC5-865A-10FA8700C432}" type="presOf" srcId="{CDE75E77-66A8-46A7-9908-699692D25E84}" destId="{AEB9BADB-E3DB-4292-B89B-AA3847B2916F}" srcOrd="0" destOrd="0" presId="urn:microsoft.com/office/officeart/2005/8/layout/radial2"/>
    <dgm:cxn modelId="{27EDB92E-63D4-420C-BF80-9DB05409DAF5}" srcId="{EDC4D4D0-DAF1-4DF0-B3A8-6E44F3ABEE46}" destId="{0874844A-1815-48C3-AA23-BD254DB62B09}" srcOrd="0" destOrd="0" parTransId="{4B46FF18-3E9A-4DFC-925F-E5A4B36D8010}" sibTransId="{AF1B73CD-F5F5-4272-BE61-912C7D98465A}"/>
    <dgm:cxn modelId="{FB8900A1-BD3C-46C4-A053-E72A4D9094F4}" srcId="{EDC4D4D0-DAF1-4DF0-B3A8-6E44F3ABEE46}" destId="{CC5DA61D-C16C-4B4E-BF50-BDB8B225A406}" srcOrd="1" destOrd="0" parTransId="{78A7DC6C-5C08-45E1-A9E1-C1BD33EB0238}" sibTransId="{B566D285-FEEB-4E84-B0BD-E9A5A5608022}"/>
    <dgm:cxn modelId="{4A4CCFF4-5A59-45C7-AA2B-07C1BEF3AF79}" srcId="{0874844A-1815-48C3-AA23-BD254DB62B09}" destId="{CDE75E77-66A8-46A7-9908-699692D25E84}" srcOrd="0" destOrd="0" parTransId="{522325F8-0185-4FA4-B7D1-96DE209CA13E}" sibTransId="{5505E0E4-7A33-4355-B73F-B07042004D4E}"/>
    <dgm:cxn modelId="{B381D9BA-6E30-4D38-898C-B954EFFA0186}" type="presOf" srcId="{0D37A086-D864-4F50-A982-D34D65D601A6}" destId="{0AF54432-5EB2-4753-B223-EA2F6992988E}" srcOrd="0" destOrd="0" presId="urn:microsoft.com/office/officeart/2005/8/layout/radial2"/>
    <dgm:cxn modelId="{5E545B52-B042-4E9A-915C-5222902576CF}" type="presOf" srcId="{C09F80B4-EC3D-424F-9AA1-A3787DAE9862}" destId="{FDDD76EF-63E3-4A85-90DA-7493546DD52F}" srcOrd="0" destOrd="0" presId="urn:microsoft.com/office/officeart/2005/8/layout/radial2"/>
    <dgm:cxn modelId="{1BEE23B6-EB0F-44E7-9218-351277A11C49}" type="presOf" srcId="{0874844A-1815-48C3-AA23-BD254DB62B09}" destId="{EA9A1378-2AE3-4FE3-B382-C91E2DB8EBEA}" srcOrd="0" destOrd="0" presId="urn:microsoft.com/office/officeart/2005/8/layout/radial2"/>
    <dgm:cxn modelId="{386894FC-A6C7-447A-8E80-26CFE042CBAB}" type="presOf" srcId="{FC43BBB6-7BF6-498E-A3CB-8C96584BC5DC}" destId="{E4E45330-CF58-4BF4-8BC4-47904257B941}" srcOrd="0" destOrd="1" presId="urn:microsoft.com/office/officeart/2005/8/layout/radial2"/>
    <dgm:cxn modelId="{E617C34D-C5EC-46C8-B3C2-BD89B218CD20}" srcId="{0D37A086-D864-4F50-A982-D34D65D601A6}" destId="{42ADFC94-BEF0-4894-BB01-3E554DF23930}" srcOrd="0" destOrd="0" parTransId="{47960272-2E33-476C-AA54-47FA65D0C9E8}" sibTransId="{476CE488-E681-4528-ADB2-53A56756D10B}"/>
    <dgm:cxn modelId="{6A538243-4C34-4A65-A4ED-3633C35E5B0E}" type="presOf" srcId="{78A7DC6C-5C08-45E1-A9E1-C1BD33EB0238}" destId="{BCC380AE-0796-4998-94EC-46EDBDA033CD}" srcOrd="0" destOrd="0" presId="urn:microsoft.com/office/officeart/2005/8/layout/radial2"/>
    <dgm:cxn modelId="{430A790F-36D7-402C-AE4E-5440F40A3CEB}" type="presOf" srcId="{42ADFC94-BEF0-4894-BB01-3E554DF23930}" destId="{E4E45330-CF58-4BF4-8BC4-47904257B941}" srcOrd="0" destOrd="0" presId="urn:microsoft.com/office/officeart/2005/8/layout/radial2"/>
    <dgm:cxn modelId="{8E3C0F69-613C-4C22-84B2-E2BFA27E9C1D}" type="presOf" srcId="{EDC4D4D0-DAF1-4DF0-B3A8-6E44F3ABEE46}" destId="{DB4D2CEE-7312-4D45-A165-00F851E109A2}" srcOrd="0" destOrd="0" presId="urn:microsoft.com/office/officeart/2005/8/layout/radial2"/>
    <dgm:cxn modelId="{676957CE-E2A0-4D38-88E0-7D25A306FC07}" srcId="{EDC4D4D0-DAF1-4DF0-B3A8-6E44F3ABEE46}" destId="{C09F80B4-EC3D-424F-9AA1-A3787DAE9862}" srcOrd="3" destOrd="0" parTransId="{AA22EEC4-D582-4F53-9ADA-0BEDC83611B0}" sibTransId="{3454FC69-6034-48BD-BD8E-D76FC6933D32}"/>
    <dgm:cxn modelId="{1D1AECC4-5E7A-4353-B799-8C3361492269}" type="presParOf" srcId="{DB4D2CEE-7312-4D45-A165-00F851E109A2}" destId="{322D594E-987A-483D-94D6-D59436FF55EA}" srcOrd="0" destOrd="0" presId="urn:microsoft.com/office/officeart/2005/8/layout/radial2"/>
    <dgm:cxn modelId="{FE9BD730-BEE1-4E0A-BE57-CECA89481845}" type="presParOf" srcId="{322D594E-987A-483D-94D6-D59436FF55EA}" destId="{3076C447-C87E-4CB4-AD50-0BA8038939CE}" srcOrd="0" destOrd="0" presId="urn:microsoft.com/office/officeart/2005/8/layout/radial2"/>
    <dgm:cxn modelId="{44F225E2-92D1-46A5-BF2B-E65678DA5212}" type="presParOf" srcId="{3076C447-C87E-4CB4-AD50-0BA8038939CE}" destId="{4AC45681-0DA6-4A99-80E8-7714B3775E48}" srcOrd="0" destOrd="0" presId="urn:microsoft.com/office/officeart/2005/8/layout/radial2"/>
    <dgm:cxn modelId="{545136F3-6239-4B18-824B-F3D1D7CA59DA}" type="presParOf" srcId="{3076C447-C87E-4CB4-AD50-0BA8038939CE}" destId="{D86BF75A-5DB9-43C3-BA4D-687BC4F464FE}" srcOrd="1" destOrd="0" presId="urn:microsoft.com/office/officeart/2005/8/layout/radial2"/>
    <dgm:cxn modelId="{0D584985-57AD-449D-8398-3D469BE4422D}" type="presParOf" srcId="{322D594E-987A-483D-94D6-D59436FF55EA}" destId="{4DD5F087-C255-4D5A-BE7F-D9F3FA7A23C8}" srcOrd="1" destOrd="0" presId="urn:microsoft.com/office/officeart/2005/8/layout/radial2"/>
    <dgm:cxn modelId="{0DCF46FD-5DE8-49A3-B8C8-8C9445CC0B80}" type="presParOf" srcId="{322D594E-987A-483D-94D6-D59436FF55EA}" destId="{0758DC4F-BBC1-45BB-8B0B-EFFA8FC21151}" srcOrd="2" destOrd="0" presId="urn:microsoft.com/office/officeart/2005/8/layout/radial2"/>
    <dgm:cxn modelId="{B4AC53F3-D293-4AB0-B283-51C764F31230}" type="presParOf" srcId="{0758DC4F-BBC1-45BB-8B0B-EFFA8FC21151}" destId="{EA9A1378-2AE3-4FE3-B382-C91E2DB8EBEA}" srcOrd="0" destOrd="0" presId="urn:microsoft.com/office/officeart/2005/8/layout/radial2"/>
    <dgm:cxn modelId="{295BF3FA-3E19-401A-BA61-4EF917DB0C6E}" type="presParOf" srcId="{0758DC4F-BBC1-45BB-8B0B-EFFA8FC21151}" destId="{AEB9BADB-E3DB-4292-B89B-AA3847B2916F}" srcOrd="1" destOrd="0" presId="urn:microsoft.com/office/officeart/2005/8/layout/radial2"/>
    <dgm:cxn modelId="{A612DC27-FED0-4BD3-BA1B-58B805B7CC75}" type="presParOf" srcId="{322D594E-987A-483D-94D6-D59436FF55EA}" destId="{BCC380AE-0796-4998-94EC-46EDBDA033CD}" srcOrd="3" destOrd="0" presId="urn:microsoft.com/office/officeart/2005/8/layout/radial2"/>
    <dgm:cxn modelId="{A8F0511D-49B5-47D1-96A7-EFEA1A556EC1}" type="presParOf" srcId="{322D594E-987A-483D-94D6-D59436FF55EA}" destId="{1783C06C-0C57-4644-A1EE-8F7562AAC03A}" srcOrd="4" destOrd="0" presId="urn:microsoft.com/office/officeart/2005/8/layout/radial2"/>
    <dgm:cxn modelId="{C1D4AD96-56B7-48AA-9FF8-1C58224C818D}" type="presParOf" srcId="{1783C06C-0C57-4644-A1EE-8F7562AAC03A}" destId="{76B2A195-A4A2-4EB7-8DBD-DC2D7DE01EF9}" srcOrd="0" destOrd="0" presId="urn:microsoft.com/office/officeart/2005/8/layout/radial2"/>
    <dgm:cxn modelId="{248AACFA-45CE-43E5-B5BF-0AE88D6525D2}" type="presParOf" srcId="{1783C06C-0C57-4644-A1EE-8F7562AAC03A}" destId="{89F31AA7-D5A8-455A-8A15-25D7D44A7864}" srcOrd="1" destOrd="0" presId="urn:microsoft.com/office/officeart/2005/8/layout/radial2"/>
    <dgm:cxn modelId="{7D17C536-23AD-49D5-90C1-C2499F7235B2}" type="presParOf" srcId="{322D594E-987A-483D-94D6-D59436FF55EA}" destId="{9650B62C-6EB0-4236-8451-F2C110E6B338}" srcOrd="5" destOrd="0" presId="urn:microsoft.com/office/officeart/2005/8/layout/radial2"/>
    <dgm:cxn modelId="{7A319F31-3E41-4F94-9F92-B8567B0B766A}" type="presParOf" srcId="{322D594E-987A-483D-94D6-D59436FF55EA}" destId="{BF21AB00-2A9C-411A-AE96-721D0E0F451D}" srcOrd="6" destOrd="0" presId="urn:microsoft.com/office/officeart/2005/8/layout/radial2"/>
    <dgm:cxn modelId="{0C88BB1E-4ED9-4E29-B09E-659359CEBCB9}" type="presParOf" srcId="{BF21AB00-2A9C-411A-AE96-721D0E0F451D}" destId="{0AF54432-5EB2-4753-B223-EA2F6992988E}" srcOrd="0" destOrd="0" presId="urn:microsoft.com/office/officeart/2005/8/layout/radial2"/>
    <dgm:cxn modelId="{DBB168D3-4BE0-4945-AD27-E3EB75243583}" type="presParOf" srcId="{BF21AB00-2A9C-411A-AE96-721D0E0F451D}" destId="{E4E45330-CF58-4BF4-8BC4-47904257B941}" srcOrd="1" destOrd="0" presId="urn:microsoft.com/office/officeart/2005/8/layout/radial2"/>
    <dgm:cxn modelId="{630B0A83-8DA5-4560-AA49-F567AB7BC204}" type="presParOf" srcId="{322D594E-987A-483D-94D6-D59436FF55EA}" destId="{27A581B3-65D8-4B17-9414-1FECA9B2B63C}" srcOrd="7" destOrd="0" presId="urn:microsoft.com/office/officeart/2005/8/layout/radial2"/>
    <dgm:cxn modelId="{C98F7198-318A-4363-8464-DC7854A4EBE0}" type="presParOf" srcId="{322D594E-987A-483D-94D6-D59436FF55EA}" destId="{EC0C8586-3565-4AB8-9079-01F20FA9092C}" srcOrd="8" destOrd="0" presId="urn:microsoft.com/office/officeart/2005/8/layout/radial2"/>
    <dgm:cxn modelId="{696985E6-9CB6-480E-AD53-D406D664A824}" type="presParOf" srcId="{EC0C8586-3565-4AB8-9079-01F20FA9092C}" destId="{FDDD76EF-63E3-4A85-90DA-7493546DD52F}" srcOrd="0" destOrd="0" presId="urn:microsoft.com/office/officeart/2005/8/layout/radial2"/>
    <dgm:cxn modelId="{250651C8-BE25-42EA-84BD-2D96018BB6AF}" type="presParOf" srcId="{EC0C8586-3565-4AB8-9079-01F20FA9092C}" destId="{DE80468A-B9C8-4CDC-9B97-D2BD4A6C1A4C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A581B3-65D8-4B17-9414-1FECA9B2B63C}">
      <dsp:nvSpPr>
        <dsp:cNvPr id="0" name=""/>
        <dsp:cNvSpPr/>
      </dsp:nvSpPr>
      <dsp:spPr>
        <a:xfrm rot="3735885">
          <a:off x="2547723" y="3176911"/>
          <a:ext cx="711591" cy="41572"/>
        </a:xfrm>
        <a:custGeom>
          <a:avLst/>
          <a:gdLst/>
          <a:ahLst/>
          <a:cxnLst/>
          <a:rect l="0" t="0" r="0" b="0"/>
          <a:pathLst>
            <a:path>
              <a:moveTo>
                <a:pt x="0" y="20786"/>
              </a:moveTo>
              <a:lnTo>
                <a:pt x="711591" y="207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50B62C-6EB0-4236-8451-F2C110E6B338}">
      <dsp:nvSpPr>
        <dsp:cNvPr id="0" name=""/>
        <dsp:cNvSpPr/>
      </dsp:nvSpPr>
      <dsp:spPr>
        <a:xfrm rot="1045861">
          <a:off x="3025489" y="2498691"/>
          <a:ext cx="452091" cy="41572"/>
        </a:xfrm>
        <a:custGeom>
          <a:avLst/>
          <a:gdLst/>
          <a:ahLst/>
          <a:cxnLst/>
          <a:rect l="0" t="0" r="0" b="0"/>
          <a:pathLst>
            <a:path>
              <a:moveTo>
                <a:pt x="0" y="20786"/>
              </a:moveTo>
              <a:lnTo>
                <a:pt x="452091" y="207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C380AE-0796-4998-94EC-46EDBDA033CD}">
      <dsp:nvSpPr>
        <dsp:cNvPr id="0" name=""/>
        <dsp:cNvSpPr/>
      </dsp:nvSpPr>
      <dsp:spPr>
        <a:xfrm rot="19953851">
          <a:off x="3012220" y="1810661"/>
          <a:ext cx="420536" cy="41572"/>
        </a:xfrm>
        <a:custGeom>
          <a:avLst/>
          <a:gdLst/>
          <a:ahLst/>
          <a:cxnLst/>
          <a:rect l="0" t="0" r="0" b="0"/>
          <a:pathLst>
            <a:path>
              <a:moveTo>
                <a:pt x="0" y="20786"/>
              </a:moveTo>
              <a:lnTo>
                <a:pt x="420536" y="207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D5F087-C255-4D5A-BE7F-D9F3FA7A23C8}">
      <dsp:nvSpPr>
        <dsp:cNvPr id="0" name=""/>
        <dsp:cNvSpPr/>
      </dsp:nvSpPr>
      <dsp:spPr>
        <a:xfrm rot="16917836">
          <a:off x="2276705" y="1279609"/>
          <a:ext cx="666112" cy="41572"/>
        </a:xfrm>
        <a:custGeom>
          <a:avLst/>
          <a:gdLst/>
          <a:ahLst/>
          <a:cxnLst/>
          <a:rect l="0" t="0" r="0" b="0"/>
          <a:pathLst>
            <a:path>
              <a:moveTo>
                <a:pt x="0" y="20786"/>
              </a:moveTo>
              <a:lnTo>
                <a:pt x="666112" y="207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6BF75A-5DB9-43C3-BA4D-687BC4F464FE}">
      <dsp:nvSpPr>
        <dsp:cNvPr id="0" name=""/>
        <dsp:cNvSpPr/>
      </dsp:nvSpPr>
      <dsp:spPr>
        <a:xfrm>
          <a:off x="1281330" y="1405133"/>
          <a:ext cx="1795090" cy="17950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9A1378-2AE3-4FE3-B382-C91E2DB8EBEA}">
      <dsp:nvSpPr>
        <dsp:cNvPr id="0" name=""/>
        <dsp:cNvSpPr/>
      </dsp:nvSpPr>
      <dsp:spPr>
        <a:xfrm>
          <a:off x="2248764" y="-39614"/>
          <a:ext cx="1072826" cy="10243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Конституциональный</a:t>
          </a:r>
          <a:endParaRPr lang="ru-RU" sz="1400" kern="1200" dirty="0"/>
        </a:p>
      </dsp:txBody>
      <dsp:txXfrm>
        <a:off x="2248764" y="-39614"/>
        <a:ext cx="1072826" cy="1024360"/>
      </dsp:txXfrm>
    </dsp:sp>
    <dsp:sp modelId="{AEB9BADB-E3DB-4292-B89B-AA3847B2916F}">
      <dsp:nvSpPr>
        <dsp:cNvPr id="0" name=""/>
        <dsp:cNvSpPr/>
      </dsp:nvSpPr>
      <dsp:spPr>
        <a:xfrm>
          <a:off x="3337179" y="-39614"/>
          <a:ext cx="1609240" cy="1024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наследственность</a:t>
          </a:r>
          <a:endParaRPr lang="ru-RU" sz="1300" kern="1200" dirty="0"/>
        </a:p>
      </dsp:txBody>
      <dsp:txXfrm>
        <a:off x="3337179" y="-39614"/>
        <a:ext cx="1609240" cy="1024360"/>
      </dsp:txXfrm>
    </dsp:sp>
    <dsp:sp modelId="{76B2A195-A4A2-4EB7-8DBD-DC2D7DE01EF9}">
      <dsp:nvSpPr>
        <dsp:cNvPr id="0" name=""/>
        <dsp:cNvSpPr/>
      </dsp:nvSpPr>
      <dsp:spPr>
        <a:xfrm>
          <a:off x="3328880" y="936727"/>
          <a:ext cx="1187667" cy="10624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Соматогенный</a:t>
          </a:r>
          <a:endParaRPr lang="ru-RU" sz="1400" kern="1200" dirty="0"/>
        </a:p>
      </dsp:txBody>
      <dsp:txXfrm>
        <a:off x="3328880" y="936727"/>
        <a:ext cx="1187667" cy="1062405"/>
      </dsp:txXfrm>
    </dsp:sp>
    <dsp:sp modelId="{89F31AA7-D5A8-455A-8A15-25D7D44A7864}">
      <dsp:nvSpPr>
        <dsp:cNvPr id="0" name=""/>
        <dsp:cNvSpPr/>
      </dsp:nvSpPr>
      <dsp:spPr>
        <a:xfrm>
          <a:off x="4388585" y="936727"/>
          <a:ext cx="1781500" cy="1062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Действие соматических заболеваний</a:t>
          </a:r>
          <a:endParaRPr lang="ru-RU" sz="1300" kern="1200" dirty="0"/>
        </a:p>
      </dsp:txBody>
      <dsp:txXfrm>
        <a:off x="4388585" y="936727"/>
        <a:ext cx="1781500" cy="1062405"/>
      </dsp:txXfrm>
    </dsp:sp>
    <dsp:sp modelId="{0AF54432-5EB2-4753-B223-EA2F6992988E}">
      <dsp:nvSpPr>
        <dsp:cNvPr id="0" name=""/>
        <dsp:cNvSpPr/>
      </dsp:nvSpPr>
      <dsp:spPr>
        <a:xfrm>
          <a:off x="3441571" y="2163337"/>
          <a:ext cx="1169287" cy="11987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Психогенный и</a:t>
          </a:r>
          <a:endParaRPr lang="ru-RU" sz="1400" kern="1200" dirty="0"/>
        </a:p>
      </dsp:txBody>
      <dsp:txXfrm>
        <a:off x="3441571" y="2163337"/>
        <a:ext cx="1169287" cy="1198741"/>
      </dsp:txXfrm>
    </dsp:sp>
    <dsp:sp modelId="{E4E45330-CF58-4BF4-8BC4-47904257B941}">
      <dsp:nvSpPr>
        <dsp:cNvPr id="0" name=""/>
        <dsp:cNvSpPr/>
      </dsp:nvSpPr>
      <dsp:spPr>
        <a:xfrm>
          <a:off x="4505871" y="2163337"/>
          <a:ext cx="1753931" cy="11987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Неблагоприятные условия социальной среды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Условия воспитания</a:t>
          </a:r>
          <a:endParaRPr lang="ru-RU" sz="1300" kern="1200" dirty="0"/>
        </a:p>
      </dsp:txBody>
      <dsp:txXfrm>
        <a:off x="4505871" y="2163337"/>
        <a:ext cx="1753931" cy="1198741"/>
      </dsp:txXfrm>
    </dsp:sp>
    <dsp:sp modelId="{FDDD76EF-63E3-4A85-90DA-7493546DD52F}">
      <dsp:nvSpPr>
        <dsp:cNvPr id="0" name=""/>
        <dsp:cNvSpPr/>
      </dsp:nvSpPr>
      <dsp:spPr>
        <a:xfrm>
          <a:off x="2677773" y="3461248"/>
          <a:ext cx="1333499" cy="11503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церебрально-органический</a:t>
          </a:r>
          <a:endParaRPr lang="ru-RU" sz="1400" kern="1200" dirty="0"/>
        </a:p>
      </dsp:txBody>
      <dsp:txXfrm>
        <a:off x="2677773" y="3461248"/>
        <a:ext cx="1333499" cy="11503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C61E-F24A-4C47-B51A-F222F7947351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C668A47-6638-4451-A67C-DC4037CABE7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C61E-F24A-4C47-B51A-F222F7947351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68A47-6638-4451-A67C-DC4037CABE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C61E-F24A-4C47-B51A-F222F7947351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68A47-6638-4451-A67C-DC4037CABE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C61E-F24A-4C47-B51A-F222F7947351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68A47-6638-4451-A67C-DC4037CABE7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C61E-F24A-4C47-B51A-F222F7947351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C668A47-6638-4451-A67C-DC4037CABE7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C61E-F24A-4C47-B51A-F222F7947351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68A47-6638-4451-A67C-DC4037CABE7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C61E-F24A-4C47-B51A-F222F7947351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68A47-6638-4451-A67C-DC4037CABE7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C61E-F24A-4C47-B51A-F222F7947351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68A47-6638-4451-A67C-DC4037CABE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C61E-F24A-4C47-B51A-F222F7947351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68A47-6638-4451-A67C-DC4037CABE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C61E-F24A-4C47-B51A-F222F7947351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68A47-6638-4451-A67C-DC4037CABE7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C61E-F24A-4C47-B51A-F222F7947351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C668A47-6638-4451-A67C-DC4037CABE7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74FC61E-F24A-4C47-B51A-F222F7947351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C668A47-6638-4451-A67C-DC4037CABE7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4077072"/>
            <a:ext cx="4824536" cy="2448272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Выполнила: Долгополова А.С.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412776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Специфика работы классного руководителя с детьми с ЗПР</a:t>
            </a:r>
            <a:br>
              <a:rPr lang="ru-RU" dirty="0" smtClean="0"/>
            </a:br>
            <a:r>
              <a:rPr lang="ru-RU" dirty="0" smtClean="0"/>
              <a:t>в общеобразовательной школе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Структурные компоненты индивидуальной программы развития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 а первом этапе </a:t>
            </a:r>
            <a:r>
              <a:rPr lang="ru-RU" dirty="0" smtClean="0"/>
              <a:t> </a:t>
            </a:r>
            <a:r>
              <a:rPr lang="ru-RU" dirty="0" smtClean="0"/>
              <a:t>программу составляют узкие специалисты и классный руководитель. </a:t>
            </a:r>
            <a:endParaRPr lang="ru-RU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На втором этапе – по рекомендациям специалистов –классный руководитель совместно с психологом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332656"/>
            <a:ext cx="7772400" cy="5687144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Большую часть контингента детей с трудностями в обучении составляет группа, которую определяют как «дети с задержкой психического развития». Это многочисленная группа, составляющая около 30% среди неуспевающих младших школьников.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</a:rPr>
              <a:t>Задержка психического развития (ЗПР) </a:t>
            </a:r>
            <a:r>
              <a:rPr lang="ru-RU" dirty="0" smtClean="0"/>
              <a:t>­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это нарушение нормального темпа психического развития, в результате чего ребенок, достигший школьного возраста, продолжает оставаться в кругу дошкольных, игровых интересов. При ЗПР дети не могут включиться в школьную деятельность, воспринять школьные задания и выполнять их. Они ведут себя в классе так же, как в обстановке игры в группе детского сада или в семье.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Типология ЗПР</a:t>
            </a:r>
            <a:endParaRPr lang="ru-RU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32-конечная звезда 5"/>
          <p:cNvSpPr/>
          <p:nvPr/>
        </p:nvSpPr>
        <p:spPr>
          <a:xfrm>
            <a:off x="1979712" y="2636912"/>
            <a:ext cx="2160240" cy="2088232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ЗПР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5076056" y="5301208"/>
            <a:ext cx="151216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300" dirty="0" smtClean="0"/>
              <a:t>Органическая недостаточность мозга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Индивидуальная программа развития учащегося с ЗПР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Программа должна быть ориентирована на:</a:t>
            </a:r>
          </a:p>
          <a:p>
            <a:r>
              <a:rPr lang="ru-RU" dirty="0" smtClean="0"/>
              <a:t>Общее развитие учащихся</a:t>
            </a:r>
          </a:p>
          <a:p>
            <a:r>
              <a:rPr lang="ru-RU" dirty="0" smtClean="0"/>
              <a:t>Целостный подход к ребенку, пробуждение у него интереса к окружающему миру</a:t>
            </a:r>
          </a:p>
          <a:p>
            <a:r>
              <a:rPr lang="ru-RU" dirty="0" smtClean="0"/>
              <a:t>Достижения хороших результатов обучения на основе учета индивидуальных особенностей и возможностей детей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Индивидуальная программа развития соответствует принципам: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b="1" u="sng" dirty="0" smtClean="0"/>
              <a:t>Принцип опоры </a:t>
            </a:r>
            <a:r>
              <a:rPr lang="ru-RU" sz="2000" dirty="0" smtClean="0"/>
              <a:t>на ведущий вид деятельности</a:t>
            </a:r>
          </a:p>
          <a:p>
            <a:pPr>
              <a:buNone/>
            </a:pPr>
            <a:r>
              <a:rPr lang="ru-RU" sz="2000" dirty="0" smtClean="0"/>
              <a:t>(развитие познавательной мотивации и интереса, формирование умений планировать деятельность, ставить цели, контролировать и оценивать процесс и результаты)</a:t>
            </a:r>
          </a:p>
          <a:p>
            <a:r>
              <a:rPr lang="ru-RU" sz="2000" b="1" u="sng" dirty="0" smtClean="0"/>
              <a:t>Принцип расширения(амплификации) </a:t>
            </a:r>
            <a:r>
              <a:rPr lang="ru-RU" sz="2000" dirty="0" smtClean="0"/>
              <a:t>детского развития </a:t>
            </a:r>
          </a:p>
          <a:p>
            <a:pPr>
              <a:buNone/>
            </a:pPr>
            <a:r>
              <a:rPr lang="ru-RU" sz="2000" dirty="0" smtClean="0"/>
              <a:t>(широкий выбор разнообразной деятельности, т.е. построение программы развития через выявление индивидуальных склонностей к какому-либо виду деятельности)</a:t>
            </a:r>
          </a:p>
          <a:p>
            <a:r>
              <a:rPr lang="ru-RU" sz="2000" b="1" u="sng" dirty="0" smtClean="0"/>
              <a:t>Принцип индивидуализации обучения</a:t>
            </a:r>
          </a:p>
          <a:p>
            <a:pPr>
              <a:buNone/>
            </a:pPr>
            <a:r>
              <a:rPr lang="ru-RU" sz="2000" dirty="0" smtClean="0"/>
              <a:t>(программа учитывает индивидуальные особенности ребенка)</a:t>
            </a:r>
          </a:p>
          <a:p>
            <a:r>
              <a:rPr lang="ru-RU" sz="2000" b="1" u="sng" dirty="0" smtClean="0"/>
              <a:t>Принцип комплексности </a:t>
            </a:r>
            <a:r>
              <a:rPr lang="ru-RU" sz="2000" dirty="0" smtClean="0"/>
              <a:t>(в построении и реализации участвуют все узкие специалисты)</a:t>
            </a:r>
            <a:endParaRPr lang="ru-RU" sz="2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При построении индивидуальной программы принимаются во внимание показатели: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Физическое и соматическое состояние ребенка</a:t>
            </a:r>
          </a:p>
          <a:p>
            <a:r>
              <a:rPr lang="ru-RU" dirty="0" smtClean="0"/>
              <a:t>Социально-демографический статус</a:t>
            </a:r>
          </a:p>
          <a:p>
            <a:r>
              <a:rPr lang="ru-RU" dirty="0" smtClean="0"/>
              <a:t>Отношение к учебной деятельности</a:t>
            </a:r>
          </a:p>
          <a:p>
            <a:r>
              <a:rPr lang="ru-RU" dirty="0" smtClean="0"/>
              <a:t>Особенности развития высших психических функций и речи</a:t>
            </a:r>
          </a:p>
          <a:p>
            <a:r>
              <a:rPr lang="ru-RU" dirty="0" smtClean="0"/>
              <a:t>Особенности развития эмоционально-волевой сферы</a:t>
            </a:r>
          </a:p>
          <a:p>
            <a:r>
              <a:rPr lang="ru-RU" dirty="0" smtClean="0"/>
              <a:t>Особенности усвоения ЗУН по программе</a:t>
            </a:r>
          </a:p>
          <a:p>
            <a:r>
              <a:rPr lang="ru-RU" dirty="0" smtClean="0"/>
              <a:t>Уровень продвижения ребенка в психическом, речевом, физическом развитии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Выбор метода работы зависит от типа ЗПР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71500" indent="-571500"/>
            <a:r>
              <a:rPr lang="ru-RU" sz="2800" u="sng" dirty="0" smtClean="0"/>
              <a:t>Конституциональный и соматогенный:</a:t>
            </a:r>
          </a:p>
          <a:p>
            <a:pPr marL="571500" lvl="0" indent="-571500">
              <a:buFontTx/>
              <a:buChar char="-"/>
            </a:pPr>
            <a:r>
              <a:rPr lang="ru-RU" sz="2800" dirty="0" smtClean="0"/>
              <a:t>Устранение пробелов в знаниях</a:t>
            </a:r>
          </a:p>
          <a:p>
            <a:pPr marL="571500" lvl="0" indent="-571500">
              <a:buFontTx/>
              <a:buChar char="-"/>
            </a:pPr>
            <a:r>
              <a:rPr lang="ru-RU" sz="2800" dirty="0" smtClean="0"/>
              <a:t>Доведение до необходимого уровня учебной деятельности</a:t>
            </a:r>
          </a:p>
          <a:p>
            <a:pPr marL="571500" lvl="0" indent="-571500">
              <a:buFontTx/>
              <a:buChar char="-"/>
            </a:pPr>
            <a:r>
              <a:rPr lang="ru-RU" sz="2800" dirty="0" smtClean="0"/>
              <a:t>Стимулирование самооценки и привитие адекватных норм поведения</a:t>
            </a:r>
          </a:p>
          <a:p>
            <a:pPr marL="571500" lvl="0" indent="-571500">
              <a:buFontTx/>
              <a:buChar char="-"/>
            </a:pPr>
            <a:r>
              <a:rPr lang="ru-RU" sz="2800" dirty="0" smtClean="0"/>
              <a:t>Создание возможности выбора в занятиях</a:t>
            </a:r>
          </a:p>
          <a:p>
            <a:pPr marL="571500" lvl="0" indent="-571500">
              <a:buFontTx/>
              <a:buChar char="-"/>
            </a:pPr>
            <a:r>
              <a:rPr lang="ru-RU" sz="2800" dirty="0" smtClean="0"/>
              <a:t>Повышение личностной ответственности</a:t>
            </a:r>
          </a:p>
          <a:p>
            <a:pPr marL="571500" lvl="0" indent="-571500">
              <a:buAutoNum type="romanUcPeriod"/>
            </a:pP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27584" y="1484784"/>
            <a:ext cx="7859216" cy="4535016"/>
          </a:xfrm>
        </p:spPr>
        <p:txBody>
          <a:bodyPr>
            <a:normAutofit/>
          </a:bodyPr>
          <a:lstStyle/>
          <a:p>
            <a:r>
              <a:rPr lang="ru-RU" sz="2800" u="sng" dirty="0" err="1" smtClean="0"/>
              <a:t>Церебрально</a:t>
            </a:r>
            <a:r>
              <a:rPr lang="ru-RU" sz="2800" u="sng" dirty="0" smtClean="0"/>
              <a:t> –органический и психогенный:</a:t>
            </a:r>
          </a:p>
          <a:p>
            <a:pPr>
              <a:buFontTx/>
              <a:buChar char="-"/>
            </a:pPr>
            <a:r>
              <a:rPr lang="ru-RU" sz="2800" dirty="0" smtClean="0"/>
              <a:t>Подбор специальных, разделенных на мелкие этапы упражнений с опорой на схемы проговаривания</a:t>
            </a:r>
          </a:p>
          <a:p>
            <a:pPr>
              <a:buFontTx/>
              <a:buChar char="-"/>
            </a:pPr>
            <a:r>
              <a:rPr lang="ru-RU" sz="2800" dirty="0" smtClean="0"/>
              <a:t>Использование подсказок, стимулирующих активность учащихся</a:t>
            </a:r>
          </a:p>
          <a:p>
            <a:pPr>
              <a:buFontTx/>
              <a:buChar char="-"/>
            </a:pPr>
            <a:r>
              <a:rPr lang="ru-RU" sz="2800" dirty="0" smtClean="0"/>
              <a:t>Обучение постановке целей учебной деятельности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89</TotalTime>
  <Words>399</Words>
  <Application>Microsoft Office PowerPoint</Application>
  <PresentationFormat>Экран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Специфика работы классного руководителя с детьми с ЗПР в общеобразовательной школе</vt:lpstr>
      <vt:lpstr>Слайд 2</vt:lpstr>
      <vt:lpstr>Слайд 3</vt:lpstr>
      <vt:lpstr>Типология ЗПР</vt:lpstr>
      <vt:lpstr>Индивидуальная программа развития учащегося с ЗПР</vt:lpstr>
      <vt:lpstr>Индивидуальная программа развития соответствует принципам:</vt:lpstr>
      <vt:lpstr>При построении индивидуальной программы принимаются во внимание показатели:</vt:lpstr>
      <vt:lpstr>Выбор метода работы зависит от типа ЗПР</vt:lpstr>
      <vt:lpstr>Слайд 9</vt:lpstr>
      <vt:lpstr>Структурные компоненты индивидуальной программы развития </vt:lpstr>
    </vt:vector>
  </TitlesOfParts>
  <Company>Hause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Специфика работы классного руководителя с детьми с ЗПР в общеобразовательной школе</dc:title>
  <dc:creator>Anyta</dc:creator>
  <cp:lastModifiedBy>Anyta</cp:lastModifiedBy>
  <cp:revision>11</cp:revision>
  <dcterms:created xsi:type="dcterms:W3CDTF">2015-01-28T19:15:44Z</dcterms:created>
  <dcterms:modified xsi:type="dcterms:W3CDTF">2015-01-28T20:45:15Z</dcterms:modified>
</cp:coreProperties>
</file>