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281" r:id="rId2"/>
    <p:sldId id="256" r:id="rId3"/>
    <p:sldId id="282" r:id="rId4"/>
    <p:sldId id="257" r:id="rId5"/>
    <p:sldId id="283" r:id="rId6"/>
    <p:sldId id="259" r:id="rId7"/>
    <p:sldId id="284" r:id="rId8"/>
    <p:sldId id="260" r:id="rId9"/>
    <p:sldId id="285" r:id="rId10"/>
    <p:sldId id="286" r:id="rId11"/>
    <p:sldId id="261" r:id="rId12"/>
    <p:sldId id="262" r:id="rId13"/>
    <p:sldId id="297" r:id="rId14"/>
    <p:sldId id="263" r:id="rId15"/>
    <p:sldId id="264" r:id="rId16"/>
    <p:sldId id="267" r:id="rId17"/>
    <p:sldId id="288" r:id="rId18"/>
    <p:sldId id="276" r:id="rId19"/>
    <p:sldId id="289" r:id="rId20"/>
    <p:sldId id="266" r:id="rId21"/>
    <p:sldId id="268" r:id="rId22"/>
    <p:sldId id="278" r:id="rId23"/>
    <p:sldId id="279" r:id="rId24"/>
    <p:sldId id="290" r:id="rId25"/>
    <p:sldId id="269" r:id="rId26"/>
    <p:sldId id="280" r:id="rId27"/>
    <p:sldId id="272" r:id="rId28"/>
    <p:sldId id="277" r:id="rId29"/>
    <p:sldId id="298" r:id="rId30"/>
    <p:sldId id="273" r:id="rId31"/>
    <p:sldId id="274" r:id="rId32"/>
    <p:sldId id="291" r:id="rId33"/>
    <p:sldId id="275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99"/>
    <a:srgbClr val="D9072A"/>
    <a:srgbClr val="00FF00"/>
    <a:srgbClr val="00FFFF"/>
    <a:srgbClr val="CC0099"/>
    <a:srgbClr val="FEFB8F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4700-F86C-4B02-B640-F6C51DA9334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1007-3524-43D3-B2E8-7557FB6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1007-3524-43D3-B2E8-7557FB6160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F2E48D-B02F-42F2-B249-182CCA7BC6C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0A33-DFE1-4733-92E1-6C26E3BEF16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1FFA6-472B-44F9-88BC-16118BED3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900igr.net/datai/chelovek/_Mozg-krov-dykhanie.files/0013-013-Sostav-krovi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edbiol.ru/medbiol/biology_sk/images/01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B0F0"/>
                </a:solidFill>
              </a:rPr>
              <a:t>Тема урока: Плазма крови, ее состав. Форменные элементы крови (эритроциты, лейкоциты, тромбоциты), их строение и функция.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Тип урока: урок изучения нового материала, закрепления знаний.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Класс: 8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714884"/>
            <a:ext cx="2271706" cy="923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4" descr="Натуральные элементы крови — эритроциты и содержащийся в них гемоглобин. Полимерный аналог последнего должен быть примерно того же размера, а значит — гораздо лучше проходить в мелкие капилляры, чем клетки крови (фото с сайтов knowledge-rich.com и ru.wikipedia.org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786322"/>
            <a:ext cx="4845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Описание методов и критериев оценивания.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 ходе проверки домашнего задания учащиеся получают баллы.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1. Устные ответы учащихся </a:t>
            </a:r>
            <a:r>
              <a:rPr lang="ru-RU" dirty="0" smtClean="0">
                <a:solidFill>
                  <a:srgbClr val="00B050"/>
                </a:solidFill>
              </a:rPr>
              <a:t>комментируются, </a:t>
            </a:r>
            <a:r>
              <a:rPr lang="ru-RU" sz="2400" dirty="0" smtClean="0">
                <a:solidFill>
                  <a:srgbClr val="00B050"/>
                </a:solidFill>
              </a:rPr>
              <a:t>В </a:t>
            </a:r>
            <a:r>
              <a:rPr lang="ru-RU" sz="2400" dirty="0" smtClean="0">
                <a:solidFill>
                  <a:srgbClr val="00B050"/>
                </a:solidFill>
              </a:rPr>
              <a:t>результате ученик видит перспективу совершенствования своих знаний, все время стремится вперед.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 Критерии оценивания работы по карточкам написаны на самих карточках. </a:t>
            </a:r>
            <a:r>
              <a:rPr lang="ru-RU" sz="2400" dirty="0" smtClean="0">
                <a:solidFill>
                  <a:srgbClr val="00B050"/>
                </a:solidFill>
              </a:rPr>
              <a:t>Учащийся видит их и стремится лучше выполнить задание.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В ходе проверки, после комментирования за что и сколько ученик получил баллов выставляется 2-3 оценки за устные ответы и 3-4 оценки за работу с карточками.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3 Этап. Изучение нового материала </a:t>
            </a:r>
            <a:endParaRPr lang="ru-RU" sz="40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258072" cy="1257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Georgia" pitchFamily="18" charset="0"/>
              </a:rPr>
              <a:t>Цель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: Сформировать знания о плазме крови и ее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составе; форменных элементах крови их строении и функциях;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роли свертывания в предохранении организма от потерь крови. Усвоить понятия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эритроциты, лейкоциты, тромбоциты,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фагоцитоз, фагоциты.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786058"/>
            <a:ext cx="7367638" cy="300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Задачи</a:t>
            </a:r>
            <a:r>
              <a:rPr kumimoji="0" lang="ru-RU" sz="44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: Познакомить с составом крови, с строением, функциями клеток крови, плазмы.</a:t>
            </a:r>
            <a:r>
              <a:rPr kumimoji="0" lang="ru-RU" sz="4400" b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 Раскрыть сущность фагоцитоза и его роли в организме; охарактеризовать биологический процесс свертывания крови и его роль в жизни человека.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      Продолжить формировать навыки практических наблюдений, обобщения, сравнения, формулирования выводов.</a:t>
            </a:r>
            <a:endParaRPr kumimoji="0" lang="ru-RU" sz="4400" b="1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226784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Формы и методы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Рассказ</a:t>
            </a:r>
            <a:r>
              <a:rPr lang="ru-RU" sz="2400" dirty="0" smtClean="0">
                <a:solidFill>
                  <a:srgbClr val="FF0000"/>
                </a:solidFill>
              </a:rPr>
              <a:t>. Для того, чтобы связать урок с </a:t>
            </a:r>
            <a:r>
              <a:rPr lang="ru-RU" sz="2400" dirty="0" smtClean="0">
                <a:solidFill>
                  <a:srgbClr val="FF0000"/>
                </a:solidFill>
              </a:rPr>
              <a:t>предыдущим вспоминаются некоторые моменты предыдущего урока </a:t>
            </a:r>
            <a:r>
              <a:rPr lang="ru-RU" sz="2400" dirty="0" smtClean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работа со схемой.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Что мы знаем об этом веществе темно- красного цвета?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214414" y="1214422"/>
            <a:ext cx="6715172" cy="171451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_Futura" pitchFamily="34" charset="0"/>
                <a:cs typeface="DaunPenh" pitchFamily="2" charset="0"/>
              </a:rPr>
              <a:t>КРОВЬ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000108"/>
            <a:ext cx="8715404" cy="5572164"/>
          </a:xfrm>
          <a:prstGeom prst="rect">
            <a:avLst/>
          </a:prstGeom>
        </p:spPr>
        <p:txBody>
          <a:bodyPr vert="wordArtVert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D9072A"/>
                </a:solidFill>
                <a:effectLst/>
                <a:uLnTx/>
                <a:uFillTx/>
                <a:latin typeface="Arial" pitchFamily="34" charset="0"/>
                <a:cs typeface="Aharoni" pitchFamily="2" charset="-79"/>
              </a:rPr>
              <a:t>С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rgbClr val="D9072A"/>
                </a:solidFill>
                <a:effectLst/>
                <a:uLnTx/>
                <a:uFillTx/>
                <a:latin typeface="Arial" pitchFamily="34" charset="0"/>
                <a:cs typeface="Aharoni" pitchFamily="2" charset="-79"/>
              </a:rPr>
              <a:t>оед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D9072A"/>
                </a:solidFill>
                <a:effectLst/>
                <a:uLnTx/>
                <a:uFillTx/>
                <a:latin typeface="Arial" pitchFamily="34" charset="0"/>
                <a:cs typeface="Aharoni" pitchFamily="2" charset="-79"/>
              </a:rPr>
              <a:t>инительная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D9072A"/>
              </a:solidFill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9072A"/>
              </a:solidFill>
              <a:effectLst/>
              <a:uLnTx/>
              <a:uFillTx/>
              <a:latin typeface="Arial" pitchFamily="34" charset="0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D9072A"/>
                </a:solidFill>
                <a:latin typeface="Arial" pitchFamily="34" charset="0"/>
                <a:cs typeface="Aharoni" pitchFamily="2" charset="-79"/>
              </a:rPr>
              <a:t>ткань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143372" y="4214818"/>
            <a:ext cx="1214446" cy="500066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G_Futura" pitchFamily="34" charset="0"/>
                <a:cs typeface="DaunPenh" pitchFamily="2" charset="0"/>
              </a:rPr>
              <a:t>1мм</a:t>
            </a:r>
            <a:r>
              <a:rPr kumimoji="0" lang="ru-RU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G_Futura" pitchFamily="34" charset="0"/>
                <a:cs typeface="DaunPenh" pitchFamily="2" charset="0"/>
              </a:rPr>
              <a:t>3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214282" y="5429240"/>
            <a:ext cx="2071702" cy="1428760"/>
            <a:chOff x="214282" y="5143512"/>
            <a:chExt cx="2071702" cy="142876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85720" y="5214950"/>
              <a:ext cx="2000264" cy="1357322"/>
            </a:xfrm>
            <a:prstGeom prst="roundRect">
              <a:avLst/>
            </a:prstGeom>
            <a:solidFill>
              <a:srgbClr val="FEF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одержимое 2"/>
            <p:cNvSpPr txBox="1">
              <a:spLocks/>
            </p:cNvSpPr>
            <p:nvPr/>
          </p:nvSpPr>
          <p:spPr>
            <a:xfrm>
              <a:off x="214282" y="5143512"/>
              <a:ext cx="2000264" cy="12144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_Futura" pitchFamily="34" charset="0"/>
                  <a:cs typeface="DaunPenh" pitchFamily="2" charset="0"/>
                </a:rPr>
                <a:t>Минеральные: </a:t>
              </a:r>
              <a:r>
                <a:rPr lang="en-US" sz="2000" noProof="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H</a:t>
              </a:r>
              <a:r>
                <a:rPr lang="en-US" sz="2000" baseline="-25000" noProof="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2</a:t>
              </a:r>
              <a:r>
                <a:rPr lang="en-US" sz="2000" noProof="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O </a:t>
              </a:r>
              <a:r>
                <a:rPr lang="ru-RU" sz="2000" noProof="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90%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Минеральные соли</a:t>
              </a:r>
              <a:endParaRPr lang="ru-RU" sz="2000" noProof="0" dirty="0" smtClean="0">
                <a:solidFill>
                  <a:srgbClr val="FF0000"/>
                </a:solidFill>
                <a:latin typeface="AG_Futura" pitchFamily="34" charset="0"/>
                <a:cs typeface="DaunPenh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_Futura" pitchFamily="34" charset="0"/>
                <a:cs typeface="DaunPenh" pitchFamily="2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571736" y="5357826"/>
            <a:ext cx="2286016" cy="1500174"/>
            <a:chOff x="2571736" y="5357826"/>
            <a:chExt cx="2286016" cy="150017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714612" y="5429264"/>
              <a:ext cx="1928826" cy="1428736"/>
            </a:xfrm>
            <a:prstGeom prst="roundRect">
              <a:avLst/>
            </a:prstGeom>
            <a:solidFill>
              <a:srgbClr val="FEF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одержимое 2"/>
            <p:cNvSpPr txBox="1">
              <a:spLocks/>
            </p:cNvSpPr>
            <p:nvPr/>
          </p:nvSpPr>
          <p:spPr>
            <a:xfrm>
              <a:off x="2571736" y="5357826"/>
              <a:ext cx="2286016" cy="12144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_Futura" pitchFamily="34" charset="0"/>
                  <a:cs typeface="DaunPenh" pitchFamily="2" charset="0"/>
                </a:rPr>
                <a:t>Органические: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Белки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_Futura" pitchFamily="34" charset="0"/>
                  <a:cs typeface="DaunPenh" pitchFamily="2" charset="0"/>
                </a:rPr>
                <a:t>Жиры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Углеводы</a:t>
              </a: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_Futura" pitchFamily="34" charset="0"/>
                <a:cs typeface="DaunPenh" pitchFamily="2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500694" y="5357826"/>
            <a:ext cx="3357586" cy="1366870"/>
            <a:chOff x="5500694" y="5357826"/>
            <a:chExt cx="3357586" cy="136687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500694" y="5357826"/>
              <a:ext cx="3357586" cy="1357322"/>
            </a:xfrm>
            <a:prstGeom prst="roundRect">
              <a:avLst/>
            </a:prstGeom>
            <a:solidFill>
              <a:srgbClr val="FEF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одержимое 2"/>
            <p:cNvSpPr txBox="1">
              <a:spLocks/>
            </p:cNvSpPr>
            <p:nvPr/>
          </p:nvSpPr>
          <p:spPr>
            <a:xfrm>
              <a:off x="5572132" y="5510226"/>
              <a:ext cx="3286148" cy="12144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_Futura" pitchFamily="34" charset="0"/>
                  <a:cs typeface="DaunPenh" pitchFamily="2" charset="0"/>
                </a:rPr>
                <a:t>Эритроциты  5 млн.шт.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Лейкоциты  5 </a:t>
              </a:r>
              <a:r>
                <a:rPr lang="ru-RU" sz="2000" dirty="0" err="1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тыс.шт</a:t>
              </a:r>
              <a:endParaRPr lang="ru-RU" sz="2000" dirty="0" smtClean="0">
                <a:solidFill>
                  <a:srgbClr val="FF0000"/>
                </a:solidFill>
                <a:latin typeface="AG_Futura" pitchFamily="34" charset="0"/>
                <a:cs typeface="DaunPenh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_Futura" pitchFamily="34" charset="0"/>
                  <a:cs typeface="DaunPenh" pitchFamily="2" charset="0"/>
                </a:rPr>
                <a:t>Тромбоциты   250 тыс.шт.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42910" y="2928934"/>
            <a:ext cx="2071702" cy="714380"/>
            <a:chOff x="642910" y="2928934"/>
            <a:chExt cx="2071702" cy="714380"/>
          </a:xfrm>
        </p:grpSpPr>
        <p:sp>
          <p:nvSpPr>
            <p:cNvPr id="27" name="Овал 26"/>
            <p:cNvSpPr/>
            <p:nvPr/>
          </p:nvSpPr>
          <p:spPr>
            <a:xfrm>
              <a:off x="642910" y="2928934"/>
              <a:ext cx="2000264" cy="7143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одержимое 2"/>
            <p:cNvSpPr txBox="1">
              <a:spLocks/>
            </p:cNvSpPr>
            <p:nvPr/>
          </p:nvSpPr>
          <p:spPr>
            <a:xfrm>
              <a:off x="714348" y="3071810"/>
              <a:ext cx="2000264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Транспортная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функция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428860" y="3071810"/>
            <a:ext cx="1857388" cy="1000132"/>
            <a:chOff x="2428860" y="3071810"/>
            <a:chExt cx="1857388" cy="1000132"/>
          </a:xfrm>
        </p:grpSpPr>
        <p:sp>
          <p:nvSpPr>
            <p:cNvPr id="29" name="Овал 28"/>
            <p:cNvSpPr/>
            <p:nvPr/>
          </p:nvSpPr>
          <p:spPr>
            <a:xfrm>
              <a:off x="2571736" y="3071810"/>
              <a:ext cx="1500198" cy="92869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одержимое 2"/>
            <p:cNvSpPr txBox="1">
              <a:spLocks/>
            </p:cNvSpPr>
            <p:nvPr/>
          </p:nvSpPr>
          <p:spPr>
            <a:xfrm>
              <a:off x="2428860" y="3214686"/>
              <a:ext cx="1857388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60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Гуморальная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регуляция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143372" y="3143248"/>
            <a:ext cx="1357322" cy="785818"/>
            <a:chOff x="4143372" y="3143248"/>
            <a:chExt cx="1357322" cy="785818"/>
          </a:xfrm>
        </p:grpSpPr>
        <p:sp>
          <p:nvSpPr>
            <p:cNvPr id="31" name="Овал 30"/>
            <p:cNvSpPr/>
            <p:nvPr/>
          </p:nvSpPr>
          <p:spPr>
            <a:xfrm>
              <a:off x="4143372" y="3143248"/>
              <a:ext cx="1357322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одержимое 2"/>
            <p:cNvSpPr txBox="1">
              <a:spLocks/>
            </p:cNvSpPr>
            <p:nvPr/>
          </p:nvSpPr>
          <p:spPr>
            <a:xfrm>
              <a:off x="4143372" y="3286124"/>
              <a:ext cx="135732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60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Регуляция </a:t>
              </a:r>
              <a:r>
                <a:rPr kumimoji="0" lang="ru-RU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гемеостаза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000760" y="3214686"/>
            <a:ext cx="1214446" cy="714380"/>
            <a:chOff x="5643570" y="3143248"/>
            <a:chExt cx="1214446" cy="714380"/>
          </a:xfrm>
        </p:grpSpPr>
        <p:sp>
          <p:nvSpPr>
            <p:cNvPr id="33" name="Овал 32"/>
            <p:cNvSpPr/>
            <p:nvPr/>
          </p:nvSpPr>
          <p:spPr>
            <a:xfrm>
              <a:off x="5643570" y="3143248"/>
              <a:ext cx="1214446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одержимое 2"/>
            <p:cNvSpPr txBox="1">
              <a:spLocks/>
            </p:cNvSpPr>
            <p:nvPr/>
          </p:nvSpPr>
          <p:spPr>
            <a:xfrm>
              <a:off x="5715008" y="3286124"/>
              <a:ext cx="114300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60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Регуляция </a:t>
              </a:r>
              <a:r>
                <a:rPr lang="en-US" sz="1400" b="1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 </a:t>
              </a:r>
              <a:r>
                <a:rPr lang="ru-RU" sz="1400" b="1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тела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358082" y="3071810"/>
            <a:ext cx="1214446" cy="857256"/>
            <a:chOff x="7000892" y="3071810"/>
            <a:chExt cx="1214446" cy="857256"/>
          </a:xfrm>
        </p:grpSpPr>
        <p:sp>
          <p:nvSpPr>
            <p:cNvPr id="35" name="Овал 34"/>
            <p:cNvSpPr/>
            <p:nvPr/>
          </p:nvSpPr>
          <p:spPr>
            <a:xfrm>
              <a:off x="7000892" y="3071810"/>
              <a:ext cx="1214446" cy="8572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одержимое 2"/>
            <p:cNvSpPr txBox="1">
              <a:spLocks/>
            </p:cNvSpPr>
            <p:nvPr/>
          </p:nvSpPr>
          <p:spPr>
            <a:xfrm>
              <a:off x="7000892" y="3214686"/>
              <a:ext cx="1143008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60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Защитная функция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714744" y="4286256"/>
            <a:ext cx="2071702" cy="285752"/>
            <a:chOff x="3714744" y="4286256"/>
            <a:chExt cx="2071702" cy="285752"/>
          </a:xfrm>
        </p:grpSpPr>
        <p:sp>
          <p:nvSpPr>
            <p:cNvPr id="37" name="Стрелка влево 36"/>
            <p:cNvSpPr/>
            <p:nvPr/>
          </p:nvSpPr>
          <p:spPr>
            <a:xfrm>
              <a:off x="3714744" y="4286256"/>
              <a:ext cx="428628" cy="285752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право 37"/>
            <p:cNvSpPr/>
            <p:nvPr/>
          </p:nvSpPr>
          <p:spPr>
            <a:xfrm>
              <a:off x="5357818" y="4286256"/>
              <a:ext cx="428628" cy="28575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57224" y="4071942"/>
            <a:ext cx="2857520" cy="1428760"/>
            <a:chOff x="857224" y="4071942"/>
            <a:chExt cx="2857520" cy="1428760"/>
          </a:xfrm>
        </p:grpSpPr>
        <p:sp>
          <p:nvSpPr>
            <p:cNvPr id="13" name="Содержимое 2"/>
            <p:cNvSpPr txBox="1">
              <a:spLocks/>
            </p:cNvSpPr>
            <p:nvPr/>
          </p:nvSpPr>
          <p:spPr>
            <a:xfrm>
              <a:off x="857224" y="4071942"/>
              <a:ext cx="2857520" cy="1214446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_Futura" pitchFamily="34" charset="0"/>
                  <a:cs typeface="DaunPenh" pitchFamily="2" charset="0"/>
                </a:rPr>
                <a:t>Плазма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240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Межклеточное вещество 60%</a:t>
              </a:r>
              <a:endPara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_Futura" pitchFamily="34" charset="0"/>
                <a:cs typeface="DaunPenh" pitchFamily="2" charset="0"/>
              </a:endParaRPr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1214414" y="5286388"/>
              <a:ext cx="142876" cy="21431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трелка вниз 48"/>
            <p:cNvSpPr/>
            <p:nvPr/>
          </p:nvSpPr>
          <p:spPr>
            <a:xfrm>
              <a:off x="3143240" y="5286388"/>
              <a:ext cx="142876" cy="21431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786446" y="4071942"/>
            <a:ext cx="3214710" cy="1285884"/>
            <a:chOff x="5786446" y="4071942"/>
            <a:chExt cx="3214710" cy="1285884"/>
          </a:xfrm>
        </p:grpSpPr>
        <p:sp>
          <p:nvSpPr>
            <p:cNvPr id="14" name="Содержимое 2"/>
            <p:cNvSpPr txBox="1">
              <a:spLocks/>
            </p:cNvSpPr>
            <p:nvPr/>
          </p:nvSpPr>
          <p:spPr>
            <a:xfrm>
              <a:off x="5786446" y="4071942"/>
              <a:ext cx="3214710" cy="1071570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_Futura" pitchFamily="34" charset="0"/>
                  <a:cs typeface="DaunPenh" pitchFamily="2" charset="0"/>
                </a:rPr>
                <a:t>Форменные</a:t>
              </a:r>
              <a:r>
                <a:rPr kumimoji="0" lang="ru-RU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_Futura" pitchFamily="34" charset="0"/>
                  <a:cs typeface="DaunPenh" pitchFamily="2" charset="0"/>
                </a:rPr>
                <a:t> элементы клетки крови</a:t>
              </a:r>
              <a:r>
                <a:rPr lang="ru-RU" sz="2400" dirty="0" smtClean="0">
                  <a:solidFill>
                    <a:srgbClr val="FF0000"/>
                  </a:solidFill>
                  <a:latin typeface="AG_Futura" pitchFamily="34" charset="0"/>
                  <a:cs typeface="DaunPenh" pitchFamily="2" charset="0"/>
                </a:rPr>
                <a:t> 40%</a:t>
              </a:r>
              <a:endPara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_Futura" pitchFamily="34" charset="0"/>
                <a:cs typeface="DaunPenh" pitchFamily="2" charset="0"/>
              </a:endParaRPr>
            </a:p>
          </p:txBody>
        </p:sp>
        <p:sp>
          <p:nvSpPr>
            <p:cNvPr id="50" name="Стрелка вниз 49"/>
            <p:cNvSpPr/>
            <p:nvPr/>
          </p:nvSpPr>
          <p:spPr>
            <a:xfrm>
              <a:off x="7215206" y="5143512"/>
              <a:ext cx="214314" cy="21431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План урока: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D9072A"/>
                </a:solidFill>
              </a:rPr>
              <a:t>1. Плазма крови, ее состав и функции.</a:t>
            </a:r>
          </a:p>
          <a:p>
            <a:r>
              <a:rPr lang="ru-RU" b="1" dirty="0" smtClean="0">
                <a:solidFill>
                  <a:srgbClr val="D9072A"/>
                </a:solidFill>
              </a:rPr>
              <a:t>2. Форменные элементы крови. Эритроциты.</a:t>
            </a:r>
          </a:p>
          <a:p>
            <a:r>
              <a:rPr lang="ru-RU" b="1" dirty="0" smtClean="0">
                <a:solidFill>
                  <a:srgbClr val="D9072A"/>
                </a:solidFill>
              </a:rPr>
              <a:t>3. Лейкоциты, строение и функция.</a:t>
            </a:r>
          </a:p>
          <a:p>
            <a:r>
              <a:rPr lang="ru-RU" b="1" dirty="0" smtClean="0">
                <a:solidFill>
                  <a:srgbClr val="D9072A"/>
                </a:solidFill>
              </a:rPr>
              <a:t>4. Фагоцитоз, открытие фагоцитоза.</a:t>
            </a:r>
          </a:p>
          <a:p>
            <a:r>
              <a:rPr lang="ru-RU" b="1" dirty="0" smtClean="0">
                <a:solidFill>
                  <a:srgbClr val="D9072A"/>
                </a:solidFill>
              </a:rPr>
              <a:t>5. Тромбоциты, строение.</a:t>
            </a:r>
          </a:p>
          <a:p>
            <a:r>
              <a:rPr lang="ru-RU" b="1" dirty="0" smtClean="0">
                <a:solidFill>
                  <a:srgbClr val="D9072A"/>
                </a:solidFill>
              </a:rPr>
              <a:t>6. Функция тромбоцитов, процесс свертывания крови (сообщение учащегося)</a:t>
            </a:r>
          </a:p>
          <a:p>
            <a:r>
              <a:rPr lang="ru-RU" b="1" dirty="0" smtClean="0">
                <a:solidFill>
                  <a:srgbClr val="D9072A"/>
                </a:solidFill>
              </a:rPr>
              <a:t>7. Закрепление, выводы.</a:t>
            </a:r>
            <a:endParaRPr lang="ru-RU" b="1" dirty="0">
              <a:solidFill>
                <a:srgbClr val="D907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  <a:latin typeface="Georgia" pitchFamily="18" charset="0"/>
              </a:rPr>
              <a:t>1.Плазма </a:t>
            </a:r>
            <a:r>
              <a:rPr lang="ru-RU" sz="4000" u="sng" dirty="0" smtClean="0">
                <a:solidFill>
                  <a:srgbClr val="FF0000"/>
                </a:solidFill>
                <a:latin typeface="Georgia" pitchFamily="18" charset="0"/>
              </a:rPr>
              <a:t>крови и её </a:t>
            </a:r>
            <a:r>
              <a:rPr lang="ru-RU" sz="4000" u="sng" dirty="0" smtClean="0">
                <a:solidFill>
                  <a:srgbClr val="FF0000"/>
                </a:solidFill>
                <a:latin typeface="Georgia" pitchFamily="18" charset="0"/>
              </a:rPr>
              <a:t>состав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(рассказ)</a:t>
            </a:r>
            <a:endParaRPr lang="ru-RU" sz="4000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i-main-pic" descr="Картинка 10 из 896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9497"/>
          <a:stretch>
            <a:fillRect/>
          </a:stretch>
        </p:blipFill>
        <p:spPr bwMode="auto">
          <a:xfrm>
            <a:off x="285720" y="1071546"/>
            <a:ext cx="5572164" cy="347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43636" y="1000108"/>
            <a:ext cx="2714644" cy="522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 плазму крови входит множество простых и сложных веществ. 90% плазмы составляет вода, и только 10% ее приходится на сухой остаток. Но как разнообразен ее состав!!!!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Здесь и сложнейшие белки, жиры, углеводы, металлы, соли, щелочи и кислоты. Суммарная концентрация всех входящих веществ, растворенных в плазме, создает осмотическое давление.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9288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Самостоятельная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работа с учебником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Состав плазмы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                               </a:t>
            </a:r>
            <a:r>
              <a:rPr lang="ru-RU" dirty="0" smtClean="0">
                <a:solidFill>
                  <a:srgbClr val="00B0F0"/>
                </a:solidFill>
              </a:rPr>
              <a:t>    ?                ?</a:t>
            </a:r>
          </a:p>
          <a:p>
            <a:pPr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Функции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плазмы: ?</a:t>
            </a:r>
          </a:p>
          <a:p>
            <a:pPr>
              <a:buNone/>
            </a:pPr>
            <a:r>
              <a:rPr lang="ru-RU" dirty="0" smtClean="0">
                <a:solidFill>
                  <a:srgbClr val="33CCFF"/>
                </a:solidFill>
                <a:latin typeface="Georgia" pitchFamily="18" charset="0"/>
              </a:rPr>
              <a:t>П</a:t>
            </a:r>
            <a:r>
              <a:rPr lang="ru-RU" dirty="0" smtClean="0">
                <a:solidFill>
                  <a:srgbClr val="00B0F0"/>
                </a:solidFill>
              </a:rPr>
              <a:t>осле </a:t>
            </a:r>
            <a:r>
              <a:rPr lang="ru-RU" dirty="0" smtClean="0">
                <a:solidFill>
                  <a:srgbClr val="00B0F0"/>
                </a:solidFill>
              </a:rPr>
              <a:t>работы 1 учащийся проговаривает функции которые он записал, остальные проверяют.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4714876" y="250030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821901" y="2678901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3" descr="img91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2000" y="2000240"/>
            <a:ext cx="417521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85720" y="142852"/>
            <a:ext cx="8643997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Форменные элементы </a:t>
            </a:r>
            <a:r>
              <a:rPr lang="ru-RU" sz="2800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крови.Эритроциты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(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Рассказ)</a:t>
            </a:r>
            <a:endParaRPr lang="ru-RU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6389" name="Picture 2" descr="Кров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3196171" cy="2332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5572132" y="1571612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0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эритропоэза</a:t>
            </a:r>
            <a:endParaRPr lang="ru-RU" sz="20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ritr2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00504"/>
            <a:ext cx="2000264" cy="1740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img95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86511" y="4214818"/>
            <a:ext cx="2709465" cy="23574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Рисунок 12" descr="img906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143108" y="4214818"/>
            <a:ext cx="200026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392" name="Picture 8" descr="Кров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786322"/>
            <a:ext cx="2057400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04337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Впервые эти мельчайшие тельца в крови с помощью микроскопа увидел голландский естествоиспытатель </a:t>
            </a:r>
            <a:r>
              <a:rPr lang="ru-RU" dirty="0" err="1" smtClean="0">
                <a:solidFill>
                  <a:srgbClr val="FF0000"/>
                </a:solidFill>
              </a:rPr>
              <a:t>Антонни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ван</a:t>
            </a:r>
            <a:r>
              <a:rPr lang="ru-RU" dirty="0" smtClean="0">
                <a:solidFill>
                  <a:srgbClr val="FF0000"/>
                </a:solidFill>
              </a:rPr>
              <a:t> Левенгук. Тельца имели красный цвет и он их назвал корпускулами (лат. «тельца»). А </a:t>
            </a:r>
            <a:r>
              <a:rPr lang="ru-RU" dirty="0" err="1" smtClean="0">
                <a:solidFill>
                  <a:srgbClr val="FF0000"/>
                </a:solidFill>
              </a:rPr>
              <a:t>итал</a:t>
            </a:r>
            <a:r>
              <a:rPr lang="ru-RU" dirty="0" smtClean="0">
                <a:solidFill>
                  <a:srgbClr val="FF0000"/>
                </a:solidFill>
              </a:rPr>
              <a:t>. Врач, анатом и физик </a:t>
            </a:r>
            <a:r>
              <a:rPr lang="ru-RU" dirty="0" err="1" smtClean="0">
                <a:solidFill>
                  <a:srgbClr val="FF0000"/>
                </a:solidFill>
              </a:rPr>
              <a:t>Марцелло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Мальпиги</a:t>
            </a:r>
            <a:r>
              <a:rPr lang="ru-RU" dirty="0" smtClean="0">
                <a:solidFill>
                  <a:srgbClr val="FF0000"/>
                </a:solidFill>
              </a:rPr>
              <a:t> эти клетки принял за жировые шарики. В настоящее время эти клетки крови называются </a:t>
            </a:r>
            <a:r>
              <a:rPr lang="ru-RU" sz="3600" b="1" dirty="0" smtClean="0">
                <a:solidFill>
                  <a:srgbClr val="FF0000"/>
                </a:solidFill>
              </a:rPr>
              <a:t>эритроцитами</a:t>
            </a:r>
            <a:r>
              <a:rPr lang="ru-RU" dirty="0" smtClean="0">
                <a:solidFill>
                  <a:srgbClr val="FF0000"/>
                </a:solidFill>
              </a:rPr>
              <a:t> – от греч. «</a:t>
            </a:r>
            <a:r>
              <a:rPr lang="ru-RU" dirty="0" err="1" smtClean="0">
                <a:solidFill>
                  <a:srgbClr val="FF0000"/>
                </a:solidFill>
              </a:rPr>
              <a:t>эритрос</a:t>
            </a:r>
            <a:r>
              <a:rPr lang="ru-RU" dirty="0" smtClean="0">
                <a:solidFill>
                  <a:srgbClr val="FF0000"/>
                </a:solidFill>
              </a:rPr>
              <a:t>»- красный, «</a:t>
            </a:r>
            <a:r>
              <a:rPr lang="ru-RU" dirty="0" err="1" smtClean="0">
                <a:solidFill>
                  <a:srgbClr val="FF0000"/>
                </a:solidFill>
              </a:rPr>
              <a:t>цитос</a:t>
            </a:r>
            <a:r>
              <a:rPr lang="ru-RU" dirty="0" smtClean="0">
                <a:solidFill>
                  <a:srgbClr val="FF0000"/>
                </a:solidFill>
              </a:rPr>
              <a:t>»- сосуд, клетка.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Предлагается решить задачу: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Объясните как влияет форма предмета на площадь его поверхности? У какого предмета площадь поверхности больше- у шарика или двояковогнутого диска (если их объем одинаков)?.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ходе беседы учащиеся делают вывод, что форма, мелкие размеры эритроцитов являются приспособлением к выполнению одной из функций- </a:t>
            </a:r>
            <a:r>
              <a:rPr lang="ru-RU" dirty="0" smtClean="0">
                <a:solidFill>
                  <a:srgbClr val="FF0000"/>
                </a:solidFill>
              </a:rPr>
              <a:t>переноса </a:t>
            </a:r>
            <a:r>
              <a:rPr lang="ru-RU" dirty="0" smtClean="0">
                <a:solidFill>
                  <a:srgbClr val="FF0000"/>
                </a:solidFill>
              </a:rPr>
              <a:t>кислорода.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Интересный факт. В 1мм</a:t>
            </a:r>
            <a:r>
              <a:rPr lang="ru-RU" u="sng" baseline="30000" dirty="0" smtClean="0">
                <a:solidFill>
                  <a:srgbClr val="FF0000"/>
                </a:solidFill>
              </a:rPr>
              <a:t>3 </a:t>
            </a:r>
            <a:r>
              <a:rPr lang="ru-RU" u="sng" dirty="0" smtClean="0">
                <a:solidFill>
                  <a:srgbClr val="FF0000"/>
                </a:solidFill>
              </a:rPr>
              <a:t>содержится 4-5 млн. эритроцитов, всего их 25 триллионов. Если положить все эритроциты друг на друга, то получится столбик высотой 62 тыс. км.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Все поры эритроцитов наполнены веществом- </a:t>
            </a:r>
            <a:r>
              <a:rPr lang="ru-RU" dirty="0" err="1" smtClean="0">
                <a:solidFill>
                  <a:srgbClr val="FF0000"/>
                </a:solidFill>
              </a:rPr>
              <a:t>гемоглабином</a:t>
            </a:r>
            <a:r>
              <a:rPr lang="ru-RU" dirty="0" smtClean="0">
                <a:solidFill>
                  <a:srgbClr val="FF0000"/>
                </a:solidFill>
              </a:rPr>
              <a:t>. Эритроциты лишены ядра и не могут сами размножаться. Живут эритроциты около 80-120 дней, образуются вновь в красном косном мозге и его стволовых клетках.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286810" cy="187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714512"/>
                <a:gridCol w="1571636"/>
                <a:gridCol w="2143142"/>
              </a:tblGrid>
              <a:tr h="894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Количество в 1 мм</a:t>
                      </a:r>
                      <a:r>
                        <a:rPr lang="ru-RU" baseline="300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крови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Продолжительность жизни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Место образования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Особенности строения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62644">
                <a:tc>
                  <a:txBody>
                    <a:bodyPr/>
                    <a:lstStyle/>
                    <a:p>
                      <a:r>
                        <a:rPr lang="ru-RU" dirty="0" smtClean="0"/>
                        <a:t>Эритроциты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357166"/>
            <a:ext cx="807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aseline="30000" dirty="0" smtClean="0">
                <a:solidFill>
                  <a:srgbClr val="FF0000"/>
                </a:solidFill>
              </a:rPr>
              <a:t>Самостоятельная работа учащихся. Заполнение таблицы</a:t>
            </a:r>
            <a:endParaRPr lang="ru-RU" sz="3600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571744"/>
            <a:ext cx="50006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D9072A"/>
                </a:solidFill>
              </a:rPr>
              <a:t>Функция эритроцитов: ?</a:t>
            </a:r>
            <a:endParaRPr lang="ru-RU" sz="2800" dirty="0" smtClean="0">
              <a:solidFill>
                <a:srgbClr val="D9072A"/>
              </a:solidFill>
            </a:endParaRPr>
          </a:p>
          <a:p>
            <a:r>
              <a:rPr lang="ru-RU" sz="3200" b="1" dirty="0" smtClean="0">
                <a:solidFill>
                  <a:srgbClr val="D9072A"/>
                </a:solidFill>
              </a:rPr>
              <a:t>Беседа по результатам составления таблицы.</a:t>
            </a:r>
            <a:endParaRPr lang="ru-RU" sz="3200" b="1" dirty="0">
              <a:solidFill>
                <a:srgbClr val="D9072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2786058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Шаблон таблицы выдается каждому учащемуся. Заполняется и дома вклеивается в тетрадь.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Рассказ учителя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Природная среда окружающая человека, населена множеством «соседей по планете». Из более чем 1,5 млн. видов животных почти 50 тыс. видов паразиты. Нашему организму приходится постоянно оборонятся. Первыми борются кожа и слизистые оболочки. Если возбудитель преодолевает кожу и слизистую оболочку, защитную функцию начинают выполнять стенки лимфатических и кровеносных сосудов. Оборону держат клетки крови- лейкоциты.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  <a:ea typeface="Dotum" pitchFamily="34" charset="-127"/>
                <a:cs typeface="Gisha" pitchFamily="34" charset="-79"/>
              </a:rPr>
              <a:t>1. Этап. Организационный</a:t>
            </a: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  <a:cs typeface="Gisha" pitchFamily="34" charset="-79"/>
              </a:rPr>
              <a:t> момент</a:t>
            </a:r>
            <a:endParaRPr lang="ru-RU" sz="4000" dirty="0">
              <a:solidFill>
                <a:srgbClr val="FF0000"/>
              </a:solidFill>
              <a:latin typeface="Georgia" pitchFamily="18" charset="0"/>
              <a:cs typeface="Gisha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143932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Цели: Подготовить учащихся к работе на уроке. Организовать внимание.</a:t>
            </a: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52434" y="2857496"/>
            <a:ext cx="8143932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Задачи: Обеспечить нормальную внешнюю обстановку для работы. Психологически настроить учащихся на предстоящее занятие.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04834" y="4357694"/>
            <a:ext cx="8143932" cy="185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Методы: Взаимные приветствия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 учащихся и учителя, проверка присутствующих, проверка внешнего состояния классного помещения, подготовленности учащихся  к уроку.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3.Лейкоциты, строение и функция.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00826" y="1000108"/>
            <a:ext cx="2286016" cy="156966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Лейкоциты</a:t>
            </a:r>
          </a:p>
          <a:p>
            <a:pPr algn="ctr"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ейкоц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00826" y="1428736"/>
            <a:ext cx="2142336" cy="100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6357950" y="3571876"/>
            <a:ext cx="2500330" cy="157163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D9072A"/>
                </a:solidFill>
                <a:latin typeface="Times New Roman" pitchFamily="18" charset="0"/>
                <a:cs typeface="Times New Roman" pitchFamily="18" charset="0"/>
              </a:rPr>
              <a:t>1. Белые клетки крови</a:t>
            </a:r>
          </a:p>
          <a:p>
            <a:pPr>
              <a:defRPr/>
            </a:pPr>
            <a:r>
              <a:rPr lang="ru-RU" sz="1600" b="1" dirty="0">
                <a:solidFill>
                  <a:srgbClr val="D9072A"/>
                </a:solidFill>
                <a:latin typeface="Times New Roman" pitchFamily="18" charset="0"/>
                <a:cs typeface="Times New Roman" pitchFamily="18" charset="0"/>
              </a:rPr>
              <a:t>2. Неправильной формы</a:t>
            </a:r>
          </a:p>
          <a:p>
            <a:pPr>
              <a:defRPr/>
            </a:pPr>
            <a:r>
              <a:rPr lang="ru-RU" sz="1600" b="1" dirty="0">
                <a:solidFill>
                  <a:srgbClr val="D9072A"/>
                </a:solidFill>
                <a:latin typeface="Times New Roman" pitchFamily="18" charset="0"/>
                <a:cs typeface="Times New Roman" pitchFamily="18" charset="0"/>
              </a:rPr>
              <a:t>    (передвигаются  </a:t>
            </a:r>
          </a:p>
          <a:p>
            <a:pPr>
              <a:defRPr/>
            </a:pPr>
            <a:r>
              <a:rPr lang="ru-RU" sz="1600" b="1" dirty="0">
                <a:solidFill>
                  <a:srgbClr val="D9072A"/>
                </a:solidFill>
                <a:latin typeface="Times New Roman" pitchFamily="18" charset="0"/>
                <a:cs typeface="Times New Roman" pitchFamily="18" charset="0"/>
              </a:rPr>
              <a:t>     активно при помощи</a:t>
            </a:r>
          </a:p>
          <a:p>
            <a:pPr>
              <a:defRPr/>
            </a:pPr>
            <a:r>
              <a:rPr lang="ru-RU" sz="1600" b="1" dirty="0">
                <a:solidFill>
                  <a:srgbClr val="D9072A"/>
                </a:solidFill>
                <a:latin typeface="Times New Roman" pitchFamily="18" charset="0"/>
                <a:cs typeface="Times New Roman" pitchFamily="18" charset="0"/>
              </a:rPr>
              <a:t>     ложноножек)</a:t>
            </a:r>
          </a:p>
          <a:p>
            <a:pPr>
              <a:defRPr/>
            </a:pPr>
            <a:r>
              <a:rPr lang="ru-RU" sz="1600" b="1" dirty="0">
                <a:solidFill>
                  <a:srgbClr val="D9072A"/>
                </a:solidFill>
                <a:latin typeface="Times New Roman" pitchFamily="18" charset="0"/>
                <a:cs typeface="Times New Roman" pitchFamily="18" charset="0"/>
              </a:rPr>
              <a:t>3. Есть ядро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00034" y="1214422"/>
            <a:ext cx="4929222" cy="2500313"/>
            <a:chOff x="357158" y="1285860"/>
            <a:chExt cx="3929090" cy="2500313"/>
          </a:xfrm>
        </p:grpSpPr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>
              <a:off x="357158" y="1285860"/>
              <a:ext cx="3929090" cy="25003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2225">
              <a:solidFill>
                <a:srgbClr val="CC9900"/>
              </a:solidFill>
              <a:round/>
              <a:headEnd/>
              <a:tailEnd/>
            </a:ln>
            <a:effectLst>
              <a:glow rad="101600">
                <a:srgbClr val="C0504D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Рисунок 0" descr="img929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785813" y="1928819"/>
              <a:ext cx="292893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00063" y="1500194"/>
              <a:ext cx="3571875" cy="449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000" b="1" i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Периоды жизни лейкоцитов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4348" y="3786190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C0099"/>
                </a:solidFill>
              </a:rPr>
              <a:t>Свое название лейкоциты получили от греч. «</a:t>
            </a:r>
            <a:r>
              <a:rPr lang="ru-RU" sz="2000" dirty="0" err="1" smtClean="0">
                <a:solidFill>
                  <a:srgbClr val="CC0099"/>
                </a:solidFill>
              </a:rPr>
              <a:t>леуцос</a:t>
            </a:r>
            <a:r>
              <a:rPr lang="ru-RU" sz="2000" dirty="0" smtClean="0">
                <a:solidFill>
                  <a:srgbClr val="CC0099"/>
                </a:solidFill>
              </a:rPr>
              <a:t>»- белый, бесцветный. </a:t>
            </a:r>
          </a:p>
          <a:p>
            <a:r>
              <a:rPr lang="ru-RU" sz="2000" dirty="0" smtClean="0">
                <a:solidFill>
                  <a:srgbClr val="CC0099"/>
                </a:solidFill>
              </a:rPr>
              <a:t>Это самые крупные клетки крови. </a:t>
            </a:r>
            <a:r>
              <a:rPr lang="ru-RU" sz="2000" dirty="0" smtClean="0">
                <a:solidFill>
                  <a:srgbClr val="CC0099"/>
                </a:solidFill>
              </a:rPr>
              <a:t>В 1 мм3 содержится от 4,5 до 10 </a:t>
            </a:r>
            <a:r>
              <a:rPr lang="ru-RU" sz="2000" dirty="0" err="1" smtClean="0">
                <a:solidFill>
                  <a:srgbClr val="CC0099"/>
                </a:solidFill>
              </a:rPr>
              <a:t>тыс</a:t>
            </a:r>
            <a:r>
              <a:rPr lang="ru-RU" sz="2000" dirty="0" smtClean="0">
                <a:solidFill>
                  <a:srgbClr val="CC0099"/>
                </a:solidFill>
              </a:rPr>
              <a:t>, образуются в красном костном мозге. Живут 2-4 дня.</a:t>
            </a:r>
            <a:endParaRPr lang="ru-RU" sz="2000" dirty="0" smtClean="0">
              <a:solidFill>
                <a:srgbClr val="CC0099"/>
              </a:solidFill>
            </a:endParaRPr>
          </a:p>
          <a:p>
            <a:r>
              <a:rPr lang="ru-RU" sz="2000" b="1" dirty="0" smtClean="0">
                <a:solidFill>
                  <a:srgbClr val="CC0099"/>
                </a:solidFill>
              </a:rPr>
              <a:t>Долго ученые не могли определить функцию.</a:t>
            </a:r>
            <a:endParaRPr lang="ru-RU" sz="20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10" descr="img92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0" y="1285859"/>
            <a:ext cx="4305746" cy="243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img93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0034" y="1285860"/>
            <a:ext cx="38576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3786190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Лишь в 1882 г. Ученый И.И. Мечников на основе опыта с призрачными личинками морской звезды, сделал вывод, что подобные клетки- лейкоциты, клетки селезенки, клетки костного мозга выполняют функцию защиты организмов от внешних агентов. Такие клетки Мечников назвал- фагоциты, а явление «фагоцитоз» (от греч. «</a:t>
            </a:r>
            <a:r>
              <a:rPr lang="ru-RU" sz="2400" b="1" dirty="0" err="1" smtClean="0">
                <a:solidFill>
                  <a:srgbClr val="00B050"/>
                </a:solidFill>
              </a:rPr>
              <a:t>фагос</a:t>
            </a:r>
            <a:r>
              <a:rPr lang="ru-RU" sz="2400" b="1" dirty="0" smtClean="0">
                <a:solidFill>
                  <a:srgbClr val="00B050"/>
                </a:solidFill>
              </a:rPr>
              <a:t>»- пожиратель, «</a:t>
            </a:r>
            <a:r>
              <a:rPr lang="ru-RU" sz="2400" b="1" dirty="0" err="1" smtClean="0">
                <a:solidFill>
                  <a:srgbClr val="00B050"/>
                </a:solidFill>
              </a:rPr>
              <a:t>цитос</a:t>
            </a:r>
            <a:r>
              <a:rPr lang="ru-RU" sz="2400" b="1" dirty="0" smtClean="0">
                <a:solidFill>
                  <a:srgbClr val="00B050"/>
                </a:solidFill>
              </a:rPr>
              <a:t>»- клетка.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85728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4. Фагоцитоз, открытие фагоцитоза (рассказ).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i-main-pic" descr="Картинка 18 из 59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983" b="5836"/>
          <a:stretch>
            <a:fillRect/>
          </a:stretch>
        </p:blipFill>
        <p:spPr>
          <a:xfrm>
            <a:off x="571472" y="2643182"/>
            <a:ext cx="3929090" cy="2071702"/>
          </a:xfrm>
          <a:prstGeom prst="rect">
            <a:avLst/>
          </a:prstGeom>
          <a:noFill/>
          <a:ln/>
        </p:spPr>
      </p:pic>
      <p:sp>
        <p:nvSpPr>
          <p:cNvPr id="12" name="Прямоугольник 11"/>
          <p:cNvSpPr/>
          <p:nvPr/>
        </p:nvSpPr>
        <p:spPr>
          <a:xfrm>
            <a:off x="357158" y="4857760"/>
            <a:ext cx="435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Поглощение чужеродных частиц- фагоцитоз</a:t>
            </a:r>
            <a:endParaRPr lang="ru-RU" sz="2400" b="1" dirty="0">
              <a:solidFill>
                <a:srgbClr val="00B0F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714876" y="500042"/>
            <a:ext cx="4143375" cy="5572164"/>
            <a:chOff x="4714876" y="357166"/>
            <a:chExt cx="4143375" cy="5572164"/>
          </a:xfrm>
        </p:grpSpPr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>
              <a:off x="4714876" y="357166"/>
              <a:ext cx="4143375" cy="55721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2225">
              <a:solidFill>
                <a:srgbClr val="00B050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5" name="Рисунок 1" descr="img930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5286375" y="1000125"/>
              <a:ext cx="3059113" cy="159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072188" y="571500"/>
              <a:ext cx="1570037" cy="3667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i="1" u="sng">
                  <a:solidFill>
                    <a:srgbClr val="CC00CC"/>
                  </a:solidFill>
                  <a:latin typeface="Calibri" pitchFamily="34" charset="0"/>
                </a:rPr>
                <a:t>Фагоцитоз </a:t>
              </a:r>
              <a:endParaRPr lang="ru-RU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6215063" y="2571750"/>
              <a:ext cx="1352550" cy="341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i="1">
                  <a:latin typeface="Times New Roman" pitchFamily="18" charset="0"/>
                  <a:cs typeface="Times New Roman" pitchFamily="18" charset="0"/>
                </a:rPr>
                <a:t>фагоциты</a:t>
              </a:r>
            </a:p>
          </p:txBody>
        </p:sp>
        <p:pic>
          <p:nvPicPr>
            <p:cNvPr id="18" name="Рисунок 6" descr="img93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628" y="3071810"/>
              <a:ext cx="357505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929188" y="4857750"/>
              <a:ext cx="3786187" cy="6429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i="1" dirty="0">
                  <a:latin typeface="Times New Roman" pitchFamily="18" charset="0"/>
                  <a:cs typeface="Times New Roman" pitchFamily="18" charset="0"/>
                </a:rPr>
                <a:t>поглощение фагоцитами </a:t>
              </a:r>
            </a:p>
            <a:p>
              <a:pPr algn="ctr">
                <a:spcAft>
                  <a:spcPts val="1000"/>
                </a:spcAft>
              </a:pPr>
              <a:r>
                <a:rPr lang="ru-RU" sz="1600" b="1" i="1" dirty="0">
                  <a:latin typeface="Times New Roman" pitchFamily="18" charset="0"/>
                  <a:cs typeface="Times New Roman" pitchFamily="18" charset="0"/>
                </a:rPr>
                <a:t>чужеродных тел 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7971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Учащиеся работая с учебником </a:t>
            </a:r>
            <a:r>
              <a:rPr lang="ru-RU" sz="4000" b="1" dirty="0" smtClean="0">
                <a:solidFill>
                  <a:srgbClr val="00B050"/>
                </a:solidFill>
              </a:rPr>
              <a:t>самостоятельно записывают </a:t>
            </a:r>
            <a:r>
              <a:rPr lang="ru-RU" sz="4000" b="1" dirty="0" smtClean="0">
                <a:solidFill>
                  <a:srgbClr val="00B050"/>
                </a:solidFill>
              </a:rPr>
              <a:t>определения : </a:t>
            </a:r>
            <a:r>
              <a:rPr lang="ru-RU" sz="4000" b="1" dirty="0" smtClean="0">
                <a:solidFill>
                  <a:srgbClr val="00B050"/>
                </a:solidFill>
              </a:rPr>
              <a:t>фагоциты, фагоцитоз. Заполняют </a:t>
            </a:r>
            <a:r>
              <a:rPr lang="ru-RU" sz="4000" b="1" dirty="0" smtClean="0">
                <a:solidFill>
                  <a:srgbClr val="00B050"/>
                </a:solidFill>
              </a:rPr>
              <a:t>таблицу, записывают функцию лейкоцитов.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3857628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 1 мм</a:t>
                      </a:r>
                      <a:r>
                        <a:rPr lang="ru-RU" baseline="30000" dirty="0" smtClean="0"/>
                        <a:t>3</a:t>
                      </a:r>
                      <a:r>
                        <a:rPr lang="ru-RU" baseline="0" dirty="0" smtClean="0"/>
                        <a:t> крови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строения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Лейкоциты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521495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Функция лейкоцитов: ?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классу: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9072A"/>
                </a:solidFill>
              </a:rPr>
              <a:t>А как же борется человеческий организм с кровотечениями? Ведь при небольшом порезе через некоторое время кровь перестает вытекать из ранки.</a:t>
            </a:r>
          </a:p>
          <a:p>
            <a:r>
              <a:rPr lang="ru-RU" dirty="0" smtClean="0">
                <a:solidFill>
                  <a:srgbClr val="CC0099"/>
                </a:solidFill>
              </a:rPr>
              <a:t>Как вы думайте какие клетки крови участвуют в этом процессе? Какие клетки мы еще не рассмотрели?</a:t>
            </a:r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5. Тромбоциты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Строение. </a:t>
            </a:r>
            <a:r>
              <a:rPr lang="ru-RU" sz="3100" dirty="0" smtClean="0">
                <a:solidFill>
                  <a:srgbClr val="FF0000"/>
                </a:solidFill>
                <a:latin typeface="Georgia" pitchFamily="18" charset="0"/>
              </a:rPr>
              <a:t>Рассказ.</a:t>
            </a:r>
            <a:endParaRPr lang="ru-RU" sz="31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5072074"/>
            <a:ext cx="3857652" cy="338554"/>
          </a:xfrm>
          <a:prstGeom prst="rect">
            <a:avLst/>
          </a:prstGeom>
          <a:solidFill>
            <a:srgbClr val="9900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участвуют в свёртывании крови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572000" y="1214422"/>
            <a:ext cx="4000528" cy="3643338"/>
            <a:chOff x="214282" y="1000108"/>
            <a:chExt cx="2571768" cy="2545509"/>
          </a:xfrm>
        </p:grpSpPr>
        <p:sp>
          <p:nvSpPr>
            <p:cNvPr id="5" name="TextBox 4"/>
            <p:cNvSpPr txBox="1"/>
            <p:nvPr/>
          </p:nvSpPr>
          <p:spPr>
            <a:xfrm>
              <a:off x="285720" y="2714620"/>
              <a:ext cx="2500330" cy="830997"/>
            </a:xfrm>
            <a:prstGeom prst="rect">
              <a:avLst/>
            </a:prstGeom>
            <a:solidFill>
              <a:srgbClr val="AC75D5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1. Кровяные пластинки</a:t>
              </a:r>
            </a:p>
            <a:p>
              <a:pPr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2. Неправильной формы</a:t>
              </a:r>
            </a:p>
            <a:p>
              <a:pPr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3. Ядра нет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1000108"/>
              <a:ext cx="2571768" cy="1569660"/>
            </a:xfrm>
            <a:prstGeom prst="rect">
              <a:avLst/>
            </a:prstGeom>
            <a:solidFill>
              <a:srgbClr val="9900FF">
                <a:alpha val="22353"/>
              </a:srgbClr>
            </a:solidFill>
            <a:scene3d>
              <a:camera prst="orthographicFront"/>
              <a:lightRig rig="threePt" dir="t">
                <a:rot lat="0" lon="0" rev="2400000"/>
              </a:lightRig>
            </a:scene3d>
            <a:sp3d extrusionH="76200" contourW="12700">
              <a:bevelT w="152400" h="50800" prst="softRound"/>
              <a:extrusionClr>
                <a:srgbClr val="FF66FF"/>
              </a:extrusionClr>
              <a:contourClr>
                <a:srgbClr val="AC75D5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Тромбоциты</a:t>
              </a:r>
            </a:p>
            <a:p>
              <a:pPr algn="ctr">
                <a:defRPr/>
              </a:pP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 descr="тромбоц.JPG"/>
            <p:cNvPicPr>
              <a:picLocks noChangeAspect="1"/>
            </p:cNvPicPr>
            <p:nvPr/>
          </p:nvPicPr>
          <p:blipFill>
            <a:blip r:embed="rId2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357158" y="1428736"/>
              <a:ext cx="2295051" cy="107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428596" y="1285860"/>
            <a:ext cx="31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Свое название тромбоциты получили от греч. «</a:t>
            </a:r>
            <a:r>
              <a:rPr lang="ru-RU" sz="2400" b="1" dirty="0" err="1" smtClean="0">
                <a:solidFill>
                  <a:srgbClr val="7030A0"/>
                </a:solidFill>
              </a:rPr>
              <a:t>тромбос</a:t>
            </a:r>
            <a:r>
              <a:rPr lang="ru-RU" sz="2400" b="1" dirty="0" smtClean="0">
                <a:solidFill>
                  <a:srgbClr val="7030A0"/>
                </a:solidFill>
              </a:rPr>
              <a:t>»- пробка, затычка, сгусток крови; «</a:t>
            </a:r>
            <a:r>
              <a:rPr lang="ru-RU" sz="2400" b="1" dirty="0" err="1" smtClean="0">
                <a:solidFill>
                  <a:srgbClr val="7030A0"/>
                </a:solidFill>
              </a:rPr>
              <a:t>цитос</a:t>
            </a:r>
            <a:r>
              <a:rPr lang="ru-RU" sz="2400" b="1" dirty="0" smtClean="0">
                <a:solidFill>
                  <a:srgbClr val="7030A0"/>
                </a:solidFill>
              </a:rPr>
              <a:t>»- клетка. Содержание тромбоцитов составляет 250 тыс. на 1 мм</a:t>
            </a:r>
            <a:r>
              <a:rPr lang="ru-RU" sz="2400" b="1" baseline="30000" dirty="0" smtClean="0">
                <a:solidFill>
                  <a:srgbClr val="7030A0"/>
                </a:solidFill>
              </a:rPr>
              <a:t>3</a:t>
            </a:r>
            <a:r>
              <a:rPr lang="ru-RU" sz="2400" b="1" dirty="0" smtClean="0">
                <a:solidFill>
                  <a:srgbClr val="7030A0"/>
                </a:solidFill>
              </a:rPr>
              <a:t> крови.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B050"/>
                </a:solidFill>
              </a:rPr>
              <a:t>Учащиеся, работая с учебником и дополнительной литературой, </a:t>
            </a:r>
            <a:r>
              <a:rPr lang="ru-RU" sz="2700" dirty="0" smtClean="0">
                <a:solidFill>
                  <a:srgbClr val="00B050"/>
                </a:solidFill>
              </a:rPr>
              <a:t>самостоятельно заполняют таблицу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5" y="1600200"/>
          <a:ext cx="8258205" cy="2391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641"/>
                <a:gridCol w="1651641"/>
                <a:gridCol w="1651641"/>
                <a:gridCol w="1651641"/>
                <a:gridCol w="1651641"/>
              </a:tblGrid>
              <a:tr h="1203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 1 мм</a:t>
                      </a:r>
                      <a:r>
                        <a:rPr lang="ru-RU" baseline="30000" dirty="0" smtClean="0"/>
                        <a:t>3</a:t>
                      </a:r>
                      <a:r>
                        <a:rPr lang="ru-RU" baseline="0" dirty="0" smtClean="0"/>
                        <a:t> крови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строения</a:t>
                      </a:r>
                      <a:endParaRPr lang="ru-RU" dirty="0"/>
                    </a:p>
                  </a:txBody>
                  <a:tcPr/>
                </a:tc>
              </a:tr>
              <a:tr h="697072">
                <a:tc>
                  <a:txBody>
                    <a:bodyPr/>
                    <a:lstStyle/>
                    <a:p>
                      <a:r>
                        <a:rPr lang="ru-RU" dirty="0" smtClean="0"/>
                        <a:t>Тромбоциты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442913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Функция тромбоцитов: ?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11" descr="img90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28596" y="1500174"/>
            <a:ext cx="442184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85786" y="214290"/>
            <a:ext cx="857256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 о том как происходит сложный процесс свертывания слушается сообщение учащегося</a:t>
            </a: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6390" name="Рисунок 18" descr="img91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714612" y="4357694"/>
            <a:ext cx="2214578" cy="188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Tromb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85860"/>
            <a:ext cx="1980075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Рисунок 9" descr="Tr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500662" y="2643182"/>
            <a:ext cx="3643338" cy="321471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Беседа с одновременным составлением схемы</a:t>
            </a: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b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6. Процесс с</a:t>
            </a:r>
            <a:r>
              <a:rPr lang="ru-RU" sz="3100" dirty="0" smtClean="0">
                <a:solidFill>
                  <a:srgbClr val="FF0000"/>
                </a:solidFill>
                <a:latin typeface="Georgia" pitchFamily="18" charset="0"/>
              </a:rPr>
              <a:t>вертываемости </a:t>
            </a:r>
            <a:r>
              <a:rPr lang="ru-RU" sz="3100" dirty="0" smtClean="0">
                <a:solidFill>
                  <a:srgbClr val="FF0000"/>
                </a:solidFill>
                <a:latin typeface="Georgia" pitchFamily="18" charset="0"/>
              </a:rPr>
              <a:t>крови</a:t>
            </a:r>
            <a:endParaRPr lang="ru-RU" sz="31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542915"/>
          </a:xfrm>
          <a:solidFill>
            <a:srgbClr val="FEFB8F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Повреждение кровеносных сосудов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1928802"/>
            <a:ext cx="8229600" cy="571504"/>
          </a:xfrm>
          <a:prstGeom prst="rect">
            <a:avLst/>
          </a:prstGeom>
          <a:solidFill>
            <a:srgbClr val="FEFB8F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Разрушение стенок тромбоцитов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9124" y="1643050"/>
            <a:ext cx="285752" cy="3571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71472" y="2786058"/>
            <a:ext cx="8229600" cy="571504"/>
          </a:xfrm>
          <a:prstGeom prst="rect">
            <a:avLst/>
          </a:prstGeom>
          <a:solidFill>
            <a:srgbClr val="FEFB8F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Выделение в плазму крови фермента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71472" y="3643314"/>
            <a:ext cx="8229600" cy="571504"/>
          </a:xfrm>
          <a:prstGeom prst="rect">
            <a:avLst/>
          </a:prstGeom>
          <a:solidFill>
            <a:srgbClr val="FEFB8F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Фибриноген плазмы (растворимый белок)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71472" y="4429132"/>
            <a:ext cx="8229600" cy="642942"/>
          </a:xfrm>
          <a:prstGeom prst="rect">
            <a:avLst/>
          </a:prstGeom>
          <a:solidFill>
            <a:srgbClr val="FEFB8F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Фибрин (нерастворимый белок в виде нити)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71472" y="5286388"/>
            <a:ext cx="8229600" cy="571504"/>
          </a:xfrm>
          <a:prstGeom prst="rect">
            <a:avLst/>
          </a:prstGeom>
          <a:solidFill>
            <a:srgbClr val="FEFB8F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Сгусток крови (тромб) из нитей фибрина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571472" y="6072206"/>
            <a:ext cx="8229600" cy="571504"/>
          </a:xfrm>
          <a:prstGeom prst="rect">
            <a:avLst/>
          </a:prstGeom>
          <a:solidFill>
            <a:srgbClr val="FEFB8F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Закрывает рану + образование сыворотки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429124" y="2500306"/>
            <a:ext cx="285752" cy="3571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29124" y="3357562"/>
            <a:ext cx="285752" cy="3571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4214818"/>
            <a:ext cx="285752" cy="3571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29124" y="5000636"/>
            <a:ext cx="285752" cy="3571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29124" y="5786454"/>
            <a:ext cx="285752" cy="3571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7. Вывод. (проговаривается вместе с учащимися)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33CCFF"/>
                </a:solidFill>
              </a:rPr>
              <a:t>Кровь состоит из межклеточного вещества- плазмы и форменных элементов – клеток (эритроцитов, тромбоцитов и лейкоцитов).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Плазма крови состоит из минеральных (вода и минеральные соли) и органических веществ. Основная функция – поддержание постоянства внутренней среды(гомеостаза).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Строение эритроцитов соответствует выполняемой ими функции- перенос кислорода к тканям и органам.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защите организма активное участие принимают белые клетки крови- лейкоциты, строение и функции которых разнообразны.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очень важном процессе свертывание крови принимают участие кровяные тельца- тромбоциты.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Для достижения положительных результатов я использую: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- требовательность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сдержанность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собранность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последовательность в предъявлении требований.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Взаимное приветствие должно выражать взаимное уважение, симпатию, желание добра.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Критерии определения уровня внимания и интереса у учащихся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FFFF"/>
                </a:solidFill>
              </a:rPr>
              <a:t>- Активность познавательной деятельности</a:t>
            </a:r>
          </a:p>
          <a:p>
            <a:r>
              <a:rPr lang="ru-RU" sz="2800" dirty="0" smtClean="0">
                <a:solidFill>
                  <a:srgbClr val="00FFFF"/>
                </a:solidFill>
              </a:rPr>
              <a:t>- Ответы на вопросы в ходе беседы</a:t>
            </a:r>
          </a:p>
          <a:p>
            <a:r>
              <a:rPr lang="ru-RU" sz="2800" dirty="0" smtClean="0">
                <a:solidFill>
                  <a:srgbClr val="00FFFF"/>
                </a:solidFill>
              </a:rPr>
              <a:t>- Формулирование своих собственных вопросов</a:t>
            </a:r>
          </a:p>
          <a:p>
            <a:r>
              <a:rPr lang="ru-RU" sz="2800" dirty="0" smtClean="0">
                <a:solidFill>
                  <a:srgbClr val="00FFFF"/>
                </a:solidFill>
              </a:rPr>
              <a:t>- Дисциплина на уроке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414338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Для мотивирования учебной активности.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929198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Рассказ о интересных фактах (количество, размер, форма эритроцитов.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- Постановка интересных вопросов , связанных с жизнью( Почему порезы заживают  и кровь не бежит, каково значение фагоцитоза, свертываемости крови)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4 Этап. Закрепление учащимися материала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8229600" cy="23288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Цель: Закрепить у учащихся знания по теме «</a:t>
            </a:r>
            <a:r>
              <a:rPr lang="ru-RU" b="1" dirty="0" smtClean="0">
                <a:solidFill>
                  <a:srgbClr val="FF0000"/>
                </a:solidFill>
              </a:rPr>
              <a:t>Плазма крови, ее состав. Форменные элементы крови (эритроциты, лейкоциты, тромбоциты), их строение и функция</a:t>
            </a:r>
            <a:r>
              <a:rPr lang="ru-RU" dirty="0" smtClean="0">
                <a:solidFill>
                  <a:srgbClr val="FF0000"/>
                </a:solidFill>
              </a:rPr>
              <a:t>». Проверить глубину понимания учебного </a:t>
            </a:r>
            <a:r>
              <a:rPr lang="ru-RU" dirty="0" err="1" smtClean="0">
                <a:solidFill>
                  <a:srgbClr val="FF0000"/>
                </a:solidFill>
              </a:rPr>
              <a:t>матениала</a:t>
            </a:r>
            <a:r>
              <a:rPr lang="ru-RU" dirty="0" smtClean="0">
                <a:solidFill>
                  <a:srgbClr val="FF0000"/>
                </a:solidFill>
              </a:rPr>
              <a:t>, внутренних закономерностей и связей, сущности новых понятий, уточнить новые понятия.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786190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 Установить усвоили или нет понятия плазма, эритроциты, тромбоциты, лейкоциты, свертываемость крови, тромб, фибрин, фибриноген,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фагоцитоз, фагоциты. Проверить понимание связи строения клеток крови и выполняемыми ими функциями. Устранить обнаруженные пробелы.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Условия достижения положительных результатов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7"/>
            <a:ext cx="8115328" cy="221457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-Постановка вопросов, требующих активной мыслительной деятельности учащихся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Решение нестандартных задач.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0043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Показатели выполнения задачи:</a:t>
            </a:r>
          </a:p>
          <a:p>
            <a:pPr algn="ctr">
              <a:buFontTx/>
              <a:buChar char="-"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214818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Спрашивать средних и слабых учеников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</a:rPr>
              <a:t>- Привлекать к оценке ответов учащихся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</a:rPr>
              <a:t>- По ходу проверки добиваться устранения пробелов.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Методы:</a:t>
            </a:r>
            <a:endParaRPr lang="ru-RU" sz="40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71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D9072A"/>
                </a:solidFill>
              </a:rPr>
              <a:t>Работа в парах. Заполнение схемы. Вставить вместо вопросов компоненты крови. Взаимопроверка.</a:t>
            </a:r>
          </a:p>
          <a:p>
            <a:pPr marL="342900" indent="-342900" algn="ctr"/>
            <a:r>
              <a:rPr lang="ru-RU" b="1" dirty="0" smtClean="0">
                <a:solidFill>
                  <a:srgbClr val="7030A0"/>
                </a:solidFill>
              </a:rPr>
              <a:t>КРОВЬ</a:t>
            </a:r>
          </a:p>
          <a:p>
            <a:pPr marL="342900" indent="-342900"/>
            <a:r>
              <a:rPr lang="ru-RU" dirty="0" smtClean="0"/>
              <a:t>                                                                         </a:t>
            </a:r>
          </a:p>
          <a:p>
            <a:pPr marL="342900" indent="-342900" algn="ctr"/>
            <a:endParaRPr lang="ru-RU" dirty="0" smtClean="0"/>
          </a:p>
          <a:p>
            <a:pPr marL="342900" indent="-342900"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107653" y="1964521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036347" y="203595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7620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221455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643306" y="2500306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43372" y="242886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</p:cNvCxnSpPr>
          <p:nvPr/>
        </p:nvCxnSpPr>
        <p:spPr>
          <a:xfrm rot="5400000">
            <a:off x="5060278" y="2595675"/>
            <a:ext cx="27361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357818" y="257174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</p:cNvCxnSpPr>
          <p:nvPr/>
        </p:nvCxnSpPr>
        <p:spPr>
          <a:xfrm>
            <a:off x="5500694" y="2399220"/>
            <a:ext cx="928694" cy="31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0430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686" y="26431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27146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3570" y="29289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3429000"/>
            <a:ext cx="63579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2. Опрос учащихся.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Вопросы: 1. Объясните значение формы эритроцитов? </a:t>
            </a:r>
            <a:r>
              <a:rPr lang="ru-RU" sz="1400" dirty="0" smtClean="0">
                <a:solidFill>
                  <a:srgbClr val="000099"/>
                </a:solidFill>
              </a:rPr>
              <a:t>(максимальное количество баллов-3)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                    2. Какова функция эритроцитов? (</a:t>
            </a:r>
            <a:r>
              <a:rPr lang="ru-RU" sz="1400" dirty="0" smtClean="0">
                <a:solidFill>
                  <a:srgbClr val="000099"/>
                </a:solidFill>
              </a:rPr>
              <a:t>максимальное количество баллов-2)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                     3. Как связано строение лейкоцитов с                 выполняемой ими функцией? (</a:t>
            </a:r>
            <a:r>
              <a:rPr lang="ru-RU" sz="1400" dirty="0" smtClean="0">
                <a:solidFill>
                  <a:srgbClr val="000099"/>
                </a:solidFill>
              </a:rPr>
              <a:t>максимальное количество баллов-3)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4. Как образуется тромб? Какое значение это имеет для организма человека? </a:t>
            </a:r>
            <a:r>
              <a:rPr lang="ru-RU" sz="1400" dirty="0" smtClean="0">
                <a:solidFill>
                  <a:srgbClr val="000099"/>
                </a:solidFill>
              </a:rPr>
              <a:t>(максимальное количество баллов-5)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5. Чем опасно заболевание, при котором кровь не свертывается? (</a:t>
            </a:r>
            <a:r>
              <a:rPr lang="ru-RU" sz="1400" dirty="0" smtClean="0">
                <a:solidFill>
                  <a:srgbClr val="000099"/>
                </a:solidFill>
              </a:rPr>
              <a:t>максимальное количество баллов-3)</a:t>
            </a:r>
          </a:p>
          <a:p>
            <a:r>
              <a:rPr lang="ru-RU" sz="1400" dirty="0" smtClean="0">
                <a:solidFill>
                  <a:srgbClr val="000099"/>
                </a:solidFill>
              </a:rPr>
              <a:t>                     </a:t>
            </a:r>
            <a:endParaRPr lang="ru-RU" sz="1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92909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Индивидуальная работа с карточками</a:t>
            </a:r>
            <a:endParaRPr lang="ru-RU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3714776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4929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Карточка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1. 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FFC000"/>
                          </a:solidFill>
                        </a:rPr>
                        <a:t>Соотнесите компоненты крови(левая колонка) с соответствующими понятиями (правая колонка):</a:t>
                      </a:r>
                    </a:p>
                    <a:p>
                      <a:r>
                        <a:rPr lang="ru-RU" i="1" dirty="0" smtClean="0">
                          <a:solidFill>
                            <a:srgbClr val="002060"/>
                          </a:solidFill>
                        </a:rPr>
                        <a:t>Покажите стрелками</a:t>
                      </a:r>
                    </a:p>
                    <a:p>
                      <a:r>
                        <a:rPr lang="ru-RU" dirty="0" smtClean="0"/>
                        <a:t>                                  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БЕЗЪЯДЕРНЫЕ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ПЛАЗМА             </a:t>
                      </a:r>
                      <a:r>
                        <a:rPr lang="ru-RU" dirty="0" smtClean="0"/>
                        <a:t>    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ЗАЩИТА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ЛЕЙКОЦИТЫ   </a:t>
                      </a:r>
                      <a:r>
                        <a:rPr lang="ru-RU" dirty="0" smtClean="0"/>
                        <a:t>      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ГЕМОГЛАБИН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ТРОМБОЦИТЫ</a:t>
                      </a:r>
                      <a:r>
                        <a:rPr lang="ru-RU" dirty="0" smtClean="0"/>
                        <a:t>      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ТРОМБ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ЭРИТРОЦИТЫ </a:t>
                      </a:r>
                      <a:r>
                        <a:rPr lang="ru-RU" dirty="0" smtClean="0"/>
                        <a:t>       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ТРАНСПОРТ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                                 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АНТИТЕЛА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Критерии оценивания: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Схема составлена правильно - «5 баллов»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Одна ошибка – «4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Две ошибки – «3балл»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Три ошибки «2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Четыре ошибки – «1 балл»</a:t>
                      </a:r>
                    </a:p>
                    <a:p>
                      <a:r>
                        <a:rPr lang="ru-RU" b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endParaRPr lang="ru-RU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6" y="285728"/>
          <a:ext cx="428628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</a:tblGrid>
              <a:tr h="631508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Карточка 2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</a:rPr>
                        <a:t>Установите</a:t>
                      </a:r>
                      <a:r>
                        <a:rPr lang="ru-RU" sz="1600" baseline="0" dirty="0" smtClean="0">
                          <a:solidFill>
                            <a:srgbClr val="FFC000"/>
                          </a:solidFill>
                        </a:rPr>
                        <a:t> соответствие между клетками крови и их свойствами. Запишите в таблицу цифры, соответствующие выбранным ответам.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Клетки крови: А. Эритроциты 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                            Б. Лейкоциты 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FFFF"/>
                          </a:solidFill>
                        </a:rPr>
                        <a:t>Свойства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1) Живут 2-4 дня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2) Переносят  кислород и углекислый газ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3) Образуются в красном костном мозге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4) Разрушаются в печени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5) Могут разрушаться в любом месте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 6) Ядерные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 7) Имеют амебовидную форму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 8) Выполняют защитную функцию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9) В 1 мм3 крови содержится 3-5 млн.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FFFF"/>
                          </a:solidFill>
                        </a:rPr>
                        <a:t>10) Могут самостоятельно передвигаться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Критерии оценивания: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Таблица составлена правильно - «5 баллов»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Одна ошибка – «4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Две ошибки – «3балл»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Три ошибки «2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Четыре ошибки – «1 балл»</a:t>
                      </a:r>
                    </a:p>
                    <a:p>
                      <a:r>
                        <a:rPr lang="ru-RU" b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72395" y="5214950"/>
          <a:ext cx="92869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7"/>
                <a:gridCol w="428627"/>
              </a:tblGrid>
              <a:tr h="3560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  <a:tr h="286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115328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14290"/>
          <a:ext cx="407196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</a:tblGrid>
              <a:tr h="52149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Карточка 3.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Укажите последовательность образования сгустка крови: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Выделение в плазму крови фермента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Повреждение кровеносных сосудов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Фибрин (нерастворимый белок в виде нити)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Разрушение стенок тромбоцитов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Закрывает рану + образование сыворотки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Сгусток крови (тромб) из нитей фибрина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Фибриноген плазмы (растворимый белок)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Критерии оценивания: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Схема составлена правильно - «5 баллов»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Одна ошибка – «4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Две ошибки – «3балл»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Три ошибки «2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Четыре ошибки – «1 балл»</a:t>
                      </a:r>
                    </a:p>
                    <a:p>
                      <a:r>
                        <a:rPr lang="ru-RU" sz="1200" b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9190" y="21429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Ролевая игра «В кабинете врача»( </a:t>
            </a:r>
            <a:r>
              <a:rPr lang="ru-RU" b="1" i="1" dirty="0" smtClean="0">
                <a:solidFill>
                  <a:srgbClr val="FF0000"/>
                </a:solidFill>
              </a:rPr>
              <a:t>работа со слайдом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000108"/>
            <a:ext cx="3714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ru-RU" dirty="0" smtClean="0">
              <a:solidFill>
                <a:srgbClr val="FF5050"/>
              </a:solidFill>
            </a:endParaRPr>
          </a:p>
          <a:p>
            <a:pPr>
              <a:buFontTx/>
              <a:buNone/>
            </a:pPr>
            <a:r>
              <a:rPr lang="ru-RU" sz="2400" i="1" dirty="0" smtClean="0">
                <a:solidFill>
                  <a:srgbClr val="CC0099"/>
                </a:solidFill>
              </a:rPr>
              <a:t>Анализ крови больного: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C0099"/>
                </a:solidFill>
              </a:rPr>
              <a:t> Эритроцитов- 3,5 млн.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C0099"/>
                </a:solidFill>
              </a:rPr>
              <a:t> Лейкоцитов- 27 тыс.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CC0099"/>
                </a:solidFill>
              </a:rPr>
              <a:t> Тромбоцитов – 200 тыс.</a:t>
            </a:r>
          </a:p>
          <a:p>
            <a:pPr>
              <a:buFontTx/>
              <a:buNone/>
            </a:pPr>
            <a:r>
              <a:rPr lang="ru-RU" sz="2400" u="sng" dirty="0" smtClean="0">
                <a:solidFill>
                  <a:srgbClr val="CC0099"/>
                </a:solidFill>
              </a:rPr>
              <a:t>Что вы можете порекомендовать больному и почему?</a:t>
            </a:r>
            <a:endParaRPr lang="ru-RU" sz="2400" u="sng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Описание методов и критериев оценивания этапа изучения нового материала и этапа закрепления знаний.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На этапе изучение нового материала, учащиеся иногда работают самостоятельно,  эта работа проверяется и комментируется. Несколько ответивших учащихся получают за это баллы.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На этапе закрепления изученного материала учащиеся вновь получают баллы.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По итогам урока баллы суммируются и вместе с учащимися переводятся в оценочную систему.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В результате учащийся ответив 1 раз будет стремится ответить еще раз и получить больше баллов, лучше оценку.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За 2 этапа выставляется 3-5 оценок, в том числе и за работу с индивидуальными карточками.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5 Этап. Задание на дом.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Цель:</a:t>
            </a:r>
          </a:p>
          <a:p>
            <a:r>
              <a:rPr lang="ru-RU" dirty="0" smtClean="0">
                <a:solidFill>
                  <a:srgbClr val="CC0099"/>
                </a:solidFill>
              </a:rPr>
              <a:t>1. Самостоятельно изучить текст учебника с. 130-132.;</a:t>
            </a:r>
          </a:p>
          <a:p>
            <a:r>
              <a:rPr lang="ru-RU" dirty="0" smtClean="0">
                <a:solidFill>
                  <a:srgbClr val="CC0099"/>
                </a:solidFill>
              </a:rPr>
              <a:t>2. Подготовить ответы по рубрике «Проверь свои знания»;</a:t>
            </a:r>
          </a:p>
          <a:p>
            <a:r>
              <a:rPr lang="ru-RU" dirty="0" smtClean="0">
                <a:solidFill>
                  <a:srgbClr val="CC0099"/>
                </a:solidFill>
              </a:rPr>
              <a:t>3. Подготовить сообщения «Из истории учения о переливании крови», «Группы крови человека».</a:t>
            </a:r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Цель учителя: В ходе самостоятельной работы дома проверить как поняли, запомнили новый материал.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Критерии успешного выполнения домашней работы: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Правильная запись Д.З.; выбор времени для работы дома; настроя и активации перед работой.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Содержание этапа: Информация о </a:t>
            </a:r>
            <a:r>
              <a:rPr lang="ru-RU" b="1" dirty="0" err="1" smtClean="0">
                <a:solidFill>
                  <a:srgbClr val="7030A0"/>
                </a:solidFill>
              </a:rPr>
              <a:t>д.з</a:t>
            </a:r>
            <a:r>
              <a:rPr lang="ru-RU" b="1" dirty="0" smtClean="0">
                <a:solidFill>
                  <a:srgbClr val="7030A0"/>
                </a:solidFill>
              </a:rPr>
              <a:t>., инструктаж по его выполнению, проверка как поняли содержание работы дома и его выполнения, подведение итогов работы, как работал класс, кто из учащихся особенно старался, что нового и интересного узнали школьники.</a:t>
            </a:r>
          </a:p>
          <a:p>
            <a:r>
              <a:rPr lang="ru-RU" b="1" u="sng" dirty="0" smtClean="0">
                <a:solidFill>
                  <a:srgbClr val="33CCFF"/>
                </a:solidFill>
              </a:rPr>
              <a:t>Этап завершения урока включает в себя  итоговые слова о завершении урока, внедрения учащимся позитивного настроя на следующий урок.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2. Этап. Опрос учащихся по заданному на дом материалу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15430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Цели: Выявить степень усвоения материала по теме «Внутренняя среда организма» . Определить типичные недостатки в знаниях и их причины. Ликвидировать обнаруженные недостатки.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143248"/>
            <a:ext cx="7972452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Задачи: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Установить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правильность и осознанность выполнения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д.з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. всеми учащимися. Устранить в ходе проверки обнаруженные пробелы в знаниях, совершенствуя при этом ЗУН.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786322"/>
            <a:ext cx="7972452" cy="542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Методы: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B0F0"/>
                </a:solidFill>
              </a:rPr>
              <a:t>1. Опрос «Учитель ученик» </a:t>
            </a:r>
            <a:r>
              <a:rPr lang="ru-RU" sz="3100" b="1" dirty="0" smtClean="0">
                <a:solidFill>
                  <a:srgbClr val="00B0F0"/>
                </a:solidFill>
              </a:rPr>
              <a:t>( для сильных и средних учащихся)</a:t>
            </a:r>
            <a:endParaRPr lang="ru-RU" sz="31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 Что представляет собой внутренняя среда организма?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1500" dirty="0" smtClean="0">
                <a:solidFill>
                  <a:srgbClr val="000099"/>
                </a:solidFill>
              </a:rPr>
              <a:t>(максимальное количество баллов-4)</a:t>
            </a:r>
            <a:endParaRPr lang="ru-RU" sz="1500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2. Из чего образуется тканевая жидкость?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1500" dirty="0" smtClean="0">
                <a:solidFill>
                  <a:srgbClr val="000099"/>
                </a:solidFill>
              </a:rPr>
              <a:t>(максимальное количество баллов-3)</a:t>
            </a:r>
            <a:endParaRPr lang="ru-RU" sz="1500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3.Из чего образуется лимфа?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1500" dirty="0" smtClean="0">
                <a:solidFill>
                  <a:srgbClr val="000099"/>
                </a:solidFill>
              </a:rPr>
              <a:t>(максимальное количество баллов-3)</a:t>
            </a:r>
            <a:endParaRPr lang="ru-RU" sz="1500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4. Докажите, что внутренняя среда организма представляет собой единую систему.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1500" dirty="0" smtClean="0">
                <a:solidFill>
                  <a:srgbClr val="000099"/>
                </a:solidFill>
              </a:rPr>
              <a:t>(максимальное количество баллов-5)</a:t>
            </a:r>
            <a:endParaRPr lang="ru-RU" sz="1500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5. Почему кровь относится к соединительной ткани?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1500" dirty="0" smtClean="0">
                <a:solidFill>
                  <a:srgbClr val="000099"/>
                </a:solidFill>
              </a:rPr>
              <a:t>(максимальное количество баллов-3)</a:t>
            </a:r>
            <a:endParaRPr lang="ru-RU" sz="15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2. Работа с карточками (средние и слабые учащиеся)</a:t>
            </a:r>
          </a:p>
          <a:p>
            <a:pPr>
              <a:buNone/>
            </a:pPr>
            <a:endParaRPr lang="ru-RU" sz="4000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3643338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42862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Карточка 1. Заполните таблицу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по следующей схеме.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643182"/>
          <a:ext cx="3048000" cy="201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14"/>
                <a:gridCol w="1309686"/>
              </a:tblGrid>
              <a:tr h="7602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Компонент внутренней среды.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Расположение в организме.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709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Кровь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Лимфа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Тканевая жидкость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4786322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Критерии оценивания: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FF00"/>
                </a:solidFill>
              </a:rPr>
              <a:t>Каждый компонент расположен правильно – «3 балла»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FF00"/>
                </a:solidFill>
              </a:rPr>
              <a:t>Одна ошибка – «2 балла»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FF00"/>
                </a:solidFill>
              </a:rPr>
              <a:t>Две ошибки – «1балл»</a:t>
            </a:r>
            <a:endParaRPr lang="ru-RU" sz="12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00562" y="1928802"/>
          <a:ext cx="4071966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</a:tblGrid>
              <a:tr h="42862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Карточка 2. Заполните таблицу.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По следующей схеме.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43438" y="2714620"/>
          <a:ext cx="37147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05"/>
                <a:gridCol w="2450171"/>
              </a:tblGrid>
              <a:tr h="322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Функции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Кровь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</a:t>
                      </a:r>
                    </a:p>
                    <a:p>
                      <a:r>
                        <a:rPr lang="ru-RU" dirty="0" smtClean="0"/>
                        <a:t>4.</a:t>
                      </a:r>
                    </a:p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628" y="4643446"/>
            <a:ext cx="3429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Критерии оценивания: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FF00"/>
                </a:solidFill>
              </a:rPr>
              <a:t>Все функции «5 баллов»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FF00"/>
                </a:solidFill>
              </a:rPr>
              <a:t>Одна ошибка – «4 балла»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FF00"/>
                </a:solidFill>
              </a:rPr>
              <a:t>Две ошибки – «3балл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FF00"/>
                </a:solidFill>
              </a:rPr>
              <a:t>Три ошибки «2 балла»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FF00"/>
                </a:solidFill>
              </a:rPr>
              <a:t>Четыре ошибки – «1 балл»</a:t>
            </a:r>
            <a:endParaRPr lang="ru-RU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2971792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2"/>
              </a:tblGrid>
              <a:tr h="550072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FFFF"/>
                          </a:solidFill>
                        </a:rPr>
                        <a:t>Карточка 3. Составьте связанную</a:t>
                      </a:r>
                      <a:r>
                        <a:rPr lang="ru-RU" baseline="0" dirty="0" smtClean="0">
                          <a:solidFill>
                            <a:srgbClr val="00FFFF"/>
                          </a:solidFill>
                        </a:rPr>
                        <a:t> схему из слов: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Внутренняя среда организма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Тканевая жидкость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Лимфа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Кровь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Между клетками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Сердце и кровеносные сосуды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Лимфатические сосуды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</a:rPr>
                        <a:t>Критерии оценивания: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</a:rPr>
                        <a:t>Схема составлена правильно - «5 баллов»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</a:rPr>
                        <a:t>Одна ошибка – «4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</a:rPr>
                        <a:t>Две ошибки – «3балл»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</a:rPr>
                        <a:t>Три ошибки «2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</a:rPr>
                        <a:t>Четыре ошибки – «1 балл»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14744" y="357166"/>
          <a:ext cx="500066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</a:tblGrid>
              <a:tr h="55721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FFFF"/>
                          </a:solidFill>
                        </a:rPr>
                        <a:t>Карточка 4. Из ряда указанных понятий исключите лишнее (зачеркните карандашом)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В состав внутренней среды организма входят: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а)кровь                        г)моча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б)лимфа                   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д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)тканевая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в)слюна                         жидкость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                                    е)желудочный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                                     сок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2. Функциями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крови не является: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а)участие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в пищеварении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б) участие в свертываемости крови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в)образование мочи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г)транспорт кислорода к клеткам и тканям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д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) защита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е) выделение ненужных веществ из организма   </a:t>
                      </a:r>
                      <a:r>
                        <a:rPr lang="ru-RU" dirty="0" smtClean="0"/>
                        <a:t>                        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FF00"/>
                          </a:solidFill>
                        </a:rPr>
                        <a:t>Критерии оценивания: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FF00"/>
                          </a:solidFill>
                        </a:rPr>
                        <a:t>Выполнено все правильно- «5 баллов»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FF00"/>
                          </a:solidFill>
                        </a:rPr>
                        <a:t>Одна ошибка – «4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FF00"/>
                          </a:solidFill>
                        </a:rPr>
                        <a:t>Две ошибки – «3балл»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FF00"/>
                          </a:solidFill>
                        </a:rPr>
                        <a:t>Три ошибки «2 балла»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FF00"/>
                          </a:solidFill>
                        </a:rPr>
                        <a:t>Четыре ошибки – «1 балл»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Критерии достижения целей и задач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</a:rPr>
              <a:t>Создание атмосферы доброжелательности, возможности предварительно готовиться к ответу у доски, делать записи, использовать наглядные пособия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</a:rPr>
              <a:t>Концентрация при опросе внимания на главных основных вопросах, привлечение внимания к типичным ошибкам учеников, выявленным ранее.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Проверку домашнего задания я провожу с учетом особенностей класса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В 8 классе 15 человек. Из них </a:t>
            </a:r>
            <a:r>
              <a:rPr lang="ru-RU" sz="2400" dirty="0" smtClean="0">
                <a:solidFill>
                  <a:srgbClr val="00B0F0"/>
                </a:solidFill>
              </a:rPr>
              <a:t>2 </a:t>
            </a:r>
            <a:r>
              <a:rPr lang="ru-RU" sz="2400" dirty="0" smtClean="0">
                <a:solidFill>
                  <a:srgbClr val="00B0F0"/>
                </a:solidFill>
              </a:rPr>
              <a:t>сильных учащихся, </a:t>
            </a:r>
            <a:r>
              <a:rPr lang="ru-RU" sz="2400" dirty="0" smtClean="0">
                <a:solidFill>
                  <a:srgbClr val="00B0F0"/>
                </a:solidFill>
              </a:rPr>
              <a:t>9 средних </a:t>
            </a:r>
            <a:r>
              <a:rPr lang="ru-RU" sz="2400" dirty="0" smtClean="0">
                <a:solidFill>
                  <a:srgbClr val="00B0F0"/>
                </a:solidFill>
              </a:rPr>
              <a:t>учащихся и 3 слабых учащихся.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Сильных и средних учащихся я стимулирую на устные ответы, слабых на работу с карточками, учебником или дополнительной литературой.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Для стимуляции учебной активности: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- похвала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- бальная система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2726</Words>
  <Application>Microsoft Office PowerPoint</Application>
  <PresentationFormat>Экран (4:3)</PresentationFormat>
  <Paragraphs>369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Тема урока: Плазма крови, ее состав. Форменные элементы крови (эритроциты, лейкоциты, тромбоциты), их строение и функция. Тип урока: урок изучения нового материала, закрепления знаний. Класс: 8 </vt:lpstr>
      <vt:lpstr>1. Этап. Организационный момент</vt:lpstr>
      <vt:lpstr>Для достижения положительных результатов я использую:</vt:lpstr>
      <vt:lpstr>2. Этап. Опрос учащихся по заданному на дом материалу</vt:lpstr>
      <vt:lpstr>1. Опрос «Учитель ученик» ( для сильных и средних учащихся)</vt:lpstr>
      <vt:lpstr>Слайд 6</vt:lpstr>
      <vt:lpstr>Слайд 7</vt:lpstr>
      <vt:lpstr>Критерии достижения целей и задач</vt:lpstr>
      <vt:lpstr>Проверку домашнего задания я провожу с учетом особенностей класса</vt:lpstr>
      <vt:lpstr>Описание методов и критериев оценивания.</vt:lpstr>
      <vt:lpstr>3 Этап. Изучение нового материала </vt:lpstr>
      <vt:lpstr>Что мы знаем об этом веществе темно- красного цвета?</vt:lpstr>
      <vt:lpstr>План урока:</vt:lpstr>
      <vt:lpstr>1.Плазма крови и её состав (рассказ)</vt:lpstr>
      <vt:lpstr>Самостоятельная работа с учебником</vt:lpstr>
      <vt:lpstr>Слайд 16</vt:lpstr>
      <vt:lpstr>Слайд 17</vt:lpstr>
      <vt:lpstr>Слайд 18</vt:lpstr>
      <vt:lpstr>Рассказ учителя.</vt:lpstr>
      <vt:lpstr>3.Лейкоциты, строение и функция.</vt:lpstr>
      <vt:lpstr>Слайд 21</vt:lpstr>
      <vt:lpstr>Слайд 22</vt:lpstr>
      <vt:lpstr>  Учащиеся работая с учебником самостоятельно записывают определения : фагоциты, фагоцитоз. Заполняют таблицу, записывают функцию лейкоцитов. </vt:lpstr>
      <vt:lpstr>Вопрос классу:</vt:lpstr>
      <vt:lpstr>5. Тромбоциты. Строение. Рассказ.</vt:lpstr>
      <vt:lpstr>Учащиеся, работая с учебником и дополнительной литературой, самостоятельно заполняют таблицу.</vt:lpstr>
      <vt:lpstr>Слайд 27</vt:lpstr>
      <vt:lpstr>Беседа с одновременным составлением схемы. 6. Процесс свертываемости крови</vt:lpstr>
      <vt:lpstr>7. Вывод. (проговаривается вместе с учащимися)</vt:lpstr>
      <vt:lpstr>Критерии определения уровня внимания и интереса у учащихся</vt:lpstr>
      <vt:lpstr>4 Этап. Закрепление учащимися материала</vt:lpstr>
      <vt:lpstr>Условия достижения положительных результатов</vt:lpstr>
      <vt:lpstr>Слайд 33</vt:lpstr>
      <vt:lpstr>Индивидуальная работа с карточками</vt:lpstr>
      <vt:lpstr>Слайд 35</vt:lpstr>
      <vt:lpstr>Описание методов и критериев оценивания этапа изучения нового материала и этапа закрепления знаний.</vt:lpstr>
      <vt:lpstr>5 Этап. Задание на дом.</vt:lpstr>
      <vt:lpstr>Цель учителя: В ходе самостоятельной работы дома проверить как поняли, запомнили новый материал.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Организационный момент</dc:title>
  <dc:creator>Катюша</dc:creator>
  <cp:lastModifiedBy>3</cp:lastModifiedBy>
  <cp:revision>97</cp:revision>
  <dcterms:created xsi:type="dcterms:W3CDTF">2011-12-01T15:11:02Z</dcterms:created>
  <dcterms:modified xsi:type="dcterms:W3CDTF">2011-12-04T14:10:49Z</dcterms:modified>
</cp:coreProperties>
</file>