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E9EFF">
                <a:alpha val="74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0%BE%D0%BD%D0%B8%D0%B7%D0%B8%D1%80%D1%83%D1%8E%D1%89%D0%B5%D0%B5_%D0%B8%D0%B7%D0%BB%D1%83%D1%87%D0%B5%D0%BD%D0%B8%D0%B5" TargetMode="External"/><Relationship Id="rId2" Type="http://schemas.openxmlformats.org/officeDocument/2006/relationships/hyperlink" Target="http://ru.wikipedia.org/wiki/%D0%AD%D1%84%D1%84%D0%B5%D0%BA%D1%82%D0%B8%D0%B2%D0%BD%D0%B0%D1%8F_%D0%B4%D0%BE%D0%B7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ru.wikipedia.org/wiki/%D0%94%D0%BE%D0%B7%D0%B8%D0%BC%D0%B5%D1%82%D1%80%D0%B8%D1%8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ru.wikipedia.org/w/index.php?title=%D0%90%D0%BA%D1%82%D0%B8%D0%B2%D0%BD%D0%BE%D1%81%D1%82%D0%B8&amp;action=edit&amp;redlink=1" TargetMode="External"/><Relationship Id="rId7" Type="http://schemas.openxmlformats.org/officeDocument/2006/relationships/hyperlink" Target="http://ru.wikipedia.org/wiki/%D0%A0%D0%B0%D0%B4%D0%B8%D0%BE%D0%BC%D0%B5%D1%82%D1%80%D0%B8%D1%8F" TargetMode="External"/><Relationship Id="rId2" Type="http://schemas.openxmlformats.org/officeDocument/2006/relationships/hyperlink" Target="http://ru.wikipedia.org/wiki/%D0%A0%D0%B0%D0%B4%D0%B8%D0%BE%D0%BC%D0%B5%D1%82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0%D0%B0%D0%B4%D0%B8%D0%BE%D0%B0%D0%BA%D1%82%D0%B8%D0%B2%D0%BD%D0%BE%D1%81%D1%82%D1%8C" TargetMode="External"/><Relationship Id="rId5" Type="http://schemas.openxmlformats.org/officeDocument/2006/relationships/hyperlink" Target="http://ru.wikipedia.org/w/index.php?title=%D0%9F%D0%BB%D0%BE%D1%82%D0%BD%D0%BE%D1%81%D1%82%D0%B8_%D0%BF%D0%BE%D1%82%D0%BE%D0%BA%D0%B0&amp;action=edit&amp;redlink=1" TargetMode="External"/><Relationship Id="rId4" Type="http://schemas.openxmlformats.org/officeDocument/2006/relationships/hyperlink" Target="http://ru.wikipedia.org/wiki/%D0%A0%D0%B0%D0%B4%D0%B8%D0%BE%D0%BD%D1%83%D0%BA%D0%BB%D0%B8%D0%B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0%B0%D0%BC%D0%BC%D0%B0-%D0%B8%D0%B7%D0%BB%D1%83%D1%87%D0%B5%D0%BD%D0%B8%D0%B5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ru.wikipedia.org/wiki/%D0%A0%D0%B5%D0%BD%D1%82%D0%B3%D0%B5%D0%BD%D0%BC%D0%B5%D1%82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1%D0%B0%D1%82%D0%B0%D1%80%D0%B5%D1%8F_(%D1%8D%D0%BB%D0%B5%D0%BA%D1%82%D1%80%D0%BE%D1%82%D0%B5%D1%85%D0%BD%D0%B8%D0%BA%D0%B0)" TargetMode="External"/><Relationship Id="rId5" Type="http://schemas.openxmlformats.org/officeDocument/2006/relationships/hyperlink" Target="http://ru.wikipedia.org/wiki/%D0%93%D1%80%D0%B0%D0%BC%D0%BC" TargetMode="External"/><Relationship Id="rId4" Type="http://schemas.openxmlformats.org/officeDocument/2006/relationships/hyperlink" Target="http://ru.wikipedia.org/wiki/%D0%96%D0%9A%D0%98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ung_Counte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B%D0%B8%D0%B2%D0%B5%D1%80%D0%BC%D0%BE%D1%80%D1%81%D0%BA%D0%B0%D1%8F_%D0%BD%D0%B0%D1%86%D0%B8%D0%BE%D0%BD%D0%B0%D0%BB%D1%8C%D0%BD%D0%B0%D1%8F_%D0%BB%D0%B0%D0%B1%D0%BE%D1%80%D0%B0%D1%82%D0%BE%D1%80%D0%B8%D1%8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0%B0%D0%BC%D0%BC%D0%B0-%D0%B8%D0%B7%D0%BB%D1%83%D1%87%D0%B5%D0%BD%D0%B8%D0%B5" TargetMode="External"/><Relationship Id="rId2" Type="http://schemas.openxmlformats.org/officeDocument/2006/relationships/hyperlink" Target="http://ru.wikipedia.org/wiki/%D0%94%D0%BE%D0%B7%D0%B8%D0%BC%D0%B5%D1%82%D1%8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E9EFF">
                <a:alpha val="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428604"/>
            <a:ext cx="571504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Виды дозиметров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 descr="370px-Dosimeter_sosna_fro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2983149"/>
            <a:ext cx="2257426" cy="3660691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5543560" cy="598331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/>
              <a:t>Следует отметить, что распространенное наименование таких приборов «дозиметрами» не совсем верно, но исторически прижилось. «Настоящий» дозиметр в строгом его значении это, например, фотопленка, носимая в кармане, по засвечиванию которой можно судить о накопленной дозе, но которая не позволяет в реальном времени узнать плотность потока излучения. Данные электронные приборы было бы более точно называть дозиметрами-радиометрами.</a:t>
            </a:r>
            <a:endParaRPr lang="ru-RU" sz="2800" dirty="0"/>
          </a:p>
        </p:txBody>
      </p:sp>
      <p:pic>
        <p:nvPicPr>
          <p:cNvPr id="4" name="Рисунок 3" descr="14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142852"/>
            <a:ext cx="3071802" cy="6572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Дози́метр</a:t>
            </a:r>
            <a:r>
              <a:rPr lang="ru-RU" dirty="0" smtClean="0"/>
              <a:t> — прибор для измерения </a:t>
            </a:r>
            <a:r>
              <a:rPr lang="ru-RU" dirty="0" smtClean="0">
                <a:hlinkClick r:id="rId2" tooltip="Эффективная доза"/>
              </a:rPr>
              <a:t>эффективной дозы</a:t>
            </a:r>
            <a:r>
              <a:rPr lang="ru-RU" dirty="0" smtClean="0"/>
              <a:t> или мощности </a:t>
            </a:r>
            <a:r>
              <a:rPr lang="ru-RU" dirty="0" smtClean="0">
                <a:hlinkClick r:id="rId3" tooltip="Ионизирующее излучение"/>
              </a:rPr>
              <a:t>ионизирующего излучения</a:t>
            </a:r>
            <a:r>
              <a:rPr lang="ru-RU" dirty="0" smtClean="0"/>
              <a:t> за некоторый промежуток времени. Само измерение называется </a:t>
            </a:r>
            <a:r>
              <a:rPr lang="ru-RU" dirty="0" smtClean="0">
                <a:hlinkClick r:id="rId4" tooltip="Дозиметрия"/>
              </a:rPr>
              <a:t>дозиметрией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дозиметр-радиации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4612" y="2786058"/>
            <a:ext cx="3333750" cy="3333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	Иногда «дозиметром» не совсем точно называют </a:t>
            </a:r>
            <a:r>
              <a:rPr lang="ru-RU" sz="2400" b="1" dirty="0" smtClean="0">
                <a:hlinkClick r:id="rId2" tooltip="Радиометр"/>
              </a:rPr>
              <a:t>радиометр</a:t>
            </a:r>
            <a:r>
              <a:rPr lang="ru-RU" sz="2400" dirty="0" smtClean="0"/>
              <a:t> — прибор для измерения </a:t>
            </a:r>
            <a:r>
              <a:rPr lang="ru-RU" sz="2400" dirty="0" smtClean="0">
                <a:hlinkClick r:id="rId3" tooltip="Активности (страница отсутствует)"/>
              </a:rPr>
              <a:t>активности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4" tooltip="Радионуклид"/>
              </a:rPr>
              <a:t>радионуклида</a:t>
            </a:r>
            <a:r>
              <a:rPr lang="ru-RU" sz="2400" dirty="0" smtClean="0"/>
              <a:t> в источнике или образце (в объёме жидкости, газа, аэрозоля, на загрязненных поверхностях) или </a:t>
            </a:r>
            <a:r>
              <a:rPr lang="ru-RU" sz="2400" dirty="0" smtClean="0">
                <a:hlinkClick r:id="rId5" tooltip="Плотности потока (страница отсутствует)"/>
              </a:rPr>
              <a:t>плотности потока</a:t>
            </a:r>
            <a:r>
              <a:rPr lang="ru-RU" sz="2400" dirty="0" smtClean="0"/>
              <a:t> ионизирующих излучений для проверки на </a:t>
            </a:r>
            <a:r>
              <a:rPr lang="ru-RU" sz="2400" dirty="0" smtClean="0">
                <a:hlinkClick r:id="rId6" tooltip="Радиоактивность"/>
              </a:rPr>
              <a:t>радиоактивность</a:t>
            </a:r>
            <a:r>
              <a:rPr lang="ru-RU" sz="2400" dirty="0" smtClean="0"/>
              <a:t> подозрительных предметов и оценки радиационной обстановки в данном месте в данный </a:t>
            </a:r>
            <a:r>
              <a:rPr lang="ru-RU" sz="2400" dirty="0" err="1" smtClean="0"/>
              <a:t>момент.Измерение</a:t>
            </a:r>
            <a:r>
              <a:rPr lang="ru-RU" sz="2400" dirty="0" smtClean="0"/>
              <a:t> вышеописанных величин называется </a:t>
            </a:r>
            <a:r>
              <a:rPr lang="ru-RU" sz="2400" b="1" dirty="0" smtClean="0">
                <a:hlinkClick r:id="rId7" tooltip="Радиометрия"/>
              </a:rPr>
              <a:t>радиометрией</a:t>
            </a:r>
            <a:r>
              <a:rPr lang="ru-RU" sz="2400" b="1" dirty="0" smtClean="0"/>
              <a:t>.</a:t>
            </a:r>
            <a:endParaRPr lang="ru-RU" sz="2400" dirty="0"/>
          </a:p>
        </p:txBody>
      </p:sp>
      <p:pic>
        <p:nvPicPr>
          <p:cNvPr id="4" name="Рисунок 3" descr="800px-Crocus-p1020509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2000" y="3500438"/>
            <a:ext cx="4000496" cy="3000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429684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hlinkClick r:id="rId2" tooltip="Рентгенметр"/>
              </a:rPr>
              <a:t>Рентгенметр</a:t>
            </a:r>
            <a:r>
              <a:rPr lang="ru-RU" dirty="0" smtClean="0"/>
              <a:t> — разновидность радиометра для измерения мощности </a:t>
            </a:r>
            <a:r>
              <a:rPr lang="ru-RU" u="sng" dirty="0" smtClean="0">
                <a:hlinkClick r:id="rId3" tooltip="Гамма-излучение"/>
              </a:rPr>
              <a:t>гамма-излучения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sz="2600" dirty="0" smtClean="0"/>
              <a:t>	Бытовые приборы, как правило, комбинированные, имеют оба режима работы с переключением «дозиметр» — «радиометр», световую и (или) звуковую сигнализацию и </a:t>
            </a:r>
            <a:r>
              <a:rPr lang="ru-RU" sz="2600" dirty="0" smtClean="0">
                <a:hlinkClick r:id="rId4" tooltip="ЖКИ"/>
              </a:rPr>
              <a:t>дисплей</a:t>
            </a:r>
            <a:r>
              <a:rPr lang="ru-RU" sz="2600" dirty="0" smtClean="0"/>
              <a:t> для отсчёта измерений. Масса бытовых приборов от 400 до нескольких десятков </a:t>
            </a:r>
            <a:r>
              <a:rPr lang="ru-RU" sz="2600" dirty="0" smtClean="0">
                <a:hlinkClick r:id="rId5" tooltip="Грамм"/>
              </a:rPr>
              <a:t>граммов</a:t>
            </a:r>
            <a:r>
              <a:rPr lang="ru-RU" sz="2600" dirty="0" smtClean="0"/>
              <a:t>, размер позволяет положить их в карман. Некоторые современные модели можно надевать на запястье, как часы. Время </a:t>
            </a:r>
            <a:r>
              <a:rPr lang="ru-RU" sz="2600" i="1" dirty="0" err="1" smtClean="0"/>
              <a:t>непрерывной</a:t>
            </a:r>
            <a:r>
              <a:rPr lang="ru-RU" sz="2600" dirty="0" err="1" smtClean="0"/>
              <a:t>работы</a:t>
            </a:r>
            <a:r>
              <a:rPr lang="ru-RU" sz="2600" dirty="0" smtClean="0"/>
              <a:t> от одной </a:t>
            </a:r>
            <a:r>
              <a:rPr lang="ru-RU" sz="2600" dirty="0" smtClean="0">
                <a:hlinkClick r:id="rId6" tooltip="Батарея (электротехника)"/>
              </a:rPr>
              <a:t>батареи</a:t>
            </a:r>
            <a:r>
              <a:rPr lang="ru-RU" sz="2600" dirty="0" smtClean="0"/>
              <a:t> от нескольких суток до нескольких месяцев.</a:t>
            </a:r>
            <a:endParaRPr lang="ru-RU" sz="2600" dirty="0"/>
          </a:p>
        </p:txBody>
      </p:sp>
      <p:pic>
        <p:nvPicPr>
          <p:cNvPr id="4" name="Рисунок 3" descr="799px-Direct-reading_dosimeter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472" y="5286388"/>
            <a:ext cx="7929618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5143536" cy="64294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Счётчики для дозиметрии всего организма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Bomab</a:t>
            </a:r>
            <a:r>
              <a:rPr lang="ru-RU" sz="2400" dirty="0" smtClean="0"/>
              <a:t> (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BOttle</a:t>
            </a:r>
            <a:r>
              <a:rPr lang="ru-RU" sz="2400" dirty="0" smtClean="0"/>
              <a:t> </a:t>
            </a:r>
            <a:r>
              <a:rPr lang="ru-RU" sz="2400" dirty="0" err="1" smtClean="0"/>
              <a:t>MAnikin</a:t>
            </a:r>
            <a:r>
              <a:rPr lang="ru-RU" sz="2400" dirty="0" smtClean="0"/>
              <a:t> </a:t>
            </a:r>
            <a:r>
              <a:rPr lang="ru-RU" sz="2400" dirty="0" err="1" smtClean="0"/>
              <a:t>Absober</a:t>
            </a:r>
            <a:r>
              <a:rPr lang="ru-RU" sz="2400" dirty="0" smtClean="0"/>
              <a:t>) — фантом, разработанный в 1949 году и с тех пор принятый в Северной Америке, если не во всем мире, как отраслевой стандарт (ANSI 1995) для калибровки дозиметров, использующихся для дозиметрии всего организма (</a:t>
            </a:r>
            <a:r>
              <a:rPr lang="ru-RU" sz="2400" dirty="0" err="1" smtClean="0"/>
              <a:t>whole</a:t>
            </a:r>
            <a:r>
              <a:rPr lang="ru-RU" sz="2400" dirty="0" smtClean="0"/>
              <a:t> </a:t>
            </a:r>
            <a:r>
              <a:rPr lang="ru-RU" sz="2400" dirty="0" err="1" smtClean="0"/>
              <a:t>body</a:t>
            </a:r>
            <a:r>
              <a:rPr lang="ru-RU" sz="2400" dirty="0" smtClean="0"/>
              <a:t> </a:t>
            </a:r>
            <a:r>
              <a:rPr lang="ru-RU" sz="2400" dirty="0" err="1" smtClean="0"/>
              <a:t>counting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pic>
        <p:nvPicPr>
          <p:cNvPr id="4" name="Рисунок 3" descr="BOMAB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102" y="0"/>
            <a:ext cx="359189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4614866" cy="635798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Фантом состоит из 10 полиэтиленовых бутылок, либо цилиндров или эллиптических баллонов, являющихся его головой, шеей, грудной клеткой, животом, бедрами, ногами и руками. Каждая секция заполнена радиоактивным раствором в воде, радиоактивность которого пропорциональна объёму каждой секции. Это имитирует однородное распределение материала по всему организму.</a:t>
            </a:r>
            <a:endParaRPr lang="ru-RU" dirty="0"/>
          </a:p>
        </p:txBody>
      </p:sp>
      <p:pic>
        <p:nvPicPr>
          <p:cNvPr id="6" name="Рисунок 5" descr="BOMAB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102" y="0"/>
            <a:ext cx="359189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Лёгочный счетчик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Лёгочный счетчик (</a:t>
            </a:r>
            <a:r>
              <a:rPr lang="ru-RU" dirty="0" err="1" smtClean="0">
                <a:hlinkClick r:id="rId2" tooltip="en:Lung Counter"/>
              </a:rPr>
              <a:t>en:Lung</a:t>
            </a:r>
            <a:r>
              <a:rPr lang="ru-RU" dirty="0" smtClean="0">
                <a:hlinkClick r:id="rId2" tooltip="en:Lung Counter"/>
              </a:rPr>
              <a:t> </a:t>
            </a:r>
            <a:r>
              <a:rPr lang="ru-RU" dirty="0" err="1" smtClean="0">
                <a:hlinkClick r:id="rId2" tooltip="en:Lung Counter"/>
              </a:rPr>
              <a:t>Counter</a:t>
            </a:r>
            <a:r>
              <a:rPr lang="ru-RU" dirty="0" smtClean="0"/>
              <a:t>) — система, предназначенная для измерения и подсчета излучения от радиоактивных газов и аэрозолей, вдыхаемых человеком и достаточно нерастворимых в тканях тела, чтобы покинуть лёгкие в течение нескольких недель, месяцев или лет. Состоит из детектора или детекторов излучения и связанной с ними электронной части. Детекторы имитируют по форме, плотности и химическому составу ткани лёгких и окружающих органов. Полости в детекторах заполняются исследуемым радиоактивным газом или аэрозолем. Часто такая система размещается в нижних этажах помещений (для защиты от </a:t>
            </a:r>
            <a:r>
              <a:rPr lang="ru-RU" dirty="0" err="1" smtClean="0"/>
              <a:t>адронной</a:t>
            </a:r>
            <a:r>
              <a:rPr lang="ru-RU" dirty="0" smtClean="0"/>
              <a:t> компоненты космического фона) и окружена защитой от фонового гамма-излучения (толстые стенки из стали, свинца и других тяжёлых материалов) и нейтронного излучения (кадмий, бор, полиэтилен).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Так как лёгочный счетчик в основном используется для измерения радиоактивных веществ, излучающих </a:t>
            </a:r>
            <a:r>
              <a:rPr lang="ru-RU" dirty="0" err="1" smtClean="0"/>
              <a:t>низкоэнергетичные</a:t>
            </a:r>
            <a:r>
              <a:rPr lang="ru-RU" dirty="0" smtClean="0"/>
              <a:t> гамма- или рентгеновские лучи, фантом, используемый для калибровки системы, должен быть антропометрическим. Такой фантом человеческого туловища разработан, например, в </a:t>
            </a:r>
            <a:r>
              <a:rPr lang="ru-RU" dirty="0" err="1" smtClean="0">
                <a:hlinkClick r:id="rId2" tooltip="Ливерморская национальная лаборатория"/>
              </a:rPr>
              <a:t>Ливерморской</a:t>
            </a:r>
            <a:r>
              <a:rPr lang="ru-RU" dirty="0" smtClean="0">
                <a:hlinkClick r:id="rId2" tooltip="Ливерморская национальная лаборатория"/>
              </a:rPr>
              <a:t> национальной лаборатории им. Э. </a:t>
            </a:r>
            <a:r>
              <a:rPr lang="ru-RU" dirty="0" err="1" smtClean="0">
                <a:hlinkClick r:id="rId2" tooltip="Ливерморская национальная лаборатория"/>
              </a:rPr>
              <a:t>Лоуренса</a:t>
            </a:r>
            <a:r>
              <a:rPr lang="ru-RU" dirty="0" smtClean="0"/>
              <a:t> (</a:t>
            </a:r>
            <a:r>
              <a:rPr lang="ru-RU" dirty="0" err="1" smtClean="0"/>
              <a:t>Torso</a:t>
            </a:r>
            <a:r>
              <a:rPr lang="ru-RU" dirty="0" smtClean="0"/>
              <a:t> </a:t>
            </a:r>
            <a:r>
              <a:rPr lang="ru-RU" dirty="0" err="1" smtClean="0"/>
              <a:t>Phantom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Индивидуальные дозиметры</a:t>
            </a:r>
            <a:r>
              <a:rPr lang="ru-RU" sz="2400" dirty="0" smtClean="0"/>
              <a:t> — бытовые </a:t>
            </a:r>
            <a:r>
              <a:rPr lang="ru-RU" sz="2400" dirty="0" smtClean="0">
                <a:hlinkClick r:id="rId2" tooltip="Дозиметр"/>
              </a:rPr>
              <a:t>дозиметры</a:t>
            </a:r>
            <a:r>
              <a:rPr lang="ru-RU" sz="2400" dirty="0" smtClean="0"/>
              <a:t>, предназначенные для ношения (как правило, в кармане одежды либо на поясном ремне) с целью предупредить человека о вхождении в зону с высоким уровнем </a:t>
            </a:r>
            <a:r>
              <a:rPr lang="ru-RU" sz="2400" dirty="0" smtClean="0">
                <a:hlinkClick r:id="rId3" tooltip="Гамма-излучение"/>
              </a:rPr>
              <a:t>гамма-излучения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profvideo.net_raz_01_10_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46" y="2214554"/>
            <a:ext cx="2752715" cy="2100591"/>
          </a:xfrm>
          <a:prstGeom prst="rect">
            <a:avLst/>
          </a:prstGeom>
        </p:spPr>
      </p:pic>
      <p:pic>
        <p:nvPicPr>
          <p:cNvPr id="6" name="Рисунок 5" descr="profvideo.net_raz_01_13_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786" y="2714620"/>
            <a:ext cx="4286280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86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Лёгочный счетчик 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й</cp:lastModifiedBy>
  <cp:revision>7</cp:revision>
  <dcterms:modified xsi:type="dcterms:W3CDTF">2013-11-16T20:56:38Z</dcterms:modified>
</cp:coreProperties>
</file>