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81" r:id="rId4"/>
    <p:sldId id="275" r:id="rId5"/>
    <p:sldId id="267" r:id="rId6"/>
    <p:sldId id="260" r:id="rId7"/>
    <p:sldId id="261" r:id="rId8"/>
    <p:sldId id="279" r:id="rId9"/>
    <p:sldId id="263" r:id="rId10"/>
    <p:sldId id="269" r:id="rId11"/>
    <p:sldId id="272" r:id="rId12"/>
    <p:sldId id="262" r:id="rId13"/>
    <p:sldId id="271" r:id="rId14"/>
    <p:sldId id="273" r:id="rId15"/>
    <p:sldId id="280" r:id="rId16"/>
    <p:sldId id="270" r:id="rId17"/>
    <p:sldId id="268" r:id="rId18"/>
    <p:sldId id="276" r:id="rId19"/>
    <p:sldId id="266" r:id="rId20"/>
    <p:sldId id="265" r:id="rId21"/>
    <p:sldId id="277" r:id="rId22"/>
    <p:sldId id="258" r:id="rId23"/>
    <p:sldId id="259" r:id="rId24"/>
    <p:sldId id="25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EDD2-72D8-45F0-A7CE-EE456925D4CA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17AD-BB81-4598-8A31-D7B63A8ED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3DC0-16EB-4907-938B-1D17561D7951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3254-ACB2-4F08-8D9B-AB1F3F392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F0A2-2283-4271-B2C8-6A592D146A14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96E5-68C6-40AD-86B1-2C2E1EFA5C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D6F5-D88C-4EAC-A575-D5EFD6FE0441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598D-EAC8-4C6E-B466-7E6C18448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5835-30A6-4BB1-B4F4-9CF50D6CD818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823C-ABD0-45FA-AA29-B944B72E8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C7D8-2DDF-4B25-84F5-FB882BE5B889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CDF5-8468-432F-B9A2-28D438171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818E-0906-460C-966F-5A0AF013AEE0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C43F-86EC-4DAC-9761-B2D197CA2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B453-69AB-4BB3-AD68-DC24A4FE34B2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5109-2DBD-4E69-AA62-184D4F102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2B0A-36D0-45E3-B20D-8F3E175424C9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2783-EA35-48BE-9329-B5519F1437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5435-186A-4613-8739-428E3460C914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86EC-2E94-4A77-8845-E2FC3104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CEB9-D888-4BC5-96DE-1E4C711560A3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14E1-6C49-42B5-9134-1EEA8732BA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EDF975-2786-4A37-90AE-21361551B555}" type="datetimeFigureOut">
              <a:rPr lang="ru-RU" smtClean="0"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91A8CA-072B-4369-9586-6F53748E6B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7CADE2-C5E1-43CC-8C5B-119FC553F942}" type="datetimeFigureOut">
              <a:rPr lang="ru-RU"/>
              <a:pPr>
                <a:defRPr/>
              </a:pPr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2DD5F5-E49A-4D5D-958B-8B934907B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cademic.ru/pictures/wiki/files/70/Flower_diagram.sv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3857628"/>
            <a:ext cx="45865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Цветок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857496"/>
            <a:ext cx="449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Тема урока: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7166"/>
            <a:ext cx="6110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НОУ СОШ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«Царицынская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1»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8914" name="AutoShape 2" descr="data:image/jpeg;base64,/9j/4AAQSkZJRgABAQAAAQABAAD/2wCEAAkGBxISEhUUEhQWFhQXGRwaGBgXGRggIRcZHBwcGx8XGxkYHSghGxonHhodIjEhJy0rLi4uGSAzODQsNygtLisBCgoKDg0OGxAQGywkHyQtLDQsLDAsLC4sLDQsNCwsLCwsLCwvLC4sLCwsLCwsLCwsLCwsLCwsLCwsLCwsLCwsLP/AABEIAKAAoAMBEQACEQEDEQH/xAAcAAEAAgMBAQEAAAAAAAAAAAAABAUCAwYHAQj/xAA/EAACAQIEAgYHBwMBCQAAAAABAgMAEQQFEiExQQYTFCJRYTJTcYGRktEHI0JSobHBFSRiMzVjcnSCssLw8f/EABoBAQADAQEBAAAAAAAAAAAAAAABAgMEBQb/xAA2EQACAgECBQMCBQIEBwAAAAAAAQIRAwQhEjFBUWEFE3EiMhSBkbHwodEjQlLBFTM1YnJz4f/aAAwDAQACEQMRAD8A9o7BF6tPlX6UA7BF6tPlX6UA7BF6tPlX6UBDzKXB4dQ03Uxgmw1Ku58tt6pOcYK5OjfT6XNqJcOKLk/B9y58JiF1Q9TIvAlQpsfPbapjOM1cWM+my4JcOWLi/JL7BF6tPlX6VYwHYIvVp8q/SgHYIvVp8q/SgHYIvVp8q/SgHYIvVp8q/SgHYIvVp8q/SgHYIvVp8q/SgHYIvVp8q/SgHYIvVp8q/SgHYIvVp8q/SgHYIvVp8q/SgHYIvVp8q/SgHYIvVp8q/SgHYIvVp8q/SgHYIvVp8q/SgJFAKAUByTKrZwRKAbYcGENwvq7xW/OuXZ59+2x7qco+k3j6zfFXxtfg0YkiPMpuosP7Vmm0/nBOkkfmqHtmfD23NMdz9Oh72/8AiJRvt1rwV3RvpBPImuVnvDhusVCR/cMS15DYeiLAW86zxZZNW+i/U69f6fgxy4MaX15Kb/0Lbb5fMznx2KhwkWO7UZWYqWhsuhgx/wBNABcMPHfgdqlynGCycV+OhWGDTZtVPReyopXUt+JV1fSv0+SXmLTy4vFqMRNEsMKuqoVtcgnfUp22q0uKU5K2qRhgWHFpcMnjjJzk0278dmjRgc0xE64CDr2j66JpJJQBqcqfQUnYH3HjURnOShG6tczXNpdPglqM3ApcEklHelfV0YZhm2Ihix8PXtIYFRkl21LqJ7jW2LbfvUSyTipxu66k4NJp82TT5uBRU2047066rwXZx0vb8LHrOhsOzMvIsOZ8624n7sV4PP8AYx/gcuSt1NJPwcfg83xhwYn14kMH3mJjMQUPY3Qd82HlXJHJk9vit/PQ97LpNItW8PDCq2jvx3XR8v6lnjc1xeInxIhacCEgRiHqdIuLh5etYEg+XKtZZJzlLhvbtX9bOPDpdLp8OJ5VF8f3cXFfOqjwppV56m7Njiv7N2xEsT4h1SREZCqd03Kd08bX4kb1M+P6XbVmemWm/wAeEccZLGm4tp29+u/9j7mGaYnD4uSGPrcQq4UH0kBVrn703sCfZSU5wm4q3t/GRg0um1Gljlnwwbydnuv9K5/1ImI6TSQQZbNJIxVxIZf95YCwPvP61V5nGMJN97N4emY8+bVYoRVpx4fFvcwwmc43smYtM5WaMqVAt93qF9I9l7e6ojkycE3J7r+hbLo9H+K00cUbhK7/AO6trZ0fQ7HyYhpnkdgylU6k2+7GkEM1uJbc38Nq6ME3Ntv9DyfVdPDTxhDGlTt8Xfd7LwuR09dB4woBQCgFAQM2yaDEgCaMNp3U8CvsYbiqTxxn9yOrS63Ppm3ilV8+z+UY5dkeHgRkijCh/T8W5bsdzxPxqI4oxVJE59dnzzU8kra5dl8I1wdHsOhhKoQYVKJ3j6LcVO/eHtqFhgqroWn6jqJqak/vab2XNdV2/I04bong45BIsKhgbqN7KfFVvYGoWDGnaRpk9W1eTH7cpunz7v5fM34Ho/h4et0JYzbSEkkkb7XJ2G5q0cUY3XUzzeoZ83Bxv7OWy2/lGE/RrCvCkLRgpHslybp7G4ioeGDiotciYepamGWWaMqcufZ/K5H2Po3hVheBYwI39MAm7HxLcSaLDBR4a2EvUtTLMszl9S5ePhcivToZBHNDNDdGja5uzNqXSRpFztuQfdVPw0VJSj0Op+tZ8mGeLLupLbZKna35G5OhuEC6NL6L30dbJpO9901WO/lU/h8dV0+WZv1nVuXFa4u/DG/1qzfmXRbCTuHkiGq1rglbjwOk7jarTwQk7aM9P6pqsEOCE9v1/S+RLnyeFuqBQAQsGjA2CkCw2HlVnji68cjCGszR42pfeql1s+vlURleUr33Tq2NzunhantxuwtXlWNYk/pTtfJGPRvClYFMd1w+8QJJ08ON+PAcar7MKSrlyNf+JalSySUt8n3ef7GUvR/DsJwUNsQQZe8e8Rt47e6peKLvzzIj6hni8bT+z7dlt/c3YfKoo5TKikOVCE3O6rwuOFx41KxxT4kZz1eWeNYpPZNv83zJ1XOYUAoBQCgFADQFPNn8ayBBuN7t4Wq3DtZ0LTSceIuL1U5xQCgFAKAUAoBQCgFAfL0B9oBQCgFAKAUAoDlelOd2cYaPdyAXtxseCDzNjc8gPOie56Wi0vEvclyIua4QR4dVbiWAJHLxA8AK28GuCXuZXXKiXLmlo4bNcqVDe3hv7v3qijs7OeOntyvydOjXF/GqHAZUAoBQCgFAKAjmc77bUINQcgagb+PnUgymNwzDkNv3oDJJ9gTw2FBZJFQSKAUAoBQHxjbjQHA9DoevllxrjeVyUB5JwU/KBUwj1PW1eX28UcEfzLXpodMab/iq10ivpjub+Dl8yxIOlU4iRS3t2P0qZzT2PRxwf1SfY9LwL3RT5VSXM+blzN9QQKAUAoBQGqVyDtQGnXvvtf8AehFmrrkjNmI0swC+0/h/98aiUkiLoiR45QJYr95bcfBiVH7U405Ndv8AcrezRLlsCsYPDc1Yt4JquOFQWM6AUAoBQGE0epSPEEfGhKdM5vJbKioNtNhbw5fxWkeRbJNydkXp9J92tvGof2no+lfc7OXbK37Sr2OhkBY+f/wVHB9dnpLUQ9qUb36HpeTD7lb87n9aiXM+cyKpMnVBQUAoBQCgNLm/KhBpmcaSvdvbbVwv50adbA80z7HvIzqytExXTLGTcEg92VDz9vGvF1OoptNU+q/Zo5pyI5xx1lpGIDdWHtuSEHogcySf086Q1CnK5PnV/l0/MhSs9IyvGoUDKram3N7X95HD2V7SbkrqjoTROiiYtqbbawFSWXck1BIoBQCgFAUuZZW2vrIuPFl8fMedE6YKbGS9oTSAxse9YXtV/cTiaafUPHbRaZThy17oQp2u3MAbAA1LmUlJydl8igCw4CsyD7QCgFAKAUBiy0BDzJozGwlXuEb38PbyqJRTW/Iq2q3POsy0WASd5gL21WIW25Ct+K3MjYV4erhxKoycv536nNNeSPlUEjkFNYubdYtjpvyIPLzq+nxvjtWuW66fKKw5npGAGlAri7DibC589q9unXM60TMPfe4sOQoSjfUEigFAKAUB8Y2F/CgKfouv3Rbm7Fqxwr6bZni5FzWxoKAUAoBQCgFAYOT7KA1AauHxP8UIKjFZJAxdiO6FsfO2+keC34+JNZvDCT3RRxRDyfDCKeULtuh+YG/6iqYUo5ZxXhlUqkzoprm1hvfj5V0GpJqCRQCgFAKAUBEzZ9MMh/xP67VSfJhmGRx6YI/+EH47/wA1aKpELkTqkkUAoBQCgFAKAUBpliJ2BIHlQgw7LwBPdHKpsUVmBiBxk/8Aisf/AJVzwf8AjS+F/uUS+pl5W5oKAUAoDTi8UkSF5GCoouWY2AFAchN9puC1aYhLKf8ABDb4tYUKcaLDKumeHmG4ePyYD+DSiVNMmdJ8SBg5HU3GnYiqT5Fi0wqaUUeCgfAVcG2gFAKAUAoBQCgFAKAUBRYKdUxE7NfvPGgI8bHj8a5oySyTb8IztKT/ACLLty6nBuBGAWY8N97fCtvcVvwW41b8DAY0Sgso7l7K35vEjyqYy4t0Iy4iXViwoCvx+VCa+t20kW0iwt48t70Ias5vPejCxR3gjBVRuPxAAcQRxpzKOG2x5pnmMVEBiJ29Ic1871KRi2YZD0rlkSXCklkddSm+6kEX9xvVMi2Lwn0P0FVjcUAoBQCgFAKAUAoBQCgOGj6xnnew6vrQVLAkakvsAu+/jwHnXnJyk5Ppf7HK7tvpZIxEbv3i+oj7zqpVsp5H0Dclbee1a79X53J3e5uwOIkVwFVyWYX21Eg89Q7iR+y5qYuSe38/+Fk2nsdXXWbigFAKA8F+1PIGwc/WKD1Mt7EcFPND/FXq0c2SNOziciNnm8on/cVnl5EQ6n6U6G5wMVgYZydyg1E/mXYkn2ipOlO0ZTdK8EpsZ092/wC1VsWizweMjlXXG6up5qb1Yk30AoBQCgFADQGuGZXUMpuDwPjUJpqyE7PmJl0ozeAJ+Ao3SskrejENsKl/xAsf+o3rDTRrEr/llIL6SxhwqKAFGy8PK9bqKWyLJJH2DDqgsosPDw9ngKKKWyCSXI21JIoCqzfOVhIUDVIeA8B4mobIKiXMpeOolvyjl8BVeIhspekGaCaJocTGXhcb24qfEHkRxqVIpJ2qZ5LicmbDPIA3WRtGwVwLeYDDk23CpyO0jOMaZc5HjMQcqhijY2aSQBRz3vc+Qo+Za2kbnwjQoNRF/f8ASjgmVUmiJlXSyXBy649j+JfwuPAj+eVVUKJ9w946NZ7FjcOs8XA7Ec1YcVNXN07VlpQkUAoBQFHm2alHKX07Dc+fBl/MBzXjXPkyNSoylNp0VMWMZVdRrKtxKo33cgP4bjdW4+VZ3SfMztpNE3PMzJSVFIsQEQ83ZuNj5Dl51ObI3CSXwvzLynzOgw0WhFUcFAHwFq6oqlRsjbUgUAoDlummd4mAxR4RVeaS9kPMeN/wgcz51NFW3exEnyyRG6yW3WNuzekL24AkDb3CsnzFdSox+dzIOTeFhwq8UZSbOJzrpFJIxUjRbj578fKrOKKuRWPmCdVNrvoZLCw/GD3R7b/zWdEpnU/ZnkcmLw4AbqUjFlOxL3Ju2mw0i/Pe/uq3FZZR4i7zroZigO4ol8w1iPc31q625ESgzjcy+zbMnUlYgfIsoP78am0V9uR6B9iODkhwMkcqlXWdwVYWI7q1Vm0OR6FUFxQCgFAacVh9YtcjzHH3HlVZRshqyDi8sNu4TfgO8RpB9IgjfUfGs5Y+xSUOxTYrJwuJwq3ubsxAAA7oHet48ATWLxJTir/iM/bqSOtrsOgUAoBQHwrzoD46Aggi4PEUBy+edEFkBMJKN7f2otiso2eJdOcgxeGJeSNtJO7AG3t8qkwkqPr5hG2Uxxqg60yMC3MEsNz52K1m07LbcNHoP2SYjViZ1X0Io+rHsVrD9iffUpbl4HqtWNBQC1AKAUAoBQCgFAUOCbrMdM3KJFQe1tz+1c0HxZpPskjGO+R+C+rpNhQCgFAKAUAoDXPArqVYAg8QaCjxj7SOg4wzJiMMLRGWMyR8l71g6+A33FQ2ZOHY7P7JMiOGwXWP/qYgmQ+SkkqP1v76kvFUdxQsKAUAoBQCgFAKAUBByrLhCH3uXYsx8SapDGoX5KxjVk6rlhQCgFAUGcdMsHhZepmdhIFDaVR22PA90GvQ0/pep1GP3Ma25c0v3KOaTpkjIOkmGxuvs7lurID3VlsWvbZgPA1lq9Dm0te6qvluny+CYyUuRb1yFhQFV0lyo4rDyRAgF1K3PK4qslaBNy+EpFGrcVRQfaABVgSKAjZljUgjaV76EF2IBNhzNhyHE1rhxSyzUI83yIbrc15VmkWJQyQnUmogNya3NTzXz8qnPp54JcGRU+3b5CafIm1iSKA5/N+meDw0phldhIACQqO1geB7oNehp/S9Tnx+5BKvlL9yjmk6ZZZLm0OLiWaBtUbXsbEcDY7Hzrm1OmyafI8eRU0WTTVonVgSKAqZ+kMCTjDMT1xK6UsbsCCdY8UFjc8rV1x0WWWL3kvp337V0+eyK8Sui2rkLCgPjGwJ4+yiBV5J0hw+LLCBi2gKX7pGktfuNfg4tuvEbX4116nRZtNXuqrut+ddV47PqVUk+RQYD/b2I/5SP/vrvy/9Jx/+x/sVX/Mfwc3jsQ8Y6QOjMjhoiGUkEHQdwRuK9LFCM3oYyVpqWz+Sj/zEhcZLhJsBJDipcScWjmWN31BysesMgG0feNtv4rN4sepx5o5MagsbXC0qq3VPvtuLaap3ZA7ZL/TP6p/UZO0+lo1Dq73t2fqb24c+NdHtY/x34H2Fwcrr6v8Ay4v4iLfDxXuWKzPjsRje0YuXCdmVOrSNynV6k1s7i46zfbfbbzrmcY6TDh9rEsnG3bau6dJLtt/Ni33N26NfSXCsy5fKmOxD9omiid45HjV1Km7LGpspNqvosiTz45YYrgjJpNJtO+TfUiS5OyYuFafHS4KTF4iGHDRIYwspV5tWq8rSek2nYW8xWDyLDpY6mGKMpTk7uNqNVSS5KyauVXyKHGdLJ0wWHmlmdkhzExmZDbtMCBjchdiDa1txtXoY/TsUtTkxwik5Yr4X/kk679irm6T8nQfZrj8XLjMb2tiCVhdYtRKxB9ZCgcAbWvbjXn+s4dPj02H2F1km+sqrf9S2Ntt2eiV84bCgOK6OSCTNsxlGyosMIN9mYBmbfxG3xr29ZFw9PwY3zblL9kv1M47zbOHy6eRcoyxYmkBfGaGWORoy6kv3Nana9e5mhB+o6hzS2x2rSaXLemZL7F8ljic5xWB/qABlRlhR4opZWmKgnS0wka9gL+hXPDS4NX7DdNOTUpKKj5UaX7k8TjZZSF8FPgGgxsuKOKkCSxySahIhFzMg36sLe9htuByrlSjqsWdZcSh7atNKqfSL735Lfa1TuzkM56TYww42GGSQGLEyvLLra6R69McSNe4uQdhyHtr2NPoNMsuHJkivqhFKNLd1cpNfoZuTppHY57muMjzKZYFMq9iDFDMUCbm8oFiC3wPnXjaXT6eeijLK+F+5z4bb8dNjSTfFt2K/LsynniyrDSYmSGOeJ3klD9+VlItEJDup3vfjvXRmwYsWTU5o41JwaSjW0b611ITbSVjMcyngizXDR4mSaOCJHjlL9+JmJvEZBux2vc77Uw4MWXJps0sai5yaca2kl1rp+wbaTVmfRbPsTiczwrszrhngcRoSe/oAVpWXmS17E72qNdo8GDRZIpJzUlb7XukvhcxGTckehomEEzTgxdayhC+oXKg3C8eF6+ZefI8axN/SndeTaldlP0iybDTYfFxwPDHLiQNblh3iOBax5CuzSa+WLNinkbcYcl/YrKFp11N+RZNl+FIeNcOs2gKzqVF9he2+1yKz1XqGfUXGc243smTGCR9/oWV9d1/VYbrb31dzj42va/nT/iOq9v2vcfD2scEbujPNsny3FOHxCQSOBYMxW9vA77++q4NfqcEXHFNpBxT5olYmDByCIP1RELBoxqWyMuwIAPKsoanLBycZP6lT82TSNGcZZl+LIOIWCQrwLFbjyve9q00+t1GntYpuNkOKfMyxGX4B0jjZYDHEwaNbrZWHAgA+dRDWZ4SlNTdyVN9WTwo3wJhElklQxCSSwdgwu2nhffles5Z8koRxyf0x5LtfMUrsl9vi9YnzL9ayJHb4vWJ8y/WgOKyLoHlcUCJOuHmkF9Umw1b+Go2r29V69qsmVyxzcY9r5GccUUtyTlXRLARpLFIYZImxBmjS4AiuioAO9uRY7+dZZ/WM+SUZwbUlHhb77thY0ti3y7K8vgLmJYFMg0udSnUv5TqJ28q482u1GauObdcvBZRS5GGV5NluGcyQR4eNz+JSt/dvt7qtn9Q1OePBkm2uwUIrkjI5Rl3Vyx6YdEza5RqHfa99R343qPx+o44z43cVS8IcKJDYfBmRpT1XWMnVs2oXMf5ePCs1qcqgsfFsndee5NLmaJsqy54Fw7JA0KeihKkL7Lm4q8ddqI5XmjNqT5vuRwqqEOVZckDYdEgWF/SQFQG9tjc0lrtRLKs0ptyXJ9hwqqN8eGwSvG46oPEmiMhh3E/KN+FUepyuMouTqTt+X3J4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://vsybiologia.ru/wp-content/uploads/2013/02/%D0%A0%D0%B8%D1%81%D1%83%D0%BD%D0%BE%D0%BA11-200x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40"/>
            <a:ext cx="9144000" cy="6819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550072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Цветы имеющие и пестики, и тычинки называют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обоеполыми. 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Цветы имеющие только пестики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пестичные цветки.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Цветы имеющие только тычинки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тычиночные цветки.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Тычиночные и пестичные цветки называют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раздельнополыми.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285728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Строение цветка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Пестик</a:t>
            </a:r>
            <a:r>
              <a:rPr lang="ru-RU" sz="2400" dirty="0" smtClean="0"/>
              <a:t> – это женский орган цветка, он имеет </a:t>
            </a:r>
            <a:r>
              <a:rPr lang="ru-RU" sz="2400" b="1" dirty="0" smtClean="0"/>
              <a:t>рыльце, столбик и завязь.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Тычинки – </a:t>
            </a:r>
            <a:r>
              <a:rPr lang="ru-RU" sz="2400" dirty="0" smtClean="0"/>
              <a:t>это мужские органы цветка, каждая тычинка имеет</a:t>
            </a:r>
            <a:r>
              <a:rPr lang="ru-RU" sz="2400" b="1" dirty="0" smtClean="0"/>
              <a:t> пыльник, </a:t>
            </a:r>
            <a:r>
              <a:rPr lang="ru-RU" sz="2400" dirty="0" smtClean="0"/>
              <a:t>внутри которого созревает</a:t>
            </a:r>
            <a:r>
              <a:rPr lang="ru-RU" sz="2400" b="1" dirty="0" smtClean="0"/>
              <a:t> пыльца. </a:t>
            </a:r>
            <a:r>
              <a:rPr lang="ru-RU" sz="2400" dirty="0" smtClean="0"/>
              <a:t>Пыльник расположен</a:t>
            </a:r>
            <a:r>
              <a:rPr lang="ru-RU" sz="2400" b="1" dirty="0" smtClean="0"/>
              <a:t> на тычиночной нити.</a:t>
            </a:r>
            <a:endParaRPr lang="ru-RU" sz="2400" b="1" dirty="0"/>
          </a:p>
        </p:txBody>
      </p:sp>
      <p:pic>
        <p:nvPicPr>
          <p:cNvPr id="3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338" y="0"/>
            <a:ext cx="276066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Строение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цветка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28604"/>
            <a:ext cx="564360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Цветы бывают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300039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Однодомные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857496"/>
            <a:ext cx="271464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Двудомные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535885" y="1821645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16200000" flipH="1">
            <a:off x="5607851" y="1821645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00034" y="4500570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143108" y="435769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964909" y="4250537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750859" y="432197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7158" y="5214950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Тычиночные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2428860" y="5143512"/>
            <a:ext cx="171451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Пестичные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7000892" y="5214950"/>
            <a:ext cx="2143108" cy="16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Пестичные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4357686" y="5072074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Тычиночные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86116" y="428605"/>
            <a:ext cx="147407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AutoShape 3" descr="http://academic.ru/dic.nsf/ruwiki/magnify-clip.png"/>
          <p:cNvSpPr>
            <a:spLocks noChangeAspect="1" noChangeArrowheads="1"/>
          </p:cNvSpPr>
          <p:nvPr/>
        </p:nvSpPr>
        <p:spPr bwMode="auto">
          <a:xfrm>
            <a:off x="31750" y="673100"/>
            <a:ext cx="142875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8" name="Picture 4" descr="http://academic.ru/pictures/wiki/files/50/250px-Flower_diagram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6072198" cy="3723896"/>
          </a:xfrm>
          <a:prstGeom prst="rect">
            <a:avLst/>
          </a:prstGeom>
          <a:noFill/>
        </p:spPr>
      </p:pic>
      <p:sp>
        <p:nvSpPr>
          <p:cNvPr id="47109" name="AutoShape 5" descr="http://academic.ru/dic.nsf/ruwiki/magnify-clip.png"/>
          <p:cNvSpPr>
            <a:spLocks noChangeAspect="1" noChangeArrowheads="1"/>
          </p:cNvSpPr>
          <p:nvPr/>
        </p:nvSpPr>
        <p:spPr bwMode="auto">
          <a:xfrm>
            <a:off x="31750" y="2652713"/>
            <a:ext cx="142875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45720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 — ось соцветия, 2 — прицветник, 3 — чашелистик, 4 — лепесток, 5 — тычинка, 6 — гинецей, 7 — кроющий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1"/>
            <a:ext cx="58579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Ответить на вопросы: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- Почему проливные дожди над садом весной могут быть причиной неурожая?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- Как вы думаете, почему цветы, опыляемые насекомыми, обладают более яркими расцветками, большим количеством лепестков?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- Почему цветки, опыляемые ветром мельче, чем цветки, опыляемые животными?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E7E8B6"/>
          </a:solidFill>
        </p:spPr>
        <p:txBody>
          <a:bodyPr/>
          <a:lstStyle/>
          <a:p>
            <a:r>
              <a:rPr lang="ru-RU" sz="2400" b="1" dirty="0"/>
              <a:t>Анаграммы «Цветок»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7E8B6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sz="1600" dirty="0"/>
              <a:t>Переставьте или добавьте вместо пропусков буквы в словах так, чтобы получились названия частей цветка и дайте им определение.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2000" dirty="0"/>
              <a:t>Вязазь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Л-п-ст-к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Чеклиток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Ц—</a:t>
            </a:r>
            <a:r>
              <a:rPr lang="ru-RU" sz="2000" dirty="0"/>
              <a:t>т-н</a:t>
            </a:r>
            <a:r>
              <a:rPr lang="ru-RU" sz="2000" dirty="0"/>
              <a:t>—к-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Кстоибл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Жетоцвлое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Ч-ш-л-ст-к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Лькинпы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Т-ч-н</a:t>
            </a:r>
            <a:r>
              <a:rPr lang="ru-RU" sz="2000" dirty="0"/>
              <a:t>—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Китпес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О—</a:t>
            </a:r>
            <a:r>
              <a:rPr lang="ru-RU" sz="2000" dirty="0"/>
              <a:t>л-цв-тн-к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Кичвен</a:t>
            </a:r>
            <a:r>
              <a:rPr lang="ru-RU" sz="2000" dirty="0"/>
              <a:t> </a:t>
            </a:r>
          </a:p>
        </p:txBody>
      </p:sp>
      <p:pic>
        <p:nvPicPr>
          <p:cNvPr id="20485" name="Picture 5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166938"/>
            <a:ext cx="5581650" cy="3948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 descr="data:image/jpeg;base64,/9j/4AAQSkZJRgABAQAAAQABAAD/2wCEAAkGBhISERUUExQWFBUWGBQYFxUYFRcXFRQUFxUXFxQUFxUXHCYeFxkjGhQUHy8gJCcpLCwsFR4xNTAqNSYrLCkBCQoKDgwOGg8PGiwkHyQpLCwsLCwsKSwsLC0sLCwpKSwpLCwsKSwsKSwsKSwsLCwsLCwsLCwsLCwsLCksLCwsLP/AABEIAQkAvgMBIgACEQEDEQH/xAAcAAACAwEBAQEAAAAAAAAAAAAEBQIDBgEABwj/xAA6EAABAwIEAwQJAwMFAQEAAAABAAIRAyEEBTFBElFxBmGBkRMiMqGxwdHh8EJS8RQzYhUjcoKiQwf/xAAaAQACAwEBAAAAAAAAAAAAAAACAwEEBQAG/8QAKxEAAgICAgIABgIBBQAAAAAAAAECEQMhEjEEQRMiMlFhgXGRoQUUUrHw/9oADAMBAAIRAxEAPwDf4bEB7Q4aFTJSXJMzZwimbH4p3C2U7KGbG4SaIyhnY9g3UMzrwOHml1OiHapcp06Re8XwozhzmHYjGT7BsguAnVMsLhmgQFXVw8JPOzTx44w+VIrwlbhMHT4JilD6wC9Wzfgpn9233Tcc/RT83xOXzwCcxzVtK2rjt9UDlucDiDeZukDi55JuTufuislw81mhxAGuouRoB3qW7ZMcEMWJr8bNovEKTWrvCmWYRCF5T4V7hXWcRUgF4NXVDZx5dDl6F3hUHFgrFcFQqML0IaQVsubiCpHFFDrqjiieTQQHSuEhUSvSo4k8z5yx8GVpcqzxpbD3QRud1nHPBEBVVasbWQqdHo8uCOSNSNJmWMY5wIc0jqosqW9WCeqyNapyUWYoi4JHilydljFFQgor0fQ8O4qVZ9wDusTS7SVA3hceIeRHQhMaufF9JrWyJFydeg7kG7JcfYXjcY0Ehtz7vul7sQdyUNxrwemrQjI77LKlUxqhg9Tc5UlFYKNRkfaDiIp1NTYP5nYH6rRBq+aytn2YzM1aZa4y5kCdy06H3R5I0zL8rx1Fc4/sccK9wqS9CKzPojwrsKXCvBqizqOLy4+s1vtOa3qQPioU8fSd7NRh6Pb9UPJBcW90WQu8KkF5dZBzhXOFSXl1kEeFe4VJdhdZ1Hyv0pVdSqoF6gbpTPV9kC9VPMK17UO9qAOJbSEwj2u8kBghfoD9Pmj2tUomTLmOXVBisCIrPs8Sq3/REOYqi1dZCKnD3IrKMwdRqh4nh0cP8Tr9fBVPpKFVsDqusY4KceLPprCCAQZBuDzB0KGx2Y06Imo4DkNSegWZybtIadEsN3D2J0gzM9w+aV4nEmo4ucZJ3P5boj5GVD/T5cny6X+RzjO2jiYpMAH7nXPloPek2JzSvUu6o4jlMDusLIYKbR8/NC2aEMGPH9KIcBm+vfzUxT7laB3KURb3/NRYbIGRB0+KOy7tFXpuEuL27tcZnodQUJwfnJdFMbe9QRKKkqkj6DhMU2owPYZB/CD3q6FjMkzc0DBvTJuNwdOJv03hbSm4OAIMgiQeYKJSMLPgeOX4PLyBrY8U63C4wHRHVMOFFYqWNxpv2fNMd2WxFP8ATxDm2/uSp1ItMEEHkQvrRslGY5zh2GLVH7NaA5yLTL8POn01Z8/YyVYMkqP9lh8lrhh8XWu1jKDTzAL0Niuy+JAJFbiPK4lBKD9D4+cvaMs3AOpk8QIJVjAjcXl1RjGve/i4pEbtI11QfxQNNdl+E1kjyRJrUSymqmBXsUENEmNtC4GqSnTbz0XEUQNOxlC12Ad/PuCYVAk+OxHE/hGg17yobH4Y8mV0qxk+SJiTdD0aFp+CYsb+d6iLHZqvR6lR+Kv4B47LmHHnyRDKN5RFN6YPVdHft9VSBN/zorqggxv8FczDWmbKCEiim0n6/ZEBgGlyux4D8uV704EAD7rrD42SNE7Drp8VouzGMLmupn9MFt9jqOgPxWee623cPuo4fEvpPFQSI56EbjoVwjNh+JBon2szD0lUgWFOwP8AlqStdluYtfSY4uAkAGSB6w1XyarmrnuMCS6Z3N7z3LSdlsop1STiCXjhlokgAyAdNSuc96F+R48fgpfb/wAzXVuzDHmX1Krh+0vMe5FYTJ6VL+2xre+L+aPIUUzkzHK+BcLVHHY5lFhe8wB5k7ADcrGY7tnVe6KcU27WBd4k2HgF1jsXjyyfSMe2WGHoQ4DRwnxBH0WMY9GY3N61RvC+o5zTsTYwlLnkaFDJm54vjuEOLYwYUTTSlmLIRuFryLILLE8TQXqF5z+Xcos1hdaNQpE8S2s6GykjWxqm2Od/tnolzRcIWW8CqLL8HTlMGYeyHw1O6bUqNlArK9lNGjqVzE1+FsC7jsiapFNt9tkBSaXHicLn2Qpsrez1Clz15aq5sk2iBvr4BXMw1vW8l152Aj87l1hJFDqh0geP5ChwfuPgNFf6R2keIVXpSO73rhqRA0/23PXTwVGJxJhwdqAdPmjHPnW/IgC/klWeOd6F0A2F94BIEzyvHiiQSRncCQyI8Vo8s7QeiEBvGb25AkXWWouTbKaFiTv+BQ+iXjU7jI+08SpxeLZTY57zDWiT9BzJSrIu02HxX9p4n9psfJI+2mYF1T0IPqsu7vdy8B8Si0ecwYJZZ8Xr7inPM6fiXSfVaJ4W7Dv7zZKotP51XSbrvDb80U2bvGMFxiVl6qqBWuH8qD6RQsfB0Uz8VfQdFwqOG6IpO2QFl7CsPiS7XVFtN0BSpwjqWIAiSucklsROPtHsWJYe4JdTYSLa7TPvTfHU7QCGyLE6TyhL8EHB4a4EmDJA9W3VLnNdBYnUWHZTScWgvEO3EzHimtfFsYQNzp3lCYSo29xbXuXauCDxJgluh3aTy8l3JdRYie3sDrVy919BtzPJNcLQi7tTtyHJD0qbaY432AHWBzPejfTsLQ5pkESDKPkroXRF4JXadKFRVzBjbT4BCnOR+0qRscMn6GZMbDrqha9OdISqtnLiYa2OpJXm42pzHkFw74LjsLqEC3v0jnMLRZd2UNTBVi6z6zCGA/pAPE0mdyQD0hBdmaLDUY6uLPk0pjhe5pIIPeInh3ut2cQocn6MzyvISfCPo/OxaQ4g2IkEcjuFpMtpSwDuQnaWkHY2vwCBxnzMT75TfAMgR0UvujRjLlHl96/6PnWXVniqzgcWuLgAQYIkwt96XiJcSSSTM7ysPlmFc2vT4gRDhrbS/wAlsabjF0vB0ytjWmztWne32XGNhddC817VYIbLqWHBlTOHHNSoRG8KUhQcmBVMEJkLowwRZdK6xiFosRmyhtKFbSojcAzNvgpPFl3EVC1ocAJkfBBJpIKU6iXOwXpeEGRHrDvuF2p6t9wHeYKpoY8tLPVMTto0HW/Le6njKcuDmugzI3ETpHeqjye4rfsUrZZhsC1zjVADSYHUxJJ6K2nhgxz3AkB8G/ITAHWSfJV4rEuDPVEhvdJMmXGN91LGYsWLjEx1J5AIsbi30crrZHCh7Gv43BwJ9UX0OoMoA09hYbAWA6DRXnGB+h0tAvHOe9dkROysQSS0XMaUVb7KG4aFMU/BWcU6D82XhTINxZGMcgf0F1cylIhXilaTqfyy4KfyXCZzIDEu9E+hcniD6RHtU6mxb15fVajKe0pOGe6r/cpNJdydA1CzGIonUG43Cq/qnvLw65qAhx3I58ibKK2mZOfx1N8kKqLXveHu/wDoXPPfBt7039IG2R3aV1KlVYynBDadNojpxe+ZSelhnOlxK5b2aGLcE+j6HnfZyi+m93A3jDXEGLyGkhfOGCy+v4y1N55Ncf8AyV8mcYCJOzK8FvjJFJXC4KxrVEtRFw41pKu9CQJVmGZcIstm0riUDUaMibq4UG84RH9OBb8hSDRKFjEiunSaNXA+coluFY5kbbWQmIhuphFYLEDhdeYBMdAlyWjpwfGwHMmBoDAeGbTE9bbqmtQPAG8UcINwJNtAGnfRTq4J9aKkw4ezA0uk+a0sRSEiZ5yqFKV2DCcapMMoYohgDuKb3Lb21JCuGTip6x4qk76BA5dnbnANrgHbi28RzWzy6lwtHskAW6IoxbdegZzT2uzP4aZLAzh4YEgWNrX3R+Gy2SeIJ6zgIkiEXToA3HyVuHyqjpZmJ6eWCIUa+D5BPDhwoOodyNMD4zM2cMTNh4qJpfZaKphAbEH5oV2XgT91Nh/FTEjsOdz4cuveqRQgzv8ABNq1CNkHX9WSdhJ6KQZOxNUYw1nkuFjudO5EurgaEBYXGS+o5/7iT5mVS2u9ujj5oOWy4o3FWz9NVA0gg6EEEcwbFfMO1GTnD1IF2Ou09w2PePoVqcRmp2KUZpjfS0yx/UHcOGh/OaCOSKMPDKUJfgy9IH7KTW3UW1Lidbjx/lTqiAI3t5c1ZNbiG4Vkyi2sDTKBwrtY3gfAIh1UCG9fdzUMlRKcXjAwcTt9kEzNqjrCGjuHzQOJq+keTtJA6SjMLSQl6OOMVvssa0ky71kZQo3tKjTbCY4CnJ0XC8mSloPy9vDYiAuZxgmPaWncW+qI/p/JV5pTnhA/NElwRnNJyMVismc2YHFG4TfLcYOEMdeAB3yj6uEJHI/JCVcDFxrzGv3XRx8XofjwxfsbUHEj1TI70Zha5kgiEly3Ekeq63I/VNWvtdNoXkxuOmMWqXEgKNczCJ4yhoqtNF5Q9dy8aoG8IOrWBK5IhJlNVIs9xPBTN7usPmfJNcXXAEnTc8lmMe01u97zDG/sZOvU6qZS4qw3JRVszONwL6cE6OAI6FUtHcvonaXs+amGbwD1qQ82gXHzXzd1tdEMOrY7Dl5xNrUzwobE5xbVZVuZO0Km6s4rMyylejFcmOzjwTPPVFV608I2t/PvWba4oiljHNjeNk7B5TXyz/sv+P5vH5cn9mmw9eCfCB0svY1xhx3PwhJmZwHGeEg6bIluPJPskwRorvxsb9mtizYp/S0F4aja38oigwg2ldpR+ny+iZMwzXNltnab37imDJ5CFCn/ACnWBpRFkppwDfxHfyTzLxZcVMstB/DKGrN06owaEqmoyY6paKaeyh1L3oKvhkzqNhqArPRodjk0xPXpzoicHiyTwunrzUsQ3mPJLsU/gLXciPIojQbU40PGPV39UAEpZjNekqFbE3XJFSULD6lebqitV2QjsULibJJ2iz5tOnE+sRaDfv8AopdJWweHtlvaLMg1l3WkEjmOXmkeRdsKDKpfV4pNgQJDW/dZPG13VTJMTsq20gFQy5eXRSzTvo+4ZP2rw2JltJ0mJLSCDHisB2pyg4esYH+24y09dW+CyVDFvpniY4tPMGCmFTttiC0MqcNUDTiFwechRDI0DjycHZrM3yoTxNA4t7ann1Sl2LcOXktNi6l+vwCS5hhzxS2DO3f3I/JxuucX/Jb8iLS5RdC/+rf3eSre4/tHwVzKT3fpI8FMZM93tA+cKjza/JUjl+9v9IAfiWt1cAeWqh/rgHsuI8FbiezzpsG+alg+zzD/AHLdDqiSUvQaScrUGv7GGU9pGGGmOK2pgO92vctVgKvLQx0309/kvl2MwPC8gNdwzYlPezvaX0ECo+WG0HUbXV/Hl9MuLJap9n0LFUwHBwHKZJTfBaBKGAPaNpuDtB0IOiOy2Zg3j8KsAydxHTzsuQoMcJlcL7eKXRWSIVHJfVaJKJrYiLoLEYobfnimJD4JlNdojX3/AFSHOMRDCT3ddUwxGJg3KzmPzdhqcAInU307uqjJLhGx8svwoORaM+pgXeATrKHxXamk0WPEe76lLM3a2RYXlJ8RhSLgWVV+TLpFX/et9JBOYdoKtSwPAP8AEmT1KWV6znGXEuPMmV1cc1Ic5S7YiU5T22VLwK6QvFCAcAB7vgrBgZ3UOFWUqpGiB/gikfRcRU9Umb2+wAQdesBqgKuKN+QQzcSSTOvctdq9M2qtUw92bOvwjhHSSl9bFPOrneaspYuAZvuPmrMrrNq1gwtgQSTvA+8LJljmpcfRkZY5FJxsVuB3Lj4lD1Z2cR4rRdpsA1jRweJlZWoC7Qw3d3PoiUK7FxvuyFTMHttxz71RVqOeP7ZPQJrlmXtPrEW2HzTZrANlXy+YoOoqzpeS1pFHZXPMZQAZwB1LZtQn1f8Ai4XA7rjuWyo9rSNWNHQm3is40KnHVuFpRx8vI5UgXmkpUjYN7bO/TTa7b2ioHtw4C9KP+8fFq+T495NRjQYJ36prhslJPrEz33960FmdXRY+Olqtm2q9v6e4HQVAT8EtxX/6BRAPCHHuGnmVkM3yZ1K4u0796UkIX5EvRD8qS6Q7zftXUreq0cDZ2ceIjkTySqkTKpATjJcAHODn+yPeq05uTtsq5Mkpu5MPrUH8NPi1j3bI/C4SRdFtcyo6dh7lMv4jwUh1dsFFbOjG9ifNMsYBM8J+KSPpkLeHJKYEuPEeZQOPoUoggQidMfxZji5cU8QW8RDdNlBC7QO0dCk0KAVjUJNjyq66HJPnsi6tIixEEKBprWs20UUyQZ5Qp5bWh9StPCJgdB+BdqUyB9vmlHpHVPV0YCfEk3VbM0lbKvmpKKkw7GZk/Eu1hg/9Kng43Bg0Crq1QBDf4TLK6HC2TqVl5MjfzP8ARizyOX8BtKkAAOStCi1ymRYqlxti12dD7Jbm77Drp0CPKU5g8l4H5JVvEt2MjLlNsyeYYhxqujYgA9Foez2cucPRky4aHmhc7yr9bWEcx80qwktIc32gVpxacdBVyN/VJewtfofcshjcGWOIWpwuNbVYDvv3FCY/CkjnG+6Q5p6emDH6qFGXZWXmTZvxT0UwBAs0KjDAxAtAUqdBz7u9nYfNDJJKweLu30X4RvESGyG7nmmVE8IgWVOGYGiAp1LKq5ux+Ons7Urk7pZmdQhtkQ+sha9UEQVMJ1JMsSeqM9UoFTYSryYMFeqw250WnxTVlW6ZSAugoWrjeS7TxY3skSh9g0fSauDBaA8RydyQFXL+H9QI2vqmGYYdziAPVAsQJM+d0lxWELCCD7N4lWlJo3MdpbYNiKJJvMd/2VH+lWMGOXJaE4UPp03/ALr+CKblcjYfGF3FTW0FKMM0FzRhqOCcHSb32um1GqE0xOUkHT6JbXoRM+fx6qtk8RS2mZ+X/Tk1eN/phFN0qZ0S0PIMIulVkKi8bizIScZbLajkpot465OoBnysmdV8AnlJ8hKCyVkAu52UrUWTHUWxiL6rN53k/oz6SmLfqA271p3OCrJBEHdRjm4OwFLj0ZDL8y4HSNDqFqDUDmSLghZrPspNM8TB6h17lVlecFnqm7T7lcnBZUpRHqpNSHeEe5ziP0j3pjKByWu1/FCaGmq+TUqB8l3kaXR6k6FTiKpUq2JawapbUx4KRTbDi6QQ2iXIyjl4FzdKBjjzUKuZO0BuUyCb0FdkM0ZNaKd7aBROQPfd7o7kTgXcF9SdSmP9e2LmEyWZ/TEXJtdGbrZDGjkI/LXDcJ7iMWxxsUPwE6JiySS2Em6NnQpGqS1ziTs4mLzYckFnWAfTpuaBwnS9yeZsmGHbA4zY69F2ofSRJkxJ+Uck6KlZszk0mV9l/wDcwxpk+syC386/FOsvpcWtuY791lMFWNJzoOzmnv8AyFqMqxwfB3t0KsePPkgPHyc4P+QvFYMcpSrF5OSLj3iVqSwEXFkNUawaeZ+isDY5GjB43LI1jruLW1QNJpbY81sMxwQcCb9OfvsFl69EiSQbG9oiVV8nFcbXZX8vCskece1/kDx1SGO7xHn9pVuGplrQPyVRUAc5o75PcB9yjgFkt0qMSWkkRJUZVvo1bSw66xaVg1SjxtIcJBWNzfKjRf8A4nQ/JfQxRVWMyxtRha4WPuTcWXg/wPgmjA5TmhpPBPs6Hot4wh7ZBsV8+zPLjQqFjrjY8wm3Z7OSB6Mn/j9FayxU1yQ3ipMZY/LHTIMpXUpubqE4dizzQ1Z4OqqpjXj/ACLpOq9T5qFapOmgQzsS7on8aVAvWhn6aAhK1clCmu5c9KUKgkKaLk1wdaGXukra8IvDZkGj1mz4rpRbRK12fRcTRIpt2c4l3QAfwELlTCahB8TumNSm55J2AgBeyzCn0l+S0lBLo259UxFjqfC908yi8lxMO4Tpt9Eb2gy6zo7nA/FLsL6zBzG/ekwXDI199nYIKOSUf+ST/fs0r61QCWExy1HlsqTnDx7TAf8AiT8D9VDK8wDoBMHfvTJzWxcB3grWyGqdNC045r9vd8Zsh8XgWvHq3tfeyauwTHaNvziVP+jLeXz89Vx10YDDYRzXO4rwYHT8+COZTTDM8PFc/wCYDh1Fj8FAUljZ4VNoxc2KpsobRVzWqfCoEJagQoUS4kJjsdwiyIKS4y7lzpDYJNiLOK4qyDqNCkbXFptqFosXgLyEoxuEOsQreHIugXaeyyhiy7eDuEScQ4tjmk4qRcao3DV5udYTXBJ2EtOyb3FVEyplRLUmxd2QIXFZwqDmqVs44vLy8oIPtWApyI7/AMKJFGHk9FDL9fNFP9o+C1DekA5o2wPMEHp+FZKi8tJjRa3MPYHiso1Z/mScHFopeZOUOEo97JMxHC6TYHfkVocFje+fzmszjPYKYZd7Kd4uRzjssYMjzY+Uu7o07cQD3Hy/lX0cUCYIvz08kqfqiaWn/ZWg3FC/tXTj0dQbOIPiJ+SW+kT3tL/YP/JizYVLy10yl5KpJlpqhVGsoOVRWezOcmWurpbX1V6pOqWwoSIswpOqji8GxzSN4RzdEBi/bXQVshScpbMdjcGaZmZEqeGrjhJO2iKzbXxSyhutVMfNUwnD4iTB1OiLqYZzdQUnHtt6hbjEf2/BDLEtsnHiU039jM8YXbFVO1XWapfFAcdHCIXFKsuFQ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086" name="AutoShape 6" descr="data:image/jpeg;base64,/9j/4AAQSkZJRgABAQAAAQABAAD/2wCEAAkGBhISERUUExQWFBUWGBQYFxUYFRcXFRQUFxUXFxQUFxUXHCYeFxkjGhQUHy8gJCcpLCwsFR4xNTAqNSYrLCkBCQoKDgwOGg8PGiwkHyQpLCwsLCwsKSwsLC0sLCwpKSwpLCwsKSwsKSwsKSwsLCwsLCwsLCwsLCwsLCksLCwsLP/AABEIAQkAvgMBIgACEQEDEQH/xAAcAAACAwEBAQEAAAAAAAAAAAAEBQIDBgEABwj/xAA6EAABAwIEAwQJAwMFAQEAAAABAAIRAyEEBTFBElFxBmGBkRMiMqGxwdHh8EJS8RQzYhUjcoKiQwf/xAAaAQACAwEBAAAAAAAAAAAAAAACAwEEBQAG/8QAKxEAAgICAgIABgIBBQAAAAAAAAECEQMhEjEEQRMiMlFhgXGRoQUUUrHw/9oADAMBAAIRAxEAPwDf4bEB7Q4aFTJSXJMzZwimbH4p3C2U7KGbG4SaIyhnY9g3UMzrwOHml1OiHapcp06Re8XwozhzmHYjGT7BsguAnVMsLhmgQFXVw8JPOzTx44w+VIrwlbhMHT4JilD6wC9Wzfgpn9233Tcc/RT83xOXzwCcxzVtK2rjt9UDlucDiDeZukDi55JuTufuislw81mhxAGuouRoB3qW7ZMcEMWJr8bNovEKTWrvCmWYRCF5T4V7hXWcRUgF4NXVDZx5dDl6F3hUHFgrFcFQqML0IaQVsubiCpHFFDrqjiieTQQHSuEhUSvSo4k8z5yx8GVpcqzxpbD3QRud1nHPBEBVVasbWQqdHo8uCOSNSNJmWMY5wIc0jqosqW9WCeqyNapyUWYoi4JHilydljFFQgor0fQ8O4qVZ9wDusTS7SVA3hceIeRHQhMaufF9JrWyJFydeg7kG7JcfYXjcY0Ehtz7vul7sQdyUNxrwemrQjI77LKlUxqhg9Tc5UlFYKNRkfaDiIp1NTYP5nYH6rRBq+aytn2YzM1aZa4y5kCdy06H3R5I0zL8rx1Fc4/sccK9wqS9CKzPojwrsKXCvBqizqOLy4+s1vtOa3qQPioU8fSd7NRh6Pb9UPJBcW90WQu8KkF5dZBzhXOFSXl1kEeFe4VJdhdZ1Hyv0pVdSqoF6gbpTPV9kC9VPMK17UO9qAOJbSEwj2u8kBghfoD9Pmj2tUomTLmOXVBisCIrPs8Sq3/REOYqi1dZCKnD3IrKMwdRqh4nh0cP8Tr9fBVPpKFVsDqusY4KceLPprCCAQZBuDzB0KGx2Y06Imo4DkNSegWZybtIadEsN3D2J0gzM9w+aV4nEmo4ucZJ3P5boj5GVD/T5cny6X+RzjO2jiYpMAH7nXPloPek2JzSvUu6o4jlMDusLIYKbR8/NC2aEMGPH9KIcBm+vfzUxT7laB3KURb3/NRYbIGRB0+KOy7tFXpuEuL27tcZnodQUJwfnJdFMbe9QRKKkqkj6DhMU2owPYZB/CD3q6FjMkzc0DBvTJuNwdOJv03hbSm4OAIMgiQeYKJSMLPgeOX4PLyBrY8U63C4wHRHVMOFFYqWNxpv2fNMd2WxFP8ATxDm2/uSp1ItMEEHkQvrRslGY5zh2GLVH7NaA5yLTL8POn01Z8/YyVYMkqP9lh8lrhh8XWu1jKDTzAL0Niuy+JAJFbiPK4lBKD9D4+cvaMs3AOpk8QIJVjAjcXl1RjGve/i4pEbtI11QfxQNNdl+E1kjyRJrUSymqmBXsUENEmNtC4GqSnTbz0XEUQNOxlC12Ad/PuCYVAk+OxHE/hGg17yobH4Y8mV0qxk+SJiTdD0aFp+CYsb+d6iLHZqvR6lR+Kv4B47LmHHnyRDKN5RFN6YPVdHft9VSBN/zorqggxv8FczDWmbKCEiim0n6/ZEBgGlyux4D8uV704EAD7rrD42SNE7Drp8VouzGMLmupn9MFt9jqOgPxWee623cPuo4fEvpPFQSI56EbjoVwjNh+JBon2szD0lUgWFOwP8AlqStdluYtfSY4uAkAGSB6w1XyarmrnuMCS6Z3N7z3LSdlsop1STiCXjhlokgAyAdNSuc96F+R48fgpfb/wAzXVuzDHmX1Krh+0vMe5FYTJ6VL+2xre+L+aPIUUzkzHK+BcLVHHY5lFhe8wB5k7ADcrGY7tnVe6KcU27WBd4k2HgF1jsXjyyfSMe2WGHoQ4DRwnxBH0WMY9GY3N61RvC+o5zTsTYwlLnkaFDJm54vjuEOLYwYUTTSlmLIRuFryLILLE8TQXqF5z+Xcos1hdaNQpE8S2s6GykjWxqm2Od/tnolzRcIWW8CqLL8HTlMGYeyHw1O6bUqNlArK9lNGjqVzE1+FsC7jsiapFNt9tkBSaXHicLn2Qpsrez1Clz15aq5sk2iBvr4BXMw1vW8l152Aj87l1hJFDqh0geP5ChwfuPgNFf6R2keIVXpSO73rhqRA0/23PXTwVGJxJhwdqAdPmjHPnW/IgC/klWeOd6F0A2F94BIEzyvHiiQSRncCQyI8Vo8s7QeiEBvGb25AkXWWouTbKaFiTv+BQ+iXjU7jI+08SpxeLZTY57zDWiT9BzJSrIu02HxX9p4n9psfJI+2mYF1T0IPqsu7vdy8B8Si0ecwYJZZ8Xr7inPM6fiXSfVaJ4W7Dv7zZKotP51XSbrvDb80U2bvGMFxiVl6qqBWuH8qD6RQsfB0Uz8VfQdFwqOG6IpO2QFl7CsPiS7XVFtN0BSpwjqWIAiSucklsROPtHsWJYe4JdTYSLa7TPvTfHU7QCGyLE6TyhL8EHB4a4EmDJA9W3VLnNdBYnUWHZTScWgvEO3EzHimtfFsYQNzp3lCYSo29xbXuXauCDxJgluh3aTy8l3JdRYie3sDrVy919BtzPJNcLQi7tTtyHJD0qbaY432AHWBzPejfTsLQ5pkESDKPkroXRF4JXadKFRVzBjbT4BCnOR+0qRscMn6GZMbDrqha9OdISqtnLiYa2OpJXm42pzHkFw74LjsLqEC3v0jnMLRZd2UNTBVi6z6zCGA/pAPE0mdyQD0hBdmaLDUY6uLPk0pjhe5pIIPeInh3ut2cQocn6MzyvISfCPo/OxaQ4g2IkEcjuFpMtpSwDuQnaWkHY2vwCBxnzMT75TfAMgR0UvujRjLlHl96/6PnWXVniqzgcWuLgAQYIkwt96XiJcSSSTM7ysPlmFc2vT4gRDhrbS/wAlsabjF0vB0ytjWmztWne32XGNhddC817VYIbLqWHBlTOHHNSoRG8KUhQcmBVMEJkLowwRZdK6xiFosRmyhtKFbSojcAzNvgpPFl3EVC1ocAJkfBBJpIKU6iXOwXpeEGRHrDvuF2p6t9wHeYKpoY8tLPVMTto0HW/Le6njKcuDmugzI3ETpHeqjye4rfsUrZZhsC1zjVADSYHUxJJ6K2nhgxz3AkB8G/ITAHWSfJV4rEuDPVEhvdJMmXGN91LGYsWLjEx1J5AIsbi30crrZHCh7Gv43BwJ9UX0OoMoA09hYbAWA6DRXnGB+h0tAvHOe9dkROysQSS0XMaUVb7KG4aFMU/BWcU6D82XhTINxZGMcgf0F1cylIhXilaTqfyy4KfyXCZzIDEu9E+hcniD6RHtU6mxb15fVajKe0pOGe6r/cpNJdydA1CzGIonUG43Cq/qnvLw65qAhx3I58ibKK2mZOfx1N8kKqLXveHu/wDoXPPfBt7039IG2R3aV1KlVYynBDadNojpxe+ZSelhnOlxK5b2aGLcE+j6HnfZyi+m93A3jDXEGLyGkhfOGCy+v4y1N55Ncf8AyV8mcYCJOzK8FvjJFJXC4KxrVEtRFw41pKu9CQJVmGZcIstm0riUDUaMibq4UG84RH9OBb8hSDRKFjEiunSaNXA+coluFY5kbbWQmIhuphFYLEDhdeYBMdAlyWjpwfGwHMmBoDAeGbTE9bbqmtQPAG8UcINwJNtAGnfRTq4J9aKkw4ezA0uk+a0sRSEiZ5yqFKV2DCcapMMoYohgDuKb3Lb21JCuGTip6x4qk76BA5dnbnANrgHbi28RzWzy6lwtHskAW6IoxbdegZzT2uzP4aZLAzh4YEgWNrX3R+Gy2SeIJ6zgIkiEXToA3HyVuHyqjpZmJ6eWCIUa+D5BPDhwoOodyNMD4zM2cMTNh4qJpfZaKphAbEH5oV2XgT91Nh/FTEjsOdz4cuveqRQgzv8ABNq1CNkHX9WSdhJ6KQZOxNUYw1nkuFjudO5EurgaEBYXGS+o5/7iT5mVS2u9ujj5oOWy4o3FWz9NVA0gg6EEEcwbFfMO1GTnD1IF2Ou09w2PePoVqcRmp2KUZpjfS0yx/UHcOGh/OaCOSKMPDKUJfgy9IH7KTW3UW1Lidbjx/lTqiAI3t5c1ZNbiG4Vkyi2sDTKBwrtY3gfAIh1UCG9fdzUMlRKcXjAwcTt9kEzNqjrCGjuHzQOJq+keTtJA6SjMLSQl6OOMVvssa0ky71kZQo3tKjTbCY4CnJ0XC8mSloPy9vDYiAuZxgmPaWncW+qI/p/JV5pTnhA/NElwRnNJyMVismc2YHFG4TfLcYOEMdeAB3yj6uEJHI/JCVcDFxrzGv3XRx8XofjwxfsbUHEj1TI70Zha5kgiEly3Ekeq63I/VNWvtdNoXkxuOmMWqXEgKNczCJ4yhoqtNF5Q9dy8aoG8IOrWBK5IhJlNVIs9xPBTN7usPmfJNcXXAEnTc8lmMe01u97zDG/sZOvU6qZS4qw3JRVszONwL6cE6OAI6FUtHcvonaXs+amGbwD1qQ82gXHzXzd1tdEMOrY7Dl5xNrUzwobE5xbVZVuZO0Km6s4rMyylejFcmOzjwTPPVFV608I2t/PvWba4oiljHNjeNk7B5TXyz/sv+P5vH5cn9mmw9eCfCB0svY1xhx3PwhJmZwHGeEg6bIluPJPskwRorvxsb9mtizYp/S0F4aja38oigwg2ldpR+ny+iZMwzXNltnab37imDJ5CFCn/ACnWBpRFkppwDfxHfyTzLxZcVMstB/DKGrN06owaEqmoyY6paKaeyh1L3oKvhkzqNhqArPRodjk0xPXpzoicHiyTwunrzUsQ3mPJLsU/gLXciPIojQbU40PGPV39UAEpZjNekqFbE3XJFSULD6lebqitV2QjsULibJJ2iz5tOnE+sRaDfv8AopdJWweHtlvaLMg1l3WkEjmOXmkeRdsKDKpfV4pNgQJDW/dZPG13VTJMTsq20gFQy5eXRSzTvo+4ZP2rw2JltJ0mJLSCDHisB2pyg4esYH+24y09dW+CyVDFvpniY4tPMGCmFTttiC0MqcNUDTiFwechRDI0DjycHZrM3yoTxNA4t7ann1Sl2LcOXktNi6l+vwCS5hhzxS2DO3f3I/JxuucX/Jb8iLS5RdC/+rf3eSre4/tHwVzKT3fpI8FMZM93tA+cKjza/JUjl+9v9IAfiWt1cAeWqh/rgHsuI8FbiezzpsG+alg+zzD/AHLdDqiSUvQaScrUGv7GGU9pGGGmOK2pgO92vctVgKvLQx0309/kvl2MwPC8gNdwzYlPezvaX0ECo+WG0HUbXV/Hl9MuLJap9n0LFUwHBwHKZJTfBaBKGAPaNpuDtB0IOiOy2Zg3j8KsAydxHTzsuQoMcJlcL7eKXRWSIVHJfVaJKJrYiLoLEYobfnimJD4JlNdojX3/AFSHOMRDCT3ddUwxGJg3KzmPzdhqcAInU307uqjJLhGx8svwoORaM+pgXeATrKHxXamk0WPEe76lLM3a2RYXlJ8RhSLgWVV+TLpFX/et9JBOYdoKtSwPAP8AEmT1KWV6znGXEuPMmV1cc1Ic5S7YiU5T22VLwK6QvFCAcAB7vgrBgZ3UOFWUqpGiB/gikfRcRU9Umb2+wAQdesBqgKuKN+QQzcSSTOvctdq9M2qtUw92bOvwjhHSSl9bFPOrneaspYuAZvuPmrMrrNq1gwtgQSTvA+8LJljmpcfRkZY5FJxsVuB3Lj4lD1Z2cR4rRdpsA1jRweJlZWoC7Qw3d3PoiUK7FxvuyFTMHttxz71RVqOeP7ZPQJrlmXtPrEW2HzTZrANlXy+YoOoqzpeS1pFHZXPMZQAZwB1LZtQn1f8Ai4XA7rjuWyo9rSNWNHQm3is40KnHVuFpRx8vI5UgXmkpUjYN7bO/TTa7b2ioHtw4C9KP+8fFq+T495NRjQYJ36prhslJPrEz33960FmdXRY+Olqtm2q9v6e4HQVAT8EtxX/6BRAPCHHuGnmVkM3yZ1K4u0796UkIX5EvRD8qS6Q7zftXUreq0cDZ2ceIjkTySqkTKpATjJcAHODn+yPeq05uTtsq5Mkpu5MPrUH8NPi1j3bI/C4SRdFtcyo6dh7lMv4jwUh1dsFFbOjG9ifNMsYBM8J+KSPpkLeHJKYEuPEeZQOPoUoggQidMfxZji5cU8QW8RDdNlBC7QO0dCk0KAVjUJNjyq66HJPnsi6tIixEEKBprWs20UUyQZ5Qp5bWh9StPCJgdB+BdqUyB9vmlHpHVPV0YCfEk3VbM0lbKvmpKKkw7GZk/Eu1hg/9Kng43Bg0Crq1QBDf4TLK6HC2TqVl5MjfzP8ARizyOX8BtKkAAOStCi1ymRYqlxti12dD7Jbm77Drp0CPKU5g8l4H5JVvEt2MjLlNsyeYYhxqujYgA9Foez2cucPRky4aHmhc7yr9bWEcx80qwktIc32gVpxacdBVyN/VJewtfofcshjcGWOIWpwuNbVYDvv3FCY/CkjnG+6Q5p6emDH6qFGXZWXmTZvxT0UwBAs0KjDAxAtAUqdBz7u9nYfNDJJKweLu30X4RvESGyG7nmmVE8IgWVOGYGiAp1LKq5ux+Ons7Urk7pZmdQhtkQ+sha9UEQVMJ1JMsSeqM9UoFTYSryYMFeqw250WnxTVlW6ZSAugoWrjeS7TxY3skSh9g0fSauDBaA8RydyQFXL+H9QI2vqmGYYdziAPVAsQJM+d0lxWELCCD7N4lWlJo3MdpbYNiKJJvMd/2VH+lWMGOXJaE4UPp03/ALr+CKblcjYfGF3FTW0FKMM0FzRhqOCcHSb32um1GqE0xOUkHT6JbXoRM+fx6qtk8RS2mZ+X/Tk1eN/phFN0qZ0S0PIMIulVkKi8bizIScZbLajkpot465OoBnysmdV8AnlJ8hKCyVkAu52UrUWTHUWxiL6rN53k/oz6SmLfqA271p3OCrJBEHdRjm4OwFLj0ZDL8y4HSNDqFqDUDmSLghZrPspNM8TB6h17lVlecFnqm7T7lcnBZUpRHqpNSHeEe5ziP0j3pjKByWu1/FCaGmq+TUqB8l3kaXR6k6FTiKpUq2JawapbUx4KRTbDi6QQ2iXIyjl4FzdKBjjzUKuZO0BuUyCb0FdkM0ZNaKd7aBROQPfd7o7kTgXcF9SdSmP9e2LmEyWZ/TEXJtdGbrZDGjkI/LXDcJ7iMWxxsUPwE6JiySS2Em6NnQpGqS1ziTs4mLzYckFnWAfTpuaBwnS9yeZsmGHbA4zY69F2ofSRJkxJ+Uck6KlZszk0mV9l/wDcwxpk+syC386/FOsvpcWtuY791lMFWNJzoOzmnv8AyFqMqxwfB3t0KsePPkgPHyc4P+QvFYMcpSrF5OSLj3iVqSwEXFkNUawaeZ+isDY5GjB43LI1jruLW1QNJpbY81sMxwQcCb9OfvsFl69EiSQbG9oiVV8nFcbXZX8vCskece1/kDx1SGO7xHn9pVuGplrQPyVRUAc5o75PcB9yjgFkt0qMSWkkRJUZVvo1bSw66xaVg1SjxtIcJBWNzfKjRf8A4nQ/JfQxRVWMyxtRha4WPuTcWXg/wPgmjA5TmhpPBPs6Hot4wh7ZBsV8+zPLjQqFjrjY8wm3Z7OSB6Mn/j9FayxU1yQ3ipMZY/LHTIMpXUpubqE4dizzQ1Z4OqqpjXj/ACLpOq9T5qFapOmgQzsS7on8aVAvWhn6aAhK1clCmu5c9KUKgkKaLk1wdaGXukra8IvDZkGj1mz4rpRbRK12fRcTRIpt2c4l3QAfwELlTCahB8TumNSm55J2AgBeyzCn0l+S0lBLo259UxFjqfC908yi8lxMO4Tpt9Eb2gy6zo7nA/FLsL6zBzG/ekwXDI199nYIKOSUf+ST/fs0r61QCWExy1HlsqTnDx7TAf8AiT8D9VDK8wDoBMHfvTJzWxcB3grWyGqdNC045r9vd8Zsh8XgWvHq3tfeyauwTHaNvziVP+jLeXz89Vx10YDDYRzXO4rwYHT8+COZTTDM8PFc/wCYDh1Fj8FAUljZ4VNoxc2KpsobRVzWqfCoEJagQoUS4kJjsdwiyIKS4y7lzpDYJNiLOK4qyDqNCkbXFptqFosXgLyEoxuEOsQreHIugXaeyyhiy7eDuEScQ4tjmk4qRcao3DV5udYTXBJ2EtOyb3FVEyplRLUmxd2QIXFZwqDmqVs44vLy8oIPtWApyI7/AMKJFGHk9FDL9fNFP9o+C1DekA5o2wPMEHp+FZKi8tJjRa3MPYHiso1Z/mScHFopeZOUOEo97JMxHC6TYHfkVocFje+fzmszjPYKYZd7Kd4uRzjssYMjzY+Uu7o07cQD3Hy/lX0cUCYIvz08kqfqiaWn/ZWg3FC/tXTj0dQbOIPiJ+SW+kT3tL/YP/JizYVLy10yl5KpJlpqhVGsoOVRWezOcmWurpbX1V6pOqWwoSIswpOqji8GxzSN4RzdEBi/bXQVshScpbMdjcGaZmZEqeGrjhJO2iKzbXxSyhutVMfNUwnD4iTB1OiLqYZzdQUnHtt6hbjEf2/BDLEtsnHiU039jM8YXbFVO1XWapfFAcdHCIXFKsuFQ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088" name="AutoShape 8" descr="data:image/jpeg;base64,/9j/4AAQSkZJRgABAQAAAQABAAD/2wCEAAkGBhISERUUExQWFBUWGBQYFxUYFRcXFRQUFxUXFxQUFxUXHCYeFxkjGhQUHy8gJCcpLCwsFR4xNTAqNSYrLCkBCQoKDgwOGg8PGiwkHyQpLCwsLCwsKSwsLC0sLCwpKSwpLCwsKSwsKSwsKSwsLCwsLCwsLCwsLCwsLCksLCwsLP/AABEIAQkAvgMBIgACEQEDEQH/xAAcAAACAwEBAQEAAAAAAAAAAAAEBQIDBgEABwj/xAA6EAABAwIEAwQJAwMFAQEAAAABAAIRAyEEBTFBElFxBmGBkRMiMqGxwdHh8EJS8RQzYhUjcoKiQwf/xAAaAQACAwEBAAAAAAAAAAAAAAACAwEEBQAG/8QAKxEAAgICAgIABgIBBQAAAAAAAAECEQMhEjEEQRMiMlFhgXGRoQUUUrHw/9oADAMBAAIRAxEAPwDf4bEB7Q4aFTJSXJMzZwimbH4p3C2U7KGbG4SaIyhnY9g3UMzrwOHml1OiHapcp06Re8XwozhzmHYjGT7BsguAnVMsLhmgQFXVw8JPOzTx44w+VIrwlbhMHT4JilD6wC9Wzfgpn9233Tcc/RT83xOXzwCcxzVtK2rjt9UDlucDiDeZukDi55JuTufuislw81mhxAGuouRoB3qW7ZMcEMWJr8bNovEKTWrvCmWYRCF5T4V7hXWcRUgF4NXVDZx5dDl6F3hUHFgrFcFQqML0IaQVsubiCpHFFDrqjiieTQQHSuEhUSvSo4k8z5yx8GVpcqzxpbD3QRud1nHPBEBVVasbWQqdHo8uCOSNSNJmWMY5wIc0jqosqW9WCeqyNapyUWYoi4JHilydljFFQgor0fQ8O4qVZ9wDusTS7SVA3hceIeRHQhMaufF9JrWyJFydeg7kG7JcfYXjcY0Ehtz7vul7sQdyUNxrwemrQjI77LKlUxqhg9Tc5UlFYKNRkfaDiIp1NTYP5nYH6rRBq+aytn2YzM1aZa4y5kCdy06H3R5I0zL8rx1Fc4/sccK9wqS9CKzPojwrsKXCvBqizqOLy4+s1vtOa3qQPioU8fSd7NRh6Pb9UPJBcW90WQu8KkF5dZBzhXOFSXl1kEeFe4VJdhdZ1Hyv0pVdSqoF6gbpTPV9kC9VPMK17UO9qAOJbSEwj2u8kBghfoD9Pmj2tUomTLmOXVBisCIrPs8Sq3/REOYqi1dZCKnD3IrKMwdRqh4nh0cP8Tr9fBVPpKFVsDqusY4KceLPprCCAQZBuDzB0KGx2Y06Imo4DkNSegWZybtIadEsN3D2J0gzM9w+aV4nEmo4ucZJ3P5boj5GVD/T5cny6X+RzjO2jiYpMAH7nXPloPek2JzSvUu6o4jlMDusLIYKbR8/NC2aEMGPH9KIcBm+vfzUxT7laB3KURb3/NRYbIGRB0+KOy7tFXpuEuL27tcZnodQUJwfnJdFMbe9QRKKkqkj6DhMU2owPYZB/CD3q6FjMkzc0DBvTJuNwdOJv03hbSm4OAIMgiQeYKJSMLPgeOX4PLyBrY8U63C4wHRHVMOFFYqWNxpv2fNMd2WxFP8ATxDm2/uSp1ItMEEHkQvrRslGY5zh2GLVH7NaA5yLTL8POn01Z8/YyVYMkqP9lh8lrhh8XWu1jKDTzAL0Niuy+JAJFbiPK4lBKD9D4+cvaMs3AOpk8QIJVjAjcXl1RjGve/i4pEbtI11QfxQNNdl+E1kjyRJrUSymqmBXsUENEmNtC4GqSnTbz0XEUQNOxlC12Ad/PuCYVAk+OxHE/hGg17yobH4Y8mV0qxk+SJiTdD0aFp+CYsb+d6iLHZqvR6lR+Kv4B47LmHHnyRDKN5RFN6YPVdHft9VSBN/zorqggxv8FczDWmbKCEiim0n6/ZEBgGlyux4D8uV704EAD7rrD42SNE7Drp8VouzGMLmupn9MFt9jqOgPxWee623cPuo4fEvpPFQSI56EbjoVwjNh+JBon2szD0lUgWFOwP8AlqStdluYtfSY4uAkAGSB6w1XyarmrnuMCS6Z3N7z3LSdlsop1STiCXjhlokgAyAdNSuc96F+R48fgpfb/wAzXVuzDHmX1Krh+0vMe5FYTJ6VL+2xre+L+aPIUUzkzHK+BcLVHHY5lFhe8wB5k7ADcrGY7tnVe6KcU27WBd4k2HgF1jsXjyyfSMe2WGHoQ4DRwnxBH0WMY9GY3N61RvC+o5zTsTYwlLnkaFDJm54vjuEOLYwYUTTSlmLIRuFryLILLE8TQXqF5z+Xcos1hdaNQpE8S2s6GykjWxqm2Od/tnolzRcIWW8CqLL8HTlMGYeyHw1O6bUqNlArK9lNGjqVzE1+FsC7jsiapFNt9tkBSaXHicLn2Qpsrez1Clz15aq5sk2iBvr4BXMw1vW8l152Aj87l1hJFDqh0geP5ChwfuPgNFf6R2keIVXpSO73rhqRA0/23PXTwVGJxJhwdqAdPmjHPnW/IgC/klWeOd6F0A2F94BIEzyvHiiQSRncCQyI8Vo8s7QeiEBvGb25AkXWWouTbKaFiTv+BQ+iXjU7jI+08SpxeLZTY57zDWiT9BzJSrIu02HxX9p4n9psfJI+2mYF1T0IPqsu7vdy8B8Si0ecwYJZZ8Xr7inPM6fiXSfVaJ4W7Dv7zZKotP51XSbrvDb80U2bvGMFxiVl6qqBWuH8qD6RQsfB0Uz8VfQdFwqOG6IpO2QFl7CsPiS7XVFtN0BSpwjqWIAiSucklsROPtHsWJYe4JdTYSLa7TPvTfHU7QCGyLE6TyhL8EHB4a4EmDJA9W3VLnNdBYnUWHZTScWgvEO3EzHimtfFsYQNzp3lCYSo29xbXuXauCDxJgluh3aTy8l3JdRYie3sDrVy919BtzPJNcLQi7tTtyHJD0qbaY432AHWBzPejfTsLQ5pkESDKPkroXRF4JXadKFRVzBjbT4BCnOR+0qRscMn6GZMbDrqha9OdISqtnLiYa2OpJXm42pzHkFw74LjsLqEC3v0jnMLRZd2UNTBVi6z6zCGA/pAPE0mdyQD0hBdmaLDUY6uLPk0pjhe5pIIPeInh3ut2cQocn6MzyvISfCPo/OxaQ4g2IkEcjuFpMtpSwDuQnaWkHY2vwCBxnzMT75TfAMgR0UvujRjLlHl96/6PnWXVniqzgcWuLgAQYIkwt96XiJcSSSTM7ysPlmFc2vT4gRDhrbS/wAlsabjF0vB0ytjWmztWne32XGNhddC817VYIbLqWHBlTOHHNSoRG8KUhQcmBVMEJkLowwRZdK6xiFosRmyhtKFbSojcAzNvgpPFl3EVC1ocAJkfBBJpIKU6iXOwXpeEGRHrDvuF2p6t9wHeYKpoY8tLPVMTto0HW/Le6njKcuDmugzI3ETpHeqjye4rfsUrZZhsC1zjVADSYHUxJJ6K2nhgxz3AkB8G/ITAHWSfJV4rEuDPVEhvdJMmXGN91LGYsWLjEx1J5AIsbi30crrZHCh7Gv43BwJ9UX0OoMoA09hYbAWA6DRXnGB+h0tAvHOe9dkROysQSS0XMaUVb7KG4aFMU/BWcU6D82XhTINxZGMcgf0F1cylIhXilaTqfyy4KfyXCZzIDEu9E+hcniD6RHtU6mxb15fVajKe0pOGe6r/cpNJdydA1CzGIonUG43Cq/qnvLw65qAhx3I58ibKK2mZOfx1N8kKqLXveHu/wDoXPPfBt7039IG2R3aV1KlVYynBDadNojpxe+ZSelhnOlxK5b2aGLcE+j6HnfZyi+m93A3jDXEGLyGkhfOGCy+v4y1N55Ncf8AyV8mcYCJOzK8FvjJFJXC4KxrVEtRFw41pKu9CQJVmGZcIstm0riUDUaMibq4UG84RH9OBb8hSDRKFjEiunSaNXA+coluFY5kbbWQmIhuphFYLEDhdeYBMdAlyWjpwfGwHMmBoDAeGbTE9bbqmtQPAG8UcINwJNtAGnfRTq4J9aKkw4ezA0uk+a0sRSEiZ5yqFKV2DCcapMMoYohgDuKb3Lb21JCuGTip6x4qk76BA5dnbnANrgHbi28RzWzy6lwtHskAW6IoxbdegZzT2uzP4aZLAzh4YEgWNrX3R+Gy2SeIJ6zgIkiEXToA3HyVuHyqjpZmJ6eWCIUa+D5BPDhwoOodyNMD4zM2cMTNh4qJpfZaKphAbEH5oV2XgT91Nh/FTEjsOdz4cuveqRQgzv8ABNq1CNkHX9WSdhJ6KQZOxNUYw1nkuFjudO5EurgaEBYXGS+o5/7iT5mVS2u9ujj5oOWy4o3FWz9NVA0gg6EEEcwbFfMO1GTnD1IF2Ou09w2PePoVqcRmp2KUZpjfS0yx/UHcOGh/OaCOSKMPDKUJfgy9IH7KTW3UW1Lidbjx/lTqiAI3t5c1ZNbiG4Vkyi2sDTKBwrtY3gfAIh1UCG9fdzUMlRKcXjAwcTt9kEzNqjrCGjuHzQOJq+keTtJA6SjMLSQl6OOMVvssa0ky71kZQo3tKjTbCY4CnJ0XC8mSloPy9vDYiAuZxgmPaWncW+qI/p/JV5pTnhA/NElwRnNJyMVismc2YHFG4TfLcYOEMdeAB3yj6uEJHI/JCVcDFxrzGv3XRx8XofjwxfsbUHEj1TI70Zha5kgiEly3Ekeq63I/VNWvtdNoXkxuOmMWqXEgKNczCJ4yhoqtNF5Q9dy8aoG8IOrWBK5IhJlNVIs9xPBTN7usPmfJNcXXAEnTc8lmMe01u97zDG/sZOvU6qZS4qw3JRVszONwL6cE6OAI6FUtHcvonaXs+amGbwD1qQ82gXHzXzd1tdEMOrY7Dl5xNrUzwobE5xbVZVuZO0Km6s4rMyylejFcmOzjwTPPVFV608I2t/PvWba4oiljHNjeNk7B5TXyz/sv+P5vH5cn9mmw9eCfCB0svY1xhx3PwhJmZwHGeEg6bIluPJPskwRorvxsb9mtizYp/S0F4aja38oigwg2ldpR+ny+iZMwzXNltnab37imDJ5CFCn/ACnWBpRFkppwDfxHfyTzLxZcVMstB/DKGrN06owaEqmoyY6paKaeyh1L3oKvhkzqNhqArPRodjk0xPXpzoicHiyTwunrzUsQ3mPJLsU/gLXciPIojQbU40PGPV39UAEpZjNekqFbE3XJFSULD6lebqitV2QjsULibJJ2iz5tOnE+sRaDfv8AopdJWweHtlvaLMg1l3WkEjmOXmkeRdsKDKpfV4pNgQJDW/dZPG13VTJMTsq20gFQy5eXRSzTvo+4ZP2rw2JltJ0mJLSCDHisB2pyg4esYH+24y09dW+CyVDFvpniY4tPMGCmFTttiC0MqcNUDTiFwechRDI0DjycHZrM3yoTxNA4t7ann1Sl2LcOXktNi6l+vwCS5hhzxS2DO3f3I/JxuucX/Jb8iLS5RdC/+rf3eSre4/tHwVzKT3fpI8FMZM93tA+cKjza/JUjl+9v9IAfiWt1cAeWqh/rgHsuI8FbiezzpsG+alg+zzD/AHLdDqiSUvQaScrUGv7GGU9pGGGmOK2pgO92vctVgKvLQx0309/kvl2MwPC8gNdwzYlPezvaX0ECo+WG0HUbXV/Hl9MuLJap9n0LFUwHBwHKZJTfBaBKGAPaNpuDtB0IOiOy2Zg3j8KsAydxHTzsuQoMcJlcL7eKXRWSIVHJfVaJKJrYiLoLEYobfnimJD4JlNdojX3/AFSHOMRDCT3ddUwxGJg3KzmPzdhqcAInU307uqjJLhGx8svwoORaM+pgXeATrKHxXamk0WPEe76lLM3a2RYXlJ8RhSLgWVV+TLpFX/et9JBOYdoKtSwPAP8AEmT1KWV6znGXEuPMmV1cc1Ic5S7YiU5T22VLwK6QvFCAcAB7vgrBgZ3UOFWUqpGiB/gikfRcRU9Umb2+wAQdesBqgKuKN+QQzcSSTOvctdq9M2qtUw92bOvwjhHSSl9bFPOrneaspYuAZvuPmrMrrNq1gwtgQSTvA+8LJljmpcfRkZY5FJxsVuB3Lj4lD1Z2cR4rRdpsA1jRweJlZWoC7Qw3d3PoiUK7FxvuyFTMHttxz71RVqOeP7ZPQJrlmXtPrEW2HzTZrANlXy+YoOoqzpeS1pFHZXPMZQAZwB1LZtQn1f8Ai4XA7rjuWyo9rSNWNHQm3is40KnHVuFpRx8vI5UgXmkpUjYN7bO/TTa7b2ioHtw4C9KP+8fFq+T495NRjQYJ36prhslJPrEz33960FmdXRY+Olqtm2q9v6e4HQVAT8EtxX/6BRAPCHHuGnmVkM3yZ1K4u0796UkIX5EvRD8qS6Q7zftXUreq0cDZ2ceIjkTySqkTKpATjJcAHODn+yPeq05uTtsq5Mkpu5MPrUH8NPi1j3bI/C4SRdFtcyo6dh7lMv4jwUh1dsFFbOjG9ifNMsYBM8J+KSPpkLeHJKYEuPEeZQOPoUoggQidMfxZji5cU8QW8RDdNlBC7QO0dCk0KAVjUJNjyq66HJPnsi6tIixEEKBprWs20UUyQZ5Qp5bWh9StPCJgdB+BdqUyB9vmlHpHVPV0YCfEk3VbM0lbKvmpKKkw7GZk/Eu1hg/9Kng43Bg0Crq1QBDf4TLK6HC2TqVl5MjfzP8ARizyOX8BtKkAAOStCi1ymRYqlxti12dD7Jbm77Drp0CPKU5g8l4H5JVvEt2MjLlNsyeYYhxqujYgA9Foez2cucPRky4aHmhc7yr9bWEcx80qwktIc32gVpxacdBVyN/VJewtfofcshjcGWOIWpwuNbVYDvv3FCY/CkjnG+6Q5p6emDH6qFGXZWXmTZvxT0UwBAs0KjDAxAtAUqdBz7u9nYfNDJJKweLu30X4RvESGyG7nmmVE8IgWVOGYGiAp1LKq5ux+Ons7Urk7pZmdQhtkQ+sha9UEQVMJ1JMsSeqM9UoFTYSryYMFeqw250WnxTVlW6ZSAugoWrjeS7TxY3skSh9g0fSauDBaA8RydyQFXL+H9QI2vqmGYYdziAPVAsQJM+d0lxWELCCD7N4lWlJo3MdpbYNiKJJvMd/2VH+lWMGOXJaE4UPp03/ALr+CKblcjYfGF3FTW0FKMM0FzRhqOCcHSb32um1GqE0xOUkHT6JbXoRM+fx6qtk8RS2mZ+X/Tk1eN/phFN0qZ0S0PIMIulVkKi8bizIScZbLajkpot465OoBnysmdV8AnlJ8hKCyVkAu52UrUWTHUWxiL6rN53k/oz6SmLfqA271p3OCrJBEHdRjm4OwFLj0ZDL8y4HSNDqFqDUDmSLghZrPspNM8TB6h17lVlecFnqm7T7lcnBZUpRHqpNSHeEe5ziP0j3pjKByWu1/FCaGmq+TUqB8l3kaXR6k6FTiKpUq2JawapbUx4KRTbDi6QQ2iXIyjl4FzdKBjjzUKuZO0BuUyCb0FdkM0ZNaKd7aBROQPfd7o7kTgXcF9SdSmP9e2LmEyWZ/TEXJtdGbrZDGjkI/LXDcJ7iMWxxsUPwE6JiySS2Em6NnQpGqS1ziTs4mLzYckFnWAfTpuaBwnS9yeZsmGHbA4zY69F2ofSRJkxJ+Uck6KlZszk0mV9l/wDcwxpk+syC386/FOsvpcWtuY791lMFWNJzoOzmnv8AyFqMqxwfB3t0KsePPkgPHyc4P+QvFYMcpSrF5OSLj3iVqSwEXFkNUawaeZ+isDY5GjB43LI1jruLW1QNJpbY81sMxwQcCb9OfvsFl69EiSQbG9oiVV8nFcbXZX8vCskece1/kDx1SGO7xHn9pVuGplrQPyVRUAc5o75PcB9yjgFkt0qMSWkkRJUZVvo1bSw66xaVg1SjxtIcJBWNzfKjRf8A4nQ/JfQxRVWMyxtRha4WPuTcWXg/wPgmjA5TmhpPBPs6Hot4wh7ZBsV8+zPLjQqFjrjY8wm3Z7OSB6Mn/j9FayxU1yQ3ipMZY/LHTIMpXUpubqE4dizzQ1Z4OqqpjXj/ACLpOq9T5qFapOmgQzsS7on8aVAvWhn6aAhK1clCmu5c9KUKgkKaLk1wdaGXukra8IvDZkGj1mz4rpRbRK12fRcTRIpt2c4l3QAfwELlTCahB8TumNSm55J2AgBeyzCn0l+S0lBLo259UxFjqfC908yi8lxMO4Tpt9Eb2gy6zo7nA/FLsL6zBzG/ekwXDI199nYIKOSUf+ST/fs0r61QCWExy1HlsqTnDx7TAf8AiT8D9VDK8wDoBMHfvTJzWxcB3grWyGqdNC045r9vd8Zsh8XgWvHq3tfeyauwTHaNvziVP+jLeXz89Vx10YDDYRzXO4rwYHT8+COZTTDM8PFc/wCYDh1Fj8FAUljZ4VNoxc2KpsobRVzWqfCoEJagQoUS4kJjsdwiyIKS4y7lzpDYJNiLOK4qyDqNCkbXFptqFosXgLyEoxuEOsQreHIugXaeyyhiy7eDuEScQ4tjmk4qRcao3DV5udYTXBJ2EtOyb3FVEyplRLUmxd2QIXFZwqDmqVs44vLy8oIPtWApyI7/AMKJFGHk9FDL9fNFP9o+C1DekA5o2wPMEHp+FZKi8tJjRa3MPYHiso1Z/mScHFopeZOUOEo97JMxHC6TYHfkVocFje+fzmszjPYKYZd7Kd4uRzjssYMjzY+Uu7o07cQD3Hy/lX0cUCYIvz08kqfqiaWn/ZWg3FC/tXTj0dQbOIPiJ+SW+kT3tL/YP/JizYVLy10yl5KpJlpqhVGsoOVRWezOcmWurpbX1V6pOqWwoSIswpOqji8GxzSN4RzdEBi/bXQVshScpbMdjcGaZmZEqeGrjhJO2iKzbXxSyhutVMfNUwnD4iTB1OiLqYZzdQUnHtt6hbjEf2/BDLEtsnHiU039jM8YXbFVO1XWapfFAcdHCIXFKsuFQ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090" name="AutoShape 10" descr="data:image/jpeg;base64,/9j/4AAQSkZJRgABAQAAAQABAAD/2wCEAAkGBhISERUUExQWFBUWGBQYFxUYFRcXFRQUFxUXFxQUFxUXHCYeFxkjGhQUHy8gJCcpLCwsFR4xNTAqNSYrLCkBCQoKDgwOGg8PGiwkHyQpLCwsLCwsKSwsLC0sLCwpKSwpLCwsKSwsKSwsKSwsLCwsLCwsLCwsLCwsLCksLCwsLP/AABEIAQkAvgMBIgACEQEDEQH/xAAcAAACAwEBAQEAAAAAAAAAAAAEBQIDBgEABwj/xAA6EAABAwIEAwQJAwMFAQEAAAABAAIRAyEEBTFBElFxBmGBkRMiMqGxwdHh8EJS8RQzYhUjcoKiQwf/xAAaAQACAwEBAAAAAAAAAAAAAAACAwEEBQAG/8QAKxEAAgICAgIABgIBBQAAAAAAAAECEQMhEjEEQRMiMlFhgXGRoQUUUrHw/9oADAMBAAIRAxEAPwDf4bEB7Q4aFTJSXJMzZwimbH4p3C2U7KGbG4SaIyhnY9g3UMzrwOHml1OiHapcp06Re8XwozhzmHYjGT7BsguAnVMsLhmgQFXVw8JPOzTx44w+VIrwlbhMHT4JilD6wC9Wzfgpn9233Tcc/RT83xOXzwCcxzVtK2rjt9UDlucDiDeZukDi55JuTufuislw81mhxAGuouRoB3qW7ZMcEMWJr8bNovEKTWrvCmWYRCF5T4V7hXWcRUgF4NXVDZx5dDl6F3hUHFgrFcFQqML0IaQVsubiCpHFFDrqjiieTQQHSuEhUSvSo4k8z5yx8GVpcqzxpbD3QRud1nHPBEBVVasbWQqdHo8uCOSNSNJmWMY5wIc0jqosqW9WCeqyNapyUWYoi4JHilydljFFQgor0fQ8O4qVZ9wDusTS7SVA3hceIeRHQhMaufF9JrWyJFydeg7kG7JcfYXjcY0Ehtz7vul7sQdyUNxrwemrQjI77LKlUxqhg9Tc5UlFYKNRkfaDiIp1NTYP5nYH6rRBq+aytn2YzM1aZa4y5kCdy06H3R5I0zL8rx1Fc4/sccK9wqS9CKzPojwrsKXCvBqizqOLy4+s1vtOa3qQPioU8fSd7NRh6Pb9UPJBcW90WQu8KkF5dZBzhXOFSXl1kEeFe4VJdhdZ1Hyv0pVdSqoF6gbpTPV9kC9VPMK17UO9qAOJbSEwj2u8kBghfoD9Pmj2tUomTLmOXVBisCIrPs8Sq3/REOYqi1dZCKnD3IrKMwdRqh4nh0cP8Tr9fBVPpKFVsDqusY4KceLPprCCAQZBuDzB0KGx2Y06Imo4DkNSegWZybtIadEsN3D2J0gzM9w+aV4nEmo4ucZJ3P5boj5GVD/T5cny6X+RzjO2jiYpMAH7nXPloPek2JzSvUu6o4jlMDusLIYKbR8/NC2aEMGPH9KIcBm+vfzUxT7laB3KURb3/NRYbIGRB0+KOy7tFXpuEuL27tcZnodQUJwfnJdFMbe9QRKKkqkj6DhMU2owPYZB/CD3q6FjMkzc0DBvTJuNwdOJv03hbSm4OAIMgiQeYKJSMLPgeOX4PLyBrY8U63C4wHRHVMOFFYqWNxpv2fNMd2WxFP8ATxDm2/uSp1ItMEEHkQvrRslGY5zh2GLVH7NaA5yLTL8POn01Z8/YyVYMkqP9lh8lrhh8XWu1jKDTzAL0Niuy+JAJFbiPK4lBKD9D4+cvaMs3AOpk8QIJVjAjcXl1RjGve/i4pEbtI11QfxQNNdl+E1kjyRJrUSymqmBXsUENEmNtC4GqSnTbz0XEUQNOxlC12Ad/PuCYVAk+OxHE/hGg17yobH4Y8mV0qxk+SJiTdD0aFp+CYsb+d6iLHZqvR6lR+Kv4B47LmHHnyRDKN5RFN6YPVdHft9VSBN/zorqggxv8FczDWmbKCEiim0n6/ZEBgGlyux4D8uV704EAD7rrD42SNE7Drp8VouzGMLmupn9MFt9jqOgPxWee623cPuo4fEvpPFQSI56EbjoVwjNh+JBon2szD0lUgWFOwP8AlqStdluYtfSY4uAkAGSB6w1XyarmrnuMCS6Z3N7z3LSdlsop1STiCXjhlokgAyAdNSuc96F+R48fgpfb/wAzXVuzDHmX1Krh+0vMe5FYTJ6VL+2xre+L+aPIUUzkzHK+BcLVHHY5lFhe8wB5k7ADcrGY7tnVe6KcU27WBd4k2HgF1jsXjyyfSMe2WGHoQ4DRwnxBH0WMY9GY3N61RvC+o5zTsTYwlLnkaFDJm54vjuEOLYwYUTTSlmLIRuFryLILLE8TQXqF5z+Xcos1hdaNQpE8S2s6GykjWxqm2Od/tnolzRcIWW8CqLL8HTlMGYeyHw1O6bUqNlArK9lNGjqVzE1+FsC7jsiapFNt9tkBSaXHicLn2Qpsrez1Clz15aq5sk2iBvr4BXMw1vW8l152Aj87l1hJFDqh0geP5ChwfuPgNFf6R2keIVXpSO73rhqRA0/23PXTwVGJxJhwdqAdPmjHPnW/IgC/klWeOd6F0A2F94BIEzyvHiiQSRncCQyI8Vo8s7QeiEBvGb25AkXWWouTbKaFiTv+BQ+iXjU7jI+08SpxeLZTY57zDWiT9BzJSrIu02HxX9p4n9psfJI+2mYF1T0IPqsu7vdy8B8Si0ecwYJZZ8Xr7inPM6fiXSfVaJ4W7Dv7zZKotP51XSbrvDb80U2bvGMFxiVl6qqBWuH8qD6RQsfB0Uz8VfQdFwqOG6IpO2QFl7CsPiS7XVFtN0BSpwjqWIAiSucklsROPtHsWJYe4JdTYSLa7TPvTfHU7QCGyLE6TyhL8EHB4a4EmDJA9W3VLnNdBYnUWHZTScWgvEO3EzHimtfFsYQNzp3lCYSo29xbXuXauCDxJgluh3aTy8l3JdRYie3sDrVy919BtzPJNcLQi7tTtyHJD0qbaY432AHWBzPejfTsLQ5pkESDKPkroXRF4JXadKFRVzBjbT4BCnOR+0qRscMn6GZMbDrqha9OdISqtnLiYa2OpJXm42pzHkFw74LjsLqEC3v0jnMLRZd2UNTBVi6z6zCGA/pAPE0mdyQD0hBdmaLDUY6uLPk0pjhe5pIIPeInh3ut2cQocn6MzyvISfCPo/OxaQ4g2IkEcjuFpMtpSwDuQnaWkHY2vwCBxnzMT75TfAMgR0UvujRjLlHl96/6PnWXVniqzgcWuLgAQYIkwt96XiJcSSSTM7ysPlmFc2vT4gRDhrbS/wAlsabjF0vB0ytjWmztWne32XGNhddC817VYIbLqWHBlTOHHNSoRG8KUhQcmBVMEJkLowwRZdK6xiFosRmyhtKFbSojcAzNvgpPFl3EVC1ocAJkfBBJpIKU6iXOwXpeEGRHrDvuF2p6t9wHeYKpoY8tLPVMTto0HW/Le6njKcuDmugzI3ETpHeqjye4rfsUrZZhsC1zjVADSYHUxJJ6K2nhgxz3AkB8G/ITAHWSfJV4rEuDPVEhvdJMmXGN91LGYsWLjEx1J5AIsbi30crrZHCh7Gv43BwJ9UX0OoMoA09hYbAWA6DRXnGB+h0tAvHOe9dkROysQSS0XMaUVb7KG4aFMU/BWcU6D82XhTINxZGMcgf0F1cylIhXilaTqfyy4KfyXCZzIDEu9E+hcniD6RHtU6mxb15fVajKe0pOGe6r/cpNJdydA1CzGIonUG43Cq/qnvLw65qAhx3I58ibKK2mZOfx1N8kKqLXveHu/wDoXPPfBt7039IG2R3aV1KlVYynBDadNojpxe+ZSelhnOlxK5b2aGLcE+j6HnfZyi+m93A3jDXEGLyGkhfOGCy+v4y1N55Ncf8AyV8mcYCJOzK8FvjJFJXC4KxrVEtRFw41pKu9CQJVmGZcIstm0riUDUaMibq4UG84RH9OBb8hSDRKFjEiunSaNXA+coluFY5kbbWQmIhuphFYLEDhdeYBMdAlyWjpwfGwHMmBoDAeGbTE9bbqmtQPAG8UcINwJNtAGnfRTq4J9aKkw4ezA0uk+a0sRSEiZ5yqFKV2DCcapMMoYohgDuKb3Lb21JCuGTip6x4qk76BA5dnbnANrgHbi28RzWzy6lwtHskAW6IoxbdegZzT2uzP4aZLAzh4YEgWNrX3R+Gy2SeIJ6zgIkiEXToA3HyVuHyqjpZmJ6eWCIUa+D5BPDhwoOodyNMD4zM2cMTNh4qJpfZaKphAbEH5oV2XgT91Nh/FTEjsOdz4cuveqRQgzv8ABNq1CNkHX9WSdhJ6KQZOxNUYw1nkuFjudO5EurgaEBYXGS+o5/7iT5mVS2u9ujj5oOWy4o3FWz9NVA0gg6EEEcwbFfMO1GTnD1IF2Ou09w2PePoVqcRmp2KUZpjfS0yx/UHcOGh/OaCOSKMPDKUJfgy9IH7KTW3UW1Lidbjx/lTqiAI3t5c1ZNbiG4Vkyi2sDTKBwrtY3gfAIh1UCG9fdzUMlRKcXjAwcTt9kEzNqjrCGjuHzQOJq+keTtJA6SjMLSQl6OOMVvssa0ky71kZQo3tKjTbCY4CnJ0XC8mSloPy9vDYiAuZxgmPaWncW+qI/p/JV5pTnhA/NElwRnNJyMVismc2YHFG4TfLcYOEMdeAB3yj6uEJHI/JCVcDFxrzGv3XRx8XofjwxfsbUHEj1TI70Zha5kgiEly3Ekeq63I/VNWvtdNoXkxuOmMWqXEgKNczCJ4yhoqtNF5Q9dy8aoG8IOrWBK5IhJlNVIs9xPBTN7usPmfJNcXXAEnTc8lmMe01u97zDG/sZOvU6qZS4qw3JRVszONwL6cE6OAI6FUtHcvonaXs+amGbwD1qQ82gXHzXzd1tdEMOrY7Dl5xNrUzwobE5xbVZVuZO0Km6s4rMyylejFcmOzjwTPPVFV608I2t/PvWba4oiljHNjeNk7B5TXyz/sv+P5vH5cn9mmw9eCfCB0svY1xhx3PwhJmZwHGeEg6bIluPJPskwRorvxsb9mtizYp/S0F4aja38oigwg2ldpR+ny+iZMwzXNltnab37imDJ5CFCn/ACnWBpRFkppwDfxHfyTzLxZcVMstB/DKGrN06owaEqmoyY6paKaeyh1L3oKvhkzqNhqArPRodjk0xPXpzoicHiyTwunrzUsQ3mPJLsU/gLXciPIojQbU40PGPV39UAEpZjNekqFbE3XJFSULD6lebqitV2QjsULibJJ2iz5tOnE+sRaDfv8AopdJWweHtlvaLMg1l3WkEjmOXmkeRdsKDKpfV4pNgQJDW/dZPG13VTJMTsq20gFQy5eXRSzTvo+4ZP2rw2JltJ0mJLSCDHisB2pyg4esYH+24y09dW+CyVDFvpniY4tPMGCmFTttiC0MqcNUDTiFwechRDI0DjycHZrM3yoTxNA4t7ann1Sl2LcOXktNi6l+vwCS5hhzxS2DO3f3I/JxuucX/Jb8iLS5RdC/+rf3eSre4/tHwVzKT3fpI8FMZM93tA+cKjza/JUjl+9v9IAfiWt1cAeWqh/rgHsuI8FbiezzpsG+alg+zzD/AHLdDqiSUvQaScrUGv7GGU9pGGGmOK2pgO92vctVgKvLQx0309/kvl2MwPC8gNdwzYlPezvaX0ECo+WG0HUbXV/Hl9MuLJap9n0LFUwHBwHKZJTfBaBKGAPaNpuDtB0IOiOy2Zg3j8KsAydxHTzsuQoMcJlcL7eKXRWSIVHJfVaJKJrYiLoLEYobfnimJD4JlNdojX3/AFSHOMRDCT3ddUwxGJg3KzmPzdhqcAInU307uqjJLhGx8svwoORaM+pgXeATrKHxXamk0WPEe76lLM3a2RYXlJ8RhSLgWVV+TLpFX/et9JBOYdoKtSwPAP8AEmT1KWV6znGXEuPMmV1cc1Ic5S7YiU5T22VLwK6QvFCAcAB7vgrBgZ3UOFWUqpGiB/gikfRcRU9Umb2+wAQdesBqgKuKN+QQzcSSTOvctdq9M2qtUw92bOvwjhHSSl9bFPOrneaspYuAZvuPmrMrrNq1gwtgQSTvA+8LJljmpcfRkZY5FJxsVuB3Lj4lD1Z2cR4rRdpsA1jRweJlZWoC7Qw3d3PoiUK7FxvuyFTMHttxz71RVqOeP7ZPQJrlmXtPrEW2HzTZrANlXy+YoOoqzpeS1pFHZXPMZQAZwB1LZtQn1f8Ai4XA7rjuWyo9rSNWNHQm3is40KnHVuFpRx8vI5UgXmkpUjYN7bO/TTa7b2ioHtw4C9KP+8fFq+T495NRjQYJ36prhslJPrEz33960FmdXRY+Olqtm2q9v6e4HQVAT8EtxX/6BRAPCHHuGnmVkM3yZ1K4u0796UkIX5EvRD8qS6Q7zftXUreq0cDZ2ceIjkTySqkTKpATjJcAHODn+yPeq05uTtsq5Mkpu5MPrUH8NPi1j3bI/C4SRdFtcyo6dh7lMv4jwUh1dsFFbOjG9ifNMsYBM8J+KSPpkLeHJKYEuPEeZQOPoUoggQidMfxZji5cU8QW8RDdNlBC7QO0dCk0KAVjUJNjyq66HJPnsi6tIixEEKBprWs20UUyQZ5Qp5bWh9StPCJgdB+BdqUyB9vmlHpHVPV0YCfEk3VbM0lbKvmpKKkw7GZk/Eu1hg/9Kng43Bg0Crq1QBDf4TLK6HC2TqVl5MjfzP8ARizyOX8BtKkAAOStCi1ymRYqlxti12dD7Jbm77Drp0CPKU5g8l4H5JVvEt2MjLlNsyeYYhxqujYgA9Foez2cucPRky4aHmhc7yr9bWEcx80qwktIc32gVpxacdBVyN/VJewtfofcshjcGWOIWpwuNbVYDvv3FCY/CkjnG+6Q5p6emDH6qFGXZWXmTZvxT0UwBAs0KjDAxAtAUqdBz7u9nYfNDJJKweLu30X4RvESGyG7nmmVE8IgWVOGYGiAp1LKq5ux+Ons7Urk7pZmdQhtkQ+sha9UEQVMJ1JMsSeqM9UoFTYSryYMFeqw250WnxTVlW6ZSAugoWrjeS7TxY3skSh9g0fSauDBaA8RydyQFXL+H9QI2vqmGYYdziAPVAsQJM+d0lxWELCCD7N4lWlJo3MdpbYNiKJJvMd/2VH+lWMGOXJaE4UPp03/ALr+CKblcjYfGF3FTW0FKMM0FzRhqOCcHSb32um1GqE0xOUkHT6JbXoRM+fx6qtk8RS2mZ+X/Tk1eN/phFN0qZ0S0PIMIulVkKi8bizIScZbLajkpot465OoBnysmdV8AnlJ8hKCyVkAu52UrUWTHUWxiL6rN53k/oz6SmLfqA271p3OCrJBEHdRjm4OwFLj0ZDL8y4HSNDqFqDUDmSLghZrPspNM8TB6h17lVlecFnqm7T7lcnBZUpRHqpNSHeEe5ziP0j3pjKByWu1/FCaGmq+TUqB8l3kaXR6k6FTiKpUq2JawapbUx4KRTbDi6QQ2iXIyjl4FzdKBjjzUKuZO0BuUyCb0FdkM0ZNaKd7aBROQPfd7o7kTgXcF9SdSmP9e2LmEyWZ/TEXJtdGbrZDGjkI/LXDcJ7iMWxxsUPwE6JiySS2Em6NnQpGqS1ziTs4mLzYckFnWAfTpuaBwnS9yeZsmGHbA4zY69F2ofSRJkxJ+Uck6KlZszk0mV9l/wDcwxpk+syC386/FOsvpcWtuY791lMFWNJzoOzmnv8AyFqMqxwfB3t0KsePPkgPHyc4P+QvFYMcpSrF5OSLj3iVqSwEXFkNUawaeZ+isDY5GjB43LI1jruLW1QNJpbY81sMxwQcCb9OfvsFl69EiSQbG9oiVV8nFcbXZX8vCskece1/kDx1SGO7xHn9pVuGplrQPyVRUAc5o75PcB9yjgFkt0qMSWkkRJUZVvo1bSw66xaVg1SjxtIcJBWNzfKjRf8A4nQ/JfQxRVWMyxtRha4WPuTcWXg/wPgmjA5TmhpPBPs6Hot4wh7ZBsV8+zPLjQqFjrjY8wm3Z7OSB6Mn/j9FayxU1yQ3ipMZY/LHTIMpXUpubqE4dizzQ1Z4OqqpjXj/ACLpOq9T5qFapOmgQzsS7on8aVAvWhn6aAhK1clCmu5c9KUKgkKaLk1wdaGXukra8IvDZkGj1mz4rpRbRK12fRcTRIpt2c4l3QAfwELlTCahB8TumNSm55J2AgBeyzCn0l+S0lBLo259UxFjqfC908yi8lxMO4Tpt9Eb2gy6zo7nA/FLsL6zBzG/ekwXDI199nYIKOSUf+ST/fs0r61QCWExy1HlsqTnDx7TAf8AiT8D9VDK8wDoBMHfvTJzWxcB3grWyGqdNC045r9vd8Zsh8XgWvHq3tfeyauwTHaNvziVP+jLeXz89Vx10YDDYRzXO4rwYHT8+COZTTDM8PFc/wCYDh1Fj8FAUljZ4VNoxc2KpsobRVzWqfCoEJagQoUS4kJjsdwiyIKS4y7lzpDYJNiLOK4qyDqNCkbXFptqFosXgLyEoxuEOsQreHIugXaeyyhiy7eDuEScQ4tjmk4qRcao3DV5udYTXBJ2EtOyb3FVEyplRLUmxd2QIXFZwqDmqVs44vLy8oIPtWApyI7/AMKJFGHk9FDL9fNFP9o+C1DekA5o2wPMEHp+FZKi8tJjRa3MPYHiso1Z/mScHFopeZOUOEo97JMxHC6TYHfkVocFje+fzmszjPYKYZd7Kd4uRzjssYMjzY+Uu7o07cQD3Hy/lX0cUCYIvz08kqfqiaWn/ZWg3FC/tXTj0dQbOIPiJ+SW+kT3tL/YP/JizYVLy10yl5KpJlpqhVGsoOVRWezOcmWurpbX1V6pOqWwoSIswpOqji8GxzSN4RzdEBi/bXQVshScpbMdjcGaZmZEqeGrjhJO2iKzbXxSyhutVMfNUwnD4iTB1OiLqYZzdQUnHtt6hbjEf2/BDLEtsnHiU039jM8YXbFVO1XWapfFAcdHCIXFKsuFQ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6092" name="Picture 12" descr="https://encrypted-tbn3.gstatic.com/images?q=tbn:ANd9GcSasKeWM_NI3hSu6Em5cxtMEAYVV3MlYhiwTi-fhvRs4-Jz13OZ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0/40/956/40956830_Iriya_134_1013_x_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900igr.net/datai/okruzhajuschij-mir/Kak-ustroeno-rastenie/0003-006-Stroenie-tsvetkovykh-rasten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78" y="1"/>
            <a:ext cx="9184678" cy="6850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faday.net/uploads/posts/2013-02/1360680550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604"/>
            <a:ext cx="9144000" cy="69116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e2li.ru/tsveti/3/lileynik1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p-oboi.ucoz.ru/4/as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lowerbank.ru/wp-content/uploads/2011/11/vasilek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</p:spPr>
      </p:pic>
      <p:pic>
        <p:nvPicPr>
          <p:cNvPr id="23556" name="Picture 4" descr="https://encrypted-tbn2.gstatic.com/images?q=tbn:ANd9GcT5uRoOI2xZVKpXBXC1xu1-oBZZY_L7mOzz5mu0fIOLTX_Yolh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89057"/>
            <a:ext cx="4500562" cy="47689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2000240"/>
            <a:ext cx="760274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за 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урок.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encrypted-tbn2.gstatic.com/images?q=tbn:ANd9GcSPeyOavpK8g3_3d9bC06ANnjIgUlDByN9XenuTNOz0T3xIbyRm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8753" cy="3000372"/>
          </a:xfrm>
          <a:prstGeom prst="rect">
            <a:avLst/>
          </a:prstGeom>
          <a:noFill/>
        </p:spPr>
      </p:pic>
      <p:pic>
        <p:nvPicPr>
          <p:cNvPr id="43012" name="Picture 4" descr="http://3.bp.blogspot.com/_cBBz_cm2hsA/TOUSrU3QeWI/AAAAAAAABVc/KWu_nNG3UoE/s1600/FS-00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876" y="2928934"/>
            <a:ext cx="4874124" cy="3929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71942"/>
            <a:ext cx="29594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Цветок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вишни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714356"/>
            <a:ext cx="29594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Цветок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яблони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9"/>
          <p:cNvGrpSpPr>
            <a:grpSpLocks/>
          </p:cNvGrpSpPr>
          <p:nvPr/>
        </p:nvGrpSpPr>
        <p:grpSpPr bwMode="auto">
          <a:xfrm>
            <a:off x="6286500" y="3857625"/>
            <a:ext cx="2286000" cy="500063"/>
            <a:chOff x="6286512" y="3643314"/>
            <a:chExt cx="2286016" cy="500066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6286512" y="3643314"/>
              <a:ext cx="500067" cy="142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6786579" y="3643314"/>
              <a:ext cx="1785949" cy="500066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венчик</a:t>
              </a:r>
            </a:p>
          </p:txBody>
        </p:sp>
      </p:grp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25" t="76031" r="34624" b="-558"/>
          <a:stretch>
            <a:fillRect/>
          </a:stretch>
        </p:blipFill>
        <p:spPr bwMode="auto">
          <a:xfrm>
            <a:off x="857250" y="3571875"/>
            <a:ext cx="32861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88" t="30190" r="17940" b="24529"/>
          <a:stretch>
            <a:fillRect/>
          </a:stretch>
        </p:blipFill>
        <p:spPr bwMode="auto">
          <a:xfrm>
            <a:off x="142875" y="1714500"/>
            <a:ext cx="44640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7013" r="28783" b="70525"/>
          <a:stretch>
            <a:fillRect/>
          </a:stretch>
        </p:blipFill>
        <p:spPr bwMode="auto">
          <a:xfrm>
            <a:off x="1071563" y="1785938"/>
            <a:ext cx="27336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142852"/>
            <a:ext cx="8001056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Строение цветка</a:t>
            </a:r>
          </a:p>
        </p:txBody>
      </p:sp>
      <p:grpSp>
        <p:nvGrpSpPr>
          <p:cNvPr id="8" name="Группа 76"/>
          <p:cNvGrpSpPr>
            <a:grpSpLocks/>
          </p:cNvGrpSpPr>
          <p:nvPr/>
        </p:nvGrpSpPr>
        <p:grpSpPr bwMode="auto">
          <a:xfrm>
            <a:off x="2714625" y="2000250"/>
            <a:ext cx="3714750" cy="1214438"/>
            <a:chOff x="2571736" y="1928802"/>
            <a:chExt cx="3714776" cy="1214446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10800000" flipV="1">
              <a:off x="2571736" y="2857496"/>
              <a:ext cx="2500331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3000364" y="2243129"/>
              <a:ext cx="1571636" cy="4000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4500563" y="1928802"/>
              <a:ext cx="1706574" cy="571504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тычинки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500563" y="2643182"/>
              <a:ext cx="1785949" cy="500066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пестик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 flipV="1">
              <a:off x="3571868" y="2214554"/>
              <a:ext cx="928695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77"/>
          <p:cNvGrpSpPr>
            <a:grpSpLocks/>
          </p:cNvGrpSpPr>
          <p:nvPr/>
        </p:nvGrpSpPr>
        <p:grpSpPr bwMode="auto">
          <a:xfrm>
            <a:off x="6215063" y="1714500"/>
            <a:ext cx="2500312" cy="1857375"/>
            <a:chOff x="6215074" y="1643050"/>
            <a:chExt cx="2500330" cy="1857388"/>
          </a:xfrm>
        </p:grpSpPr>
        <p:sp>
          <p:nvSpPr>
            <p:cNvPr id="20" name="Правая фигурная скобка 19"/>
            <p:cNvSpPr/>
            <p:nvPr/>
          </p:nvSpPr>
          <p:spPr>
            <a:xfrm>
              <a:off x="6215074" y="1643050"/>
              <a:ext cx="571504" cy="171451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858016" y="1643050"/>
              <a:ext cx="1857388" cy="1857388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Главные части цветка</a:t>
              </a:r>
            </a:p>
          </p:txBody>
        </p:sp>
      </p:grpSp>
      <p:grpSp>
        <p:nvGrpSpPr>
          <p:cNvPr id="10" name="Группа 78"/>
          <p:cNvGrpSpPr>
            <a:grpSpLocks/>
          </p:cNvGrpSpPr>
          <p:nvPr/>
        </p:nvGrpSpPr>
        <p:grpSpPr bwMode="auto">
          <a:xfrm>
            <a:off x="3786188" y="3143250"/>
            <a:ext cx="2643187" cy="1000125"/>
            <a:chOff x="3786182" y="3000372"/>
            <a:chExt cx="2643206" cy="1000132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10800000" flipV="1">
              <a:off x="3929058" y="3714752"/>
              <a:ext cx="1285884" cy="71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>
              <a:off x="3786182" y="3000372"/>
              <a:ext cx="1143008" cy="642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4643438" y="3500439"/>
              <a:ext cx="1785950" cy="500065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лепестки</a:t>
              </a:r>
            </a:p>
          </p:txBody>
        </p:sp>
      </p:grpSp>
      <p:grpSp>
        <p:nvGrpSpPr>
          <p:cNvPr id="12" name="Группа 82"/>
          <p:cNvGrpSpPr>
            <a:grpSpLocks/>
          </p:cNvGrpSpPr>
          <p:nvPr/>
        </p:nvGrpSpPr>
        <p:grpSpPr bwMode="auto">
          <a:xfrm>
            <a:off x="6143625" y="4714875"/>
            <a:ext cx="2428875" cy="500063"/>
            <a:chOff x="6143636" y="4714884"/>
            <a:chExt cx="2428892" cy="50006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786579" y="4714884"/>
              <a:ext cx="1785949" cy="500066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чашечка</a:t>
              </a:r>
            </a:p>
          </p:txBody>
        </p:sp>
        <p:cxnSp>
          <p:nvCxnSpPr>
            <p:cNvPr id="46" name="Прямая со стрелкой 45"/>
            <p:cNvCxnSpPr>
              <a:endCxn id="37" idx="1"/>
            </p:cNvCxnSpPr>
            <p:nvPr/>
          </p:nvCxnSpPr>
          <p:spPr>
            <a:xfrm flipV="1">
              <a:off x="6143636" y="4965711"/>
              <a:ext cx="642943" cy="1063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81"/>
          <p:cNvGrpSpPr>
            <a:grpSpLocks/>
          </p:cNvGrpSpPr>
          <p:nvPr/>
        </p:nvGrpSpPr>
        <p:grpSpPr bwMode="auto">
          <a:xfrm>
            <a:off x="2643188" y="4429125"/>
            <a:ext cx="3786187" cy="928688"/>
            <a:chOff x="2500298" y="4214818"/>
            <a:chExt cx="3786214" cy="928694"/>
          </a:xfrm>
        </p:grpSpPr>
        <p:cxnSp>
          <p:nvCxnSpPr>
            <p:cNvPr id="53" name="Прямая со стрелкой 52"/>
            <p:cNvCxnSpPr/>
            <p:nvPr/>
          </p:nvCxnSpPr>
          <p:spPr>
            <a:xfrm rot="10800000">
              <a:off x="3357554" y="4214818"/>
              <a:ext cx="642942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8" idx="1"/>
            </p:cNvCxnSpPr>
            <p:nvPr/>
          </p:nvCxnSpPr>
          <p:spPr>
            <a:xfrm rot="10800000">
              <a:off x="2500298" y="4286256"/>
              <a:ext cx="1285884" cy="608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Скругленный прямоугольник 37"/>
            <p:cNvSpPr/>
            <p:nvPr/>
          </p:nvSpPr>
          <p:spPr>
            <a:xfrm>
              <a:off x="3786182" y="4643446"/>
              <a:ext cx="2500330" cy="500066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чашелистики</a:t>
              </a:r>
            </a:p>
          </p:txBody>
        </p:sp>
      </p:grpSp>
      <p:grpSp>
        <p:nvGrpSpPr>
          <p:cNvPr id="15" name="Группа 83"/>
          <p:cNvGrpSpPr>
            <a:grpSpLocks/>
          </p:cNvGrpSpPr>
          <p:nvPr/>
        </p:nvGrpSpPr>
        <p:grpSpPr bwMode="auto">
          <a:xfrm>
            <a:off x="2857500" y="4714875"/>
            <a:ext cx="3500438" cy="1285875"/>
            <a:chOff x="2714612" y="4500570"/>
            <a:chExt cx="3500462" cy="1285884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0800000">
              <a:off x="2714612" y="4500570"/>
              <a:ext cx="1214446" cy="10001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Скругленный прямоугольник 56"/>
            <p:cNvSpPr/>
            <p:nvPr/>
          </p:nvSpPr>
          <p:spPr>
            <a:xfrm>
              <a:off x="3714744" y="5286389"/>
              <a:ext cx="2500330" cy="500065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цветоложе</a:t>
              </a:r>
            </a:p>
          </p:txBody>
        </p:sp>
      </p:grpSp>
      <p:grpSp>
        <p:nvGrpSpPr>
          <p:cNvPr id="16" name="Группа 84"/>
          <p:cNvGrpSpPr>
            <a:grpSpLocks/>
          </p:cNvGrpSpPr>
          <p:nvPr/>
        </p:nvGrpSpPr>
        <p:grpSpPr bwMode="auto">
          <a:xfrm>
            <a:off x="2571750" y="5786438"/>
            <a:ext cx="3786188" cy="857250"/>
            <a:chOff x="2500298" y="5643578"/>
            <a:chExt cx="3786214" cy="857256"/>
          </a:xfrm>
        </p:grpSpPr>
        <p:cxnSp>
          <p:nvCxnSpPr>
            <p:cNvPr id="60" name="Прямая со стрелкой 59"/>
            <p:cNvCxnSpPr/>
            <p:nvPr/>
          </p:nvCxnSpPr>
          <p:spPr>
            <a:xfrm rot="10800000">
              <a:off x="2500298" y="5643578"/>
              <a:ext cx="1428760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Скругленный прямоугольник 57"/>
            <p:cNvSpPr/>
            <p:nvPr/>
          </p:nvSpPr>
          <p:spPr>
            <a:xfrm>
              <a:off x="3786182" y="6000767"/>
              <a:ext cx="2500330" cy="500067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цветоножка</a:t>
              </a:r>
            </a:p>
          </p:txBody>
        </p:sp>
      </p:grpSp>
      <p:grpSp>
        <p:nvGrpSpPr>
          <p:cNvPr id="18" name="Группа 90"/>
          <p:cNvGrpSpPr>
            <a:grpSpLocks/>
          </p:cNvGrpSpPr>
          <p:nvPr/>
        </p:nvGrpSpPr>
        <p:grpSpPr bwMode="auto">
          <a:xfrm>
            <a:off x="428625" y="1214438"/>
            <a:ext cx="3143250" cy="3203575"/>
            <a:chOff x="428596" y="1285860"/>
            <a:chExt cx="3143272" cy="3203841"/>
          </a:xfrm>
        </p:grpSpPr>
        <p:grpSp>
          <p:nvGrpSpPr>
            <p:cNvPr id="19" name="Группа 72"/>
            <p:cNvGrpSpPr>
              <a:grpSpLocks/>
            </p:cNvGrpSpPr>
            <p:nvPr/>
          </p:nvGrpSpPr>
          <p:grpSpPr bwMode="auto">
            <a:xfrm>
              <a:off x="500034" y="1571612"/>
              <a:ext cx="857256" cy="2918089"/>
              <a:chOff x="285720" y="2564650"/>
              <a:chExt cx="1071570" cy="1904001"/>
            </a:xfrm>
          </p:grpSpPr>
          <p:cxnSp>
            <p:nvCxnSpPr>
              <p:cNvPr id="67" name="Прямая со стрелкой 66"/>
              <p:cNvCxnSpPr/>
              <p:nvPr/>
            </p:nvCxnSpPr>
            <p:spPr>
              <a:xfrm rot="16200000" flipH="1">
                <a:off x="-178617" y="3075618"/>
                <a:ext cx="1857371" cy="9286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>
                <a:off x="285721" y="2564664"/>
                <a:ext cx="1071570" cy="9292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Скругленный прямоугольник 88"/>
            <p:cNvSpPr/>
            <p:nvPr/>
          </p:nvSpPr>
          <p:spPr>
            <a:xfrm>
              <a:off x="428596" y="1285860"/>
              <a:ext cx="3143272" cy="584249"/>
            </a:xfrm>
            <a:prstGeom prst="roundRect">
              <a:avLst/>
            </a:prstGeom>
            <a:solidFill>
              <a:srgbClr val="C7AE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1"/>
                  </a:solidFill>
                </a:rPr>
                <a:t>околоцветник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Строение цветка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385638"/>
            <a:ext cx="392907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Растения на которых развиваются и пестичные, и тычиночные цветки называют </a:t>
            </a:r>
            <a:r>
              <a:rPr lang="ru-RU" sz="2400" b="1" dirty="0" smtClean="0"/>
              <a:t>однодомными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Растения на которых развиваются только пестичные или только тычиночные цветки называют </a:t>
            </a:r>
            <a:r>
              <a:rPr lang="ru-RU" sz="2400" b="1" dirty="0" smtClean="0"/>
              <a:t>двудомными растениями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2184400" cy="5643578"/>
          </a:xfrm>
          <a:prstGeom prst="rect">
            <a:avLst/>
          </a:prstGeom>
          <a:noFill/>
        </p:spPr>
      </p:pic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35066"/>
            <a:ext cx="2714611" cy="5322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592933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Если околоцветник состоит из </a:t>
            </a:r>
            <a:r>
              <a:rPr lang="ru-RU" sz="3200" b="1" dirty="0" smtClean="0"/>
              <a:t>чашечки и венчика</a:t>
            </a:r>
            <a:r>
              <a:rPr lang="ru-RU" sz="3200" dirty="0" smtClean="0"/>
              <a:t>, то его называют </a:t>
            </a:r>
            <a:r>
              <a:rPr lang="ru-RU" sz="3200" b="1" dirty="0" smtClean="0"/>
              <a:t>двойным.</a:t>
            </a:r>
            <a:r>
              <a:rPr lang="ru-RU" sz="3200" dirty="0" smtClean="0"/>
              <a:t> 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Если околоцветник состоит только из чашечки, то такой околоцветник называют </a:t>
            </a:r>
            <a:r>
              <a:rPr lang="ru-RU" sz="3200" b="1" dirty="0" smtClean="0"/>
              <a:t>простым.</a:t>
            </a:r>
            <a:r>
              <a:rPr lang="ru-RU" sz="3200" dirty="0" smtClean="0"/>
              <a:t> 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Если цветок не имеют околоцветника, то его называют</a:t>
            </a:r>
            <a:r>
              <a:rPr lang="ru-RU" sz="3200" b="1" dirty="0" smtClean="0"/>
              <a:t> голыми.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57166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Строение цветка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Цвет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4812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00037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Вокруг главных органов цветка расположен </a:t>
            </a:r>
            <a:r>
              <a:rPr lang="ru-RU" sz="2800" b="1" dirty="0" smtClean="0"/>
              <a:t>околоцветник</a:t>
            </a:r>
            <a:r>
              <a:rPr lang="ru-RU" sz="2800" dirty="0" smtClean="0"/>
              <a:t>. 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Околоцветник </a:t>
            </a:r>
            <a:r>
              <a:rPr lang="ru-RU" sz="2800" dirty="0" smtClean="0"/>
              <a:t> состоит из листочков двух типов. Внутренние листочки – это </a:t>
            </a:r>
            <a:r>
              <a:rPr lang="ru-RU" sz="2800" b="1" dirty="0" smtClean="0"/>
              <a:t>лепестки</a:t>
            </a:r>
            <a:r>
              <a:rPr lang="ru-RU" sz="2800" dirty="0" smtClean="0"/>
              <a:t>, образуют </a:t>
            </a:r>
            <a:r>
              <a:rPr lang="ru-RU" sz="2800" b="1" dirty="0" smtClean="0"/>
              <a:t>венчик</a:t>
            </a:r>
            <a:r>
              <a:rPr lang="ru-RU" sz="2800" dirty="0" smtClean="0"/>
              <a:t>. Наружные листочки – </a:t>
            </a:r>
            <a:r>
              <a:rPr lang="ru-RU" sz="2800" b="1" dirty="0" smtClean="0"/>
              <a:t>чашелистики</a:t>
            </a:r>
            <a:r>
              <a:rPr lang="ru-RU" sz="2800" dirty="0" smtClean="0"/>
              <a:t> – образуют </a:t>
            </a:r>
            <a:r>
              <a:rPr lang="ru-RU" sz="2800" b="1" dirty="0" smtClean="0"/>
              <a:t>чашечку.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Венчик:</a:t>
            </a:r>
            <a:r>
              <a:rPr lang="ru-RU" sz="2800" b="1" dirty="0" smtClean="0"/>
              <a:t> раздельнолепестной </a:t>
            </a:r>
            <a:r>
              <a:rPr lang="ru-RU" sz="2800" dirty="0" smtClean="0"/>
              <a:t>и </a:t>
            </a:r>
            <a:r>
              <a:rPr lang="ru-RU" sz="2800" b="1" dirty="0" smtClean="0"/>
              <a:t>сростнолепестной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ISERUUExQVFRQWGBcYGBYUFRgYFRgYFhcYGBcZFxgXHCYhGRojGRYcIC8gIycpLCwsGh4xNTAqNSYrLCkBCQoKDgwOFQ8PFCkYFBgpKSkpKSkpKSkpKSkpKSkpKSkpKSkpKSkpKSkpKSkpKSkpKSkpKSkpKSkpKSkpKSkpKf/AABEIAKEBOAMBIgACEQEDEQH/xAAbAAACAwEBAQAAAAAAAAAAAAAABAIDBQEGB//EAEAQAAIBAwIFAgMFBQgBAwUAAAECEQADEiExBAUTIkFRYTJxgQYjQlKRFGKhscEVM0NygpLR8LIWc4Mkk6LC8f/EABYBAQEBAAAAAAAAAAAAAAAAAAABAv/EABgRAQEBAQEAAAAAAAAAAAAAAAABESEx/9oADAMBAAIRAxEAPwD7hRRRQFJcXxJF21bUiWLMwOp6aL3Ef62QT707VZtjLKBIETAmCQYn00oLKKzOM5qdrYkziGiQW8qiyCzDyZCjydDCnE3Dawa+zwzYz1WBUkGJFvFYkAaT8W5qaNi9xltPidV/zMB/OoLzG0driH5Ov/NI3uAwYsLYddPgkXR6ktl3+saH0k7zthscrTda2fwOZbTwrN5Ho+s+REU6NPIV0Gsy0isM7DFSN1IIX3V0MFT7iD8xoWeE43LtYFbg3U6yPVT+Jff9QDpSBquMdK7QaojcOh22O+23n2pTlt66yE3QoOTYlQQGSe1ipJKz6SfB0mBLmF23gVuxifwkElo8BRq3yFJ8TzJEtMLeSEK2Ja1cUA/6lAnzFQMDnlksyhyxQkNijtiQSDliDGoI19DTXD8SjjJGVl9VII/UUieXKUTpNiyAFHBmfUP+ZW1mZ3nfWl7/ABIW3+0qIK/3yDUkLo6nWC6kGD5iNjRGve4hUUszBVG5YgAfMmlX53ZUSWIXbI23C67d2MVQFhetfAzGqpuEkwqqNjcJgTuSYGkUxw3DEkPc+M+N1SfC/wBTudfEAFOI4IBGoOoPrNdpDkr/AP09ufyiPkNF/wDxingaQdqu/chWI1gEwBJ/SRP61ZSnHdLGbsYg+fXbQed9qojyjizdspcMd65CARKtqhxbVSUglfBka1de4+0nx3EX/MwH8zSLM96FRXt2p7mYYllA+BFnJJMSWA0BgayLH5Qg1tgW3gCVGjAbB1/EPnqJMEVkaCuCJBBHqKpv8faT47iL/mYD+ZrKYWA5W4DbeASLbOEdZjLsgHURqJ+hE2Wb9s3HtcOEVkIzYqdJAaANC5hh5gT6yAGhY5jacwlxGPorAnXbY+1Xg0j/AGPbIOQLM29xj95Pghvwx4CwB6VHhOYYqq3sleACzDtZvJDLK6nxIPtVGjRXJrtUFFFFBw1n8FzYXbzokFVVWLSDJZmXSPEodfMaVoEUvw/A27bOyqAbhBYjyQoUfLQfz9alDE1QeYWonqJH+Yfw11rM452e8CBnZQgOCpIDaziF1dgCJkEDxrMTTiUu3UULqmZdTj2xCgMATuTI+R9KmmtLh+Nt3BKOrRviwMfONquBrPv8nTVk7HjQrIX6gafXeruXu5XvEMDHzjzpp9fPoNqoaoooqgooooCsrnHGQMASNMnKxljIARdR33D2r8m1ECtK48AnXTWAJOnoPNY3LrDPcl90ObgajquNFmdRbtkDbUtlAioHuX8Dj3N8REQPhRRsiDYAeo3P0hbmiZX7SH4WDKR81dpHuCg/QVr1jfaK2YRwNmWfY5KyfQ3EVI9HJ0iiU5yy+WXFj94hwf5gaN8mUhh86q4jgmRzdsxJnO2TCXDpqT+F9Iy87HYEcuvGN9IKlRn7puGEblZ+oLe1aKsCNIg7R/CqEHsC5Fy2cLkRJG8HVLi+QD9R4PrG1dW9KMCl22RInvUmYdG8oYMHYiQRuK7xKdK4Lo0VyEuDxJ0R4/NJCk+kT8IqfMeX9SHQ4XkDBLkTE6FWE9yEgSvsDoQCIOft7WyRdHaNriglSP3wBKN/DzPgNWuKR5xZWjeCDHpMbUlwwd5BuuGBAYAICDv+XUEbHz/Jrg+X27RYoNWgsxksxG2THU71VZ3EcE9u41wvcdGInEgNbUekDuQbkTOrHXan7RJUMrh1IkTEEHaGUbR7Gm4rE5jaVLgxlAQzvgxUN4g6hV+KS2+m9So4/FC2+SABVI69s6Mgf4bigSN940ILGZXWfF8PJvWzAW50nBJ0lmwYbH8qn3yqm5wcEXTdtpCsrKxa4hVolWZn7tY1ABn5kGlObnq2Wa2QGt3FRi64XJNtlIdsdYUmCsmSRsag0+JcNdJM4WQWMAmXI0EDcqusfvrVD9+l3IncWbZOg8dQg6nTyQvsd6jcu3kS5CYlnJ6mSkBTADQTqVUAAbaDxVfL9SosXi9uC1xzg2pHbqB8ZMEz4HyoLL3BKgLLaWyFGjq6oyj3HwlR6ForR5bxLXLYZlKNqCD6gkSJ3UxInwRtXLfLlyBYs5GozMgH1AGk+8TTdWKKwSjredrhOrfd3Ft5BUMdh3wIIM6QwIM+BvUUsGTd4/hyBlf29LmJ9yQkGas4exZuao9xoMGL93Q7wRn6a1pRSV/loL5qxS5EFljuHgODo0ePI1iiE34Frd1Om7d2QhxnivxGGOp7gvxE7mpHlVu2pe7cMBnfLI28TcMt3IQYJjQk+PaquGXiHYXD0iU6tuO9NcwJ/FOie2/irV4Z24gC6+YClggXG2DkoQwSSzCCZJiYIAgUHbd20dV4oxoY6iN/5gn+NQvcYIIW8LvjFbYefY4afrFazWVO4B+YFSApgT5VadbcXIByaADOKluxSfUCNtPG1O0UVVFFFFAGkOY8SSRaQxcYE5R8CAwXPv4HqfYGmuK4gIhY+PA3JOgA9ydB86o4Hhiss3945ltZA00Vf3VGn6ncmghdxsWgtsaiFRSd2O2R3MnUnU7nWruB4EW0CjU7s0AFmOpYx6kmqLX3l0sR2WyVT3aIdvpOP++q+ac06TAQxxVrjwRAtroSZ33mBviaiNQigCoq01KiiiiiqCiiigKo4bhcMtZLMzEn32GngAAfSr6jduBVLEwACSTsANSaDoNV37AcFTsQQfrWRbv3UI4hgMbvSVrf4kVmhTMwSDc7vlptruCgxeU8QyO1i5uCSp1gzqcSd9O6PEsokJNX2V6DQSekzdsxFsn8PshO07ExtEQ59wpK9RPjTX5gaxp6ET9CNmMl/jerwhdN7iQoIBh3GIBB0MMdfGlRGhxNkXEZCJDAqR7EQaQ4G9xGCkqlwEfEGKNpoJBBBOm8j5VHhmbhvu2Ja1EW7jMSywNEuMxltBo5JJ2Oupb5Qp6FuRBKgkek6/1oEb6XrjK6W2tXFgS7Liy+VYKTkPPggxHkHZFEV2qoqq7w6tBZQYMjIAwfUTsap5nedbZNtcmHgRMTriCQC0bAkTWZd5gxtdResVAyyDWVBA3gCTM6QRPipU09xnK0ZHwVVciQwUAhhqpmPDDekODuK6WyNjdyAMfDdRnII/1kVqcuFzpr1DL+dtJMgGNCQIBIAmNqx+H7GYeFv6+w72/8IH0qVKs4XgLZa3FtRLvdPaumPYgHpuNvStqzw6rOKgSZMACT5OlZ3IUJUufyW0HvguTH2Je4w/0itaqsFFFFVRSvEcxRTj3M35UUsddpgQo92IFNVjN9n1F25cgMXMmXdTJAEaGI0HiY0qWh1OOc72Lg+Zt/0epWePVmwIZHicXEEjzidmjziTEidxWOiHp4BTgL4WDdYkEOvbJElZ9/NPWeSKLi3CFBTLEKPLCJZjqdJ0EDXzpBE+V6PxAkkC9p7ZWrTmPqxq62s32OuiKPbUsf6VVwixxF6BuLRJ8FsWH8go/Sp8I83r2m3TX59uX/AO9IHaKKKqiiiigKKKU5jxRVYWDcY4oDtkfJ9gJY+wNBSgN29JH3dows+bkdzCRsoOII8lvSrOZ8SVUKvxuwRPMEgktHoqgt9KYsWAihRsB//Sfc70vwh6jG4RoCRbka46S3yZhp7BT5igY4awEQKuyiNTJ+ZPk+9Y/OBJ4oDf8AZNPr1/8Ait0CvP8ANeIUPxQJAP7Mg8T/AI/jzuKzeI2OB/u0/wAi/wAhTFU8KkIgO4UD9AKuqxRRRRVBRXa5QFJ82DGxcCAlirKADBlhEz7TP0pyialGFxxuXbJUEAldB0rhIYQy6k7SB41rY4V2KKWGLEAldND5GlWTRNB2KxeVcrdGKsALSXHa0sySG+EmNAqgkBfkfFbM12qK7/DK6lXUMp3DCQfOx96sArk1WnEoWKhlLLuAQSPmPFBbRRRQBFeZ4uzjxK8MB93euC/GmI6ctcWPRrgR/cs9empJ+EniFuQe22yg+O9lJ/8AAVEpyK8nxzFX4kBtWJMeQTYuBY+ZUR9a9YTXmuc8E/VuFWILrZxOMkMWe2xkeAGB+pqVK3OWpFsH8xZv9zEj+BFNVCzbCqFGwAA+QEVOasaFFFFUFEUUGgwiCGgbHi/Pp089PqK3RWGli7+2FTj0x98DPfkUNnGPTc/UVuVEIWD/APUXR+5aP1JuD+g/SrOCPde/9wfwtWxXnuYc8axxL7FWuWkLHdECKzCB4+8JBPnIeKu+zfHMLV+48nvNzACCoYSRBj0y+tTUnr01FZg50MlXB8mIWO3co9yDB/Kk/wCoe9IcT9p5th7Q3Q3CbiNAtKqOzAAjMxcAgESZE6GmtPRUVit9prQJAyZlKqwUeWc2xpOksNjr3L61cef2xcwIYd5TIjtkIHJkHRRkqydMmC71dg1KyObpeGT24ZgrBRiJXtmRLQSWA8TG3v2zz9Ha2ADFwAiVMywZl1GgGKMT6ZL61rCmjIucc15jaAZQwBzIPcn48fQ6hQT6kxpq+9+3bgFlSdACQJ9AJqNnjAzsqgnE4sw+ENAaPnDD/s1TzXgGeGQ9yLcwUmBm64hifEAtt+Y0F68wtkD7xNTAOQ1MZQPfEE/KkL/F8M5ddCCYuEMFU9qnvaRIxZfoRRb5CFAVdF+6lgRlFoYrbGnw+/7zeakv2dTYlissVWdFZmDyI9IAHgDSnQ43MbQ0NxBpOrqIWYnfadJ9alb4+2wkOhA0JDAgEmBqPfSsrg/sv00ZetcdmRkzYIGlzLN2KO6Ao+Sr9brn2dU3GfJoJtnDdPuzbIEHSPutPTN/XSdGja4oMSB+HT+JBj6gj5g0Unyzk/RLnMuWjUhRsWPjeWdmPux9a5V6NOiiiqCsrmnA3Hu22VgEUEMskZh2SZI1BCqYjcmNK1ayOL4N7l/XREVIJ1kl83jXcdNBJGxMb1KIHg7+U5gSSCcjqC+Xwx4VQgjwzGdNazyviMVBuaqE2cgSqnIHTXJzqfygeahw32bZUVWZGOau74mWww0GRPxFO7XWTXLf2durBF7UMCDjEfdOpgTr95cZ4MzMHasgt8uu21RDczbJhLM4zVVIt5AaDGdQILY5TuKnc5dxOSw8hbZQk3GychrYkiIBNtXM+C59JrtrkdwOh6ilQ2TjEy0vduEAltBmyH/442NbsVcGNc4DiCwhwFlW+InGLpd1jdpTFAZ07vWrOWctuoZa5ACouM5g45F2JMQzFvHhRWtFAFXAUUUVQpzLjukqnEtLqsAqAMjBYliAABJ31gAakVl3vtGwWQonFWIMjRlZiwn8KgAknQ6qJMA6HOeJZEXGMmuIgyUsILDOQP3AxHvFYt/m1xjhcSFCsXmy5LdqumJGxm4gj1W4I0FZoc/ty4MhgC41UAwHPaMVnc5syzsMdd6hZ+0bnqHpSFK4hSCbga44UqP/AGkz1gGQB5qn+2+IBTKzJ6YJhGkOLL3Lix41FtR7sfIrt/ntzA5W2QKEyKqxJM3MzagdwxtyojXMAgTFA3b+0ElQFDE9InEk9t0kArpJxVSxO2kb6Be7z9nhV7Mig6mQIt5LcuGQQRkLaehEutbHL1JtoWENisj0JAJEn3NX9EbQP0FXAnyriy6LkLmWKsS6gfEJ3UAEjbYU/XIrtUFFcmu0ERbEzAmInzHpPpUqKKDw/OrqLxV0ufhDOQQIxXh2Ib1aDI0139K0uWXV/Zb11x1A2IIBHeUREYAnT+8DLr6Ufav7MreZby5i4Att+nGT2S3euvoruY9zWjzOxbscKQF7LeBVZiWV1KAmDMuB85rOMSd1lXuaWrbO2LhjcuZXBgSgW2S2M7jGxiY1Bga7hhuKsp0rb2AhUKFtgoemC64jQxEIz/8AwsfAqr+1LTKrrw6MTbJUHHLpyLfTMjS4zPjhqBrkQYBp/t+wS+Vm2ptdMEviALTXbyq4O2OFl3H6eajaTc14R3LtZBeOqCQuTC1bt3M4+LtytrIBgkDxo7b4qySV6OqO0xBUZMr3GJ/zFi371tvMSonF2biCbK20YiSGQRCI5nSOkQLdsz8RMQRBL3JONXiJLcOLZW2gIbEsDck3Leg+EMsE+SDpEEgja5twqhLq2MWVQFGMOg6AfEA7ABkTTSXUVq2+f2y/TE5Z4fSH7p2ibTj5qadbl9ozKIct5UaziDOmuir/ALR6UNwFozKKct5UayCDP0JH1NXKM7lHM7Vy6wt2ypK9R2iATkbcH1b7v02xrYqpeGQMXCqGIALACSASQCdyAWJj3PrVtaBRRVHEcUEGvkwABJJ9AKC+iquH4gOJG2o9wRuD7iraAooooCiiigKXscWrlgsnBoJggT7EiGjbSdZBq55jSJ8Tt9aT5fwRQ3GOILsGIQdoOIBOu5J1J0/rUDs0Vmfs4u3bgct2BQoDFe1lnPtMyWkT+5prNHE8vVUZi9wwCQTcbtjY/SNzNNRqUUvy8v0rfU+PFcv80a7e9MTVV2uUUUEXcASSABuSYAjWuqwIkag+RSfNeA61soQCGIyU7MoYFlPswBH1qslrFgScn0VQSYLO0Ks74gsBO8CoHntKxBIBKmVJAJBgiR6GCR9alSB5d29125l6q2ImBso0A9jNUcOeqYHEswxVgFCK0EsAS2OxKkaBdvrRGvRWZYLWrwRmLW7mWBbVlddSmX4gVyInUYNrtWnVUUUUUCvH8wSymb5YjcqjPEAmSFBgabnSpcVxS27bXGJxVSx9YAn9a5xfBi5iCTAYMQNmx1APtlB+lVcy4F7igK4Qhg2qlgYBgaMCNYMgzpQY3MC/7PPFHuYoq2LZ7HZmGKSRkwM4tl7mKe5Rea0Fs3zDD4Gk4uCfhBOzLOOM6gAj0HOW8KtxjcuEtetsUYHREYAHsXwCCGBMnUa1rXuHV1KsoZTuCJFTExZRWe/LWXWy5Qj8Ld9s/NTqP9JH12o4Pm6tcNpxheVcim4ImMkb8Q/jVVoURRRQR6Y9B67efWuPbBERUzRUwV2uHVQAqgAAAaeAIA/SrIooqgqL3ANyB8zFddwBJMAbk7AV5i66FrtxrfXhm+IAkLChVsow1yjLTfwTIFEtx6cmsPhOePc4x7KrNu2NXKsATC6pc+FxkWQqslWRpI0FO8iQLw9pQ4fFAuQMgkCD7+2uulS4Lk1qyZRYPdGpOIds3Cz8ILakD2oqPFXS11bQJAxLuVOsAgKsj4QxJM79piopw4t3ljMhgwGTFgpEEkZGRI/l41mXL17rwOrdSSSN1KjD6AafQ1k8y5kzcULdtHIAKZjtXN9+4jSAsSPVo1FSpeNbhxjxN1Rs6pcj0YShP1Cr+hrQpTguDxJZjk7ABiBAgTCqPCiT76mm6RRRRRVBQKKKCri72CM3opP6Uvw/L5Rcy5YgFiLtwd0axDCBPgQKnzHhy6QImVIy+E4sGgx4MRUc+II+C0PfqM38MF/nUoW4jgbiN1UuZFQQVcDuUScckAI11B1jWkuX8xHMFV7bNbtKQWHYXZ4nEzkAqyDPkx43bs2Gu3WFx80tiGUDFGdgG1XcgKRoSQS37td5jy1FbrKndAD49rMoO4YQQy7+4lTvpEM/2Uh/Fd/+/eH8nqHL2Zbj2mdmxCspaMsWyGpAEwVPvtO9WItwCVZXBEjPtPt3KD/41XZs3GvK7qiYqy9rli2RUwZVYAxnydfHmq0KKKKoKQ4wlrtlB6tcOnhAAB7HJx+hp+s3mLYXLd0ziuSN6BbmPcfkyL9CalEOc8SvwE9sZvGhKyAEnxm2hnxlqKw+X80DMbizKKrd3+JaBYXCo3x1DLoO4R603ztMuKtoR2M1jLfZDxDwfYkAEHcEip89UW71giACvEK3y6Lv/MfxqMtLnOltbgOttlcH9VP6o5H1rQBrK4osyWrI1ZwmfoqLBdjPuMQPVvQGNUVpXaKK7RXKKKKDO4bt4m8v5ktXPqc0P8La/rWjWbzS50nS9+FZS57I8d22ysBJ8AsfFT4Lmy3Lj2yCrIzAA/iVYGS+okwfQ/MUR3jOZi26oUuMWBIKhSO2JGpkmDMAEkAxtWZze+pNu/b1a1mD4IAAd1IMQcUI12mtHndsdEvHda+9XTWUBOnpKyvyY0pzWwHvWlUSXVuofHS7T3epJGI9i/vUqNoV2gVg3eZXVF2fiS6tsQyhR1CnTJBE7XFnfWaNN6iKipqdUcortcoEOP4a49y3GIRZZspOTRCiAdhJbXyBVFzgr4u9RTbYlQpDAriFLFSpEme8gjzA+usaIoEuX8EbeZYgs7FzAhQSFWAJ9FEnyZNVWueW3yChi4YqFiC0Rqv7uoOW2oqXHcQxYWU+JtWb8iaifm0ED6n8Jqnl1u3+0XwMclFpYEZKAkgesQf41ERZb4ZnxGZtQQuoyy7QC0BgvcSTE5Cl+DsI0WmFxFHbjDAllVTlcuL8Tx5BAOurRppc2QdNn1lFLAr8QKjKBGsGIjztUW5mFSWXWHMLscNe0nTUbVBWls2sio0jQdxBgeN/4+hNaNq5kAfUA/qKxOE41srgc5LmFb2y6hAHp2dPb19dau5CxQvZJlVxa2fW28wPoQR/wIFJTWxRRRWlFFFFAUUUUGLZ5mtgXOsHWLjmRbuMhVmlSGVSNiBHqDU7X2gs3UY2g9zUrC231aJjLGBoRqSN60ON4NLttrbiUcFWEkSDpuNqW5Hy4WbKoFCxJIHkkyST5JqI7ZYcPYQPMIqKYE66KP40/WRz/kQvroSGlf8AEdVKhwWBCmJxkAxO1aPC8IttcVmPdix/ViTVF1FFFFFQuoGBBAIOhB2IO4PtU6KDyvNbBW7iz44KLltyTLBGBwaNWKPA91uxuCTDirdy5dU3JGOVsWpl2N1xdUaaBRbTEtrCi751G1zvlvVURuJGhxMGDo3ggqDroYg6GlOV2RdvPdIPa2haJLm2imANlC+J3Z6jNOG30bb3CM7hEsdsjsqj8qgmB+upJmKs8d99JkKYVYDmO1ZOmpiGkmR9X+J4dXRkbVWBB8aH38V5+5wV7u4cHQozZfvNxEq+UDuCSY9Yorc5dxJe2GO8spjaVJUkexIpmquG4dUXFdpJ+pJJ/iatpFFFFFUcZZ0O1Y/9ii3kFUvaZs8Z77bwBNsk6LA2kR40MVs0UGHe4K/cUorOit2k3cGOJ0aAomY2JbT+Bpsr0XZz/eJHWMf3lrXG4PTDUwNu8AaivRVRd4QM6PsyZAfJokH20B+YFTGcWltJGun61h8p4dbnBlrp1vA3LjEwVZvE+OnAUemArdVQAANANNKy7nIrZug4jAhs1ntZyVIYrsTAOvvRTPJ+Ia5YtO27IrHSJkTMeJ3inK4oiu1VFFFFAVC9eCgsxAAEkkwAB6k7VOqOL4QXBBkeQREg+okGD71AvyixCZMCHufePO+TDYz+UQo+Qo5jxNnRXGbDUIql7g8SAoJX/NoB61P+ybf70eQLjgH5wdT7mrrHCqghQAPYR+vrQZDcBduHAl+gyspDlQ4JHaZUkuBroddjJrl+ySgQ2ZuiBAB6TD4WhzoEInQyQCdCa3qKYmMm1w/QLlgXVyHJVS7dUQD2qCYIVSD4I+VXcqtXYLXYkxAEgACSJH5tYPyrQophgFFFFVQaz+Y826TKoUuzg4gGO4RiCTooJMSSNdNyK0Kqv8IjiHRWGnxKDsQw39GAPzANBnXvtCitBBIh5I/Mj20Kgee65jM7qw8Vy9z4qjP0bhVAch25Ahc4idSRAgayyiBqQ3Y5TaVSuCtkSWyUEsS5eWMa9xmrX4G2SSbaEmJJUEnHVZ01gjSpgz7/ANoAisTbftD6DElmRSxVYbU6QPciut9obYjtcktjAx0HV6WROUBZk76hTEmAW7/KrLhw1tCHnIFRrMT+uI+oHpS9vlfDWgq4ooUsygkAat1CY2MMch6HUVKI/wBvAhStu4wdgqfCucgt25MPwqW+QPyqC/aizjmZVJjIxA0ZpOvwhFynaGHvDtnl1pccVUYklY8EjGR/pMfLTauNyuyY+7UAYxAA+AQu3gLpG0UwKPz2XRQrAs5BBUEwLhSRD6A4swJ/CraSIrWBpA8ksZK/SXJDKtGoILkEe83G/wBxp+rAlzPmy2DbzDEXLgt5KJCEqzBrh0xWVxnXuZR5pfg/tEl1EZUuQ4UgEKDLobiqe74sYPtkJjWHbvA23fNkUsFxBIkhSQxA9NVB+g9KqtcmsqIVAoiIBIABGOgGgMaSNfegU/8AU1rEMwdQ1troyC6qJI1DEAsoLAE6gHaDVt3naqWGD9qljoInt7Brq3eBpImRMirb3J7L6FARh048YQyhfoHYe2Teprp5VZAIxAB00JB1fMEGZBzMgjWTpU6F7n2lshwgJYm2t0Y4wbRIDXASw7UBBb2ZYkkCov8AaO2oMq4adFgZMCAcgMvRhoe6WAiTFONyu00Si9uw8aIyRHpgxEbQarbk1iIKAyTuWJM4yGJMspxWVMgwPQUFVv7Q2zce3DZpcNsgiJi3nksnuTQrkPxAjxVvKOadZWaNiBEEEZKrgGTvi4mNjI8UNyOwWLm2CxJMmdyHUxrppcfb8xq/geX27KlbahFJLQNpO5/771QyayP/AFLbi6wW4Vs9TqMApC9MiR8UkkSwABMKZgwDrTWff5JaaQBiHXFwB8ad5wafEu2u+p11qUQb7Q2xcW3rkxIjt0Azhj3fCek0RJ0kgCTVT/ai0FJxuEhZKhRI+76sfFE44+Yl011ps8rtZZYANAGkjRQyroNDCuw22pdfs1wwMi0AYZZEzDBQwymRIRZPkqDvTAN9o7YfCGJOQ0AOqvatkb753QPSVfaKnb+0FpvgyYkKyAD4w+eJU7Qem2pgQJ2IJlw/JLFsQltVGWUKIGWZuT/vYt8zQnJLIAASIAUEFgQqqVVQwMhQrEATGp9aYFLn2mUwyAG3irFjPm2buEaAN0hOpgSJjzf/AOobcxD5ZhCuPcpYKVkTswdfllrENHOO+z9q4DChSSuoEiAFRgF2UtaXp5CDiaubktksrY6rqpDsDJykkg6k5tqZPc3rTKFbX2otlgpV1Y5CGCyCr2kI7WOs312mIYGCIq2/9orSqWknEXmIAkgWJzMT7aesj1q23yW0PwmZBJybIkNkCWmT3f8AG1Vr9neHAA6emLJ8TfC4QMu+0W1EeAoimBrgOLLrJiQzKYmJU4nf3FNVRwvDLbXFRAknUk6sZOp13NX1oFK8ZxmAgas2iiJkxPqNANTqKamleN4C3dEOJEEbkaMII0OxGhFShG39prbAYqzMbZcqmJKkItzAyR3YsPbVZIyE2rz1CQArElsRAHopkAtJWWxnYEEGIofkdsFmQC2WJLFABMqqNpsGKIq5bwoqz+y0UL0x0yihFKbKo2GOxA8Ag1MoSu/ahDaV0B7k6ncAcbYti4zFQ2uIZQRO7jerl+0VuQupbNkYCNCquxY92iHptBn2MQYsXkVjpJaKAoilQD5UxkG/MCQCQZBIBNTuckstMoDOU6nXIMGG+0O2m0sx3JNMHeVcx6wY+jADQgEFEcb7/HB9CCPFPUtwXBJaBVBipJaBO7GSdT5Ov1+dM1oFFFFBG5cCgkmABJJ2AFct3lYAqQQdiDIM+hqrjEyUriGB3kkQPUQN5j0qgWrhtMkwwXAXJ+IlBLe2pI110/UGV4gNOOsaaRBPkfMVcDWdyrgGtWikhdexQSy21CqoUExI7Z8asfSpcxN0WbmJDXCpCdsAM3apO/aCZJ9Aamh8tWTzaxndsZAdNXyZmxgsARaQyZ+NgwgHVVpM8q4hbq4kG1kGIN+4H7VYR8PcCyWiZIHdc389tcqvtbKuRDF5XqMQoNwY6xJZbSjTbKddZqaKbXDcYEQL2hSCVJXVcLrlFxICjqG3bHog9dQ1Zs8UsKSWWLYLkgPK9OW3g5Q5YR5ETrEW4LijbIyOTfERcjWYOJCyAQS2kbKI3FSu8LxkXMXTVma3JbQgXMQdPhnpSP8AP7Cga5213pg2QSwJMBgpOKsQsnwzBVOh0JpFTxYWQC0IYBKgnttATO7T1DrGsAmNav8A2PiBEOSVJAJIMqVCLMgTBlz5JGh1iqk4PisYLH8bA9SdeoWQMSJgrgNBsXHpQSv8NxMnF3JFpsdVUG47nEESYwUQfWdz4px4w5DvDN1NSbeKXAUt2ysf4JGV2DLEmDHw1dwvLb6uAzsyeT1CXlUthWMgbkXZA8lDGmkrXL7xS2LjMGJm8UuuBorT08SCAWIA9gKBrgze6jF9FgxtHxtHk6YBfTc+dpX1LXkkaIrMB+8e0H5hcv8AdSFvg+IBJZmYZEgByIRmZmTUgM0hQGOykxBBLR/ZOMBHcCApA7yB/dHGTBLHqMfGyowMypBvk4KgB1YPcNy82ghSzyEYgkZBWC6aHA60c24EXntBrWQVlfMqhxKMrgKWMr3IpkA7aeynS40RIBEqpi53YBrktB0yjpBu4f4kbANrcEhAIOekLLka4gdwjTWfQazpQTuX9cVKltyCYMeugmom6wQlgC+sKrfEdSACY1IrPtpc/aeoyNiy9NRKzbILm45xMYsFtgbmR4qPGcFcPEJdYK9u1k6KoOas1vpiNe5oe5J0EMBEiaBUX+KXFbjdNdA137uDhbQ6Bj+Ni8mNOntrNafOeKu20ytIbjDI4jEZQjFVliAMmgT71bzHhOoFSAVJ7iY0UCSADuTovyJpbmCve4dcVe2XAYxh1bZAyUgOcCwcLoZFMCd2/wAZK4AFZsKWKpsrg33+IQHUkDeMJgyK43FcYyIyrBJl1ZdVEYsADqSGYsNwekYJDCtfhuHdLSKoRWAEjuKg/ignU6+tVcZ1vuwo0LEXCpAKrg0Fcv38Z9p+gYvF82420pJtO+ILQEBMAX3UFhC5ELbQxoDPqJYbj+LUlcS5CsS5tnGQtpRCrqwLO9yFMkIVEmYio45C7d934iqTZAhrjlF1iCqKgJn/ABDuVFRv2eM7lUMW6bIt1uj8Qt21RvJE3GdzoYNsiIIkNk32tWGe42RVWYnGDAkjtHmPYfKsnr8WMF7zJty4tp621uEwIVdWMfFI3A2tB4tpDAqMhvgQUF988onQ2FWANZuaxBjrX+KLEgMqMUGqr2Bg5JABJJ0toQdiWbYUCXE3eMcXUGYBL9G4VUNkq28QwNsC2vUZ9WB0t6E5CnL/ABPFYXSAQ33mFsJthliQxBBLjGAZEk+hiu43Gi4xlsIYBcLbAA3baq+ncXFtHeBI+9iJUCrbw4vp3QGOYAFoqLcMSgAZgQQIuEyNdEG86h1r3FgsuORztw/aAEBQXN9DkFdgRJGYHiql43jIE22krak9nazMmZjYgB20na0fzCrnXile5BLoB93PTyZlQHuIUQrsSDsRgIIBqL3eLyMA4E9pxXMaWl13Ak9RtZ8aj4aBnlnXN271C/TmbYYW9VaDDY92SkED90rMmYo4zieJFyUVsIIgqvi5bXIayTgbjgeQF0mQa3bjZMLtcuMoBQBkC3RbtmZIBItGRrLnwKvti4WtBizFZuNKquy4qsDYsxJEnwfSgWa5xqu8ZOoDlO23DY21xy1BBa4xgD8vvTVsX8u43MQuYKrbGROZKGZMgYgabwZ3A1UaQDBEjY7j5xUoqwYVkcXFktk0216v92GzfGcQAIwxI86PpJGtaXeNxllOqpkO2Q+NxnCwTCT00B1Mhj716GKIpgU4BySci8qEVgwAUtiHLLG85wYMSsDanKIoqgooooIev/fFdH/FFFBIVx6KKkEfP/feg0UVQH/io+R/3wa7RQcHxH/vrUh5+tFFUcHxD5H+lA/7+lFFBxNvqa6//P8ASiioOj+v9a6n9B/Wiigj4+v9ak3/AB/SuUVmDpqK7n5n+lFFWCQ8f98Vwb/X+grlFQdubH6/yqB8f6v512irB3x9P6GujauUVodTb6n+dRO36/1rtFBMefn/AEFVeP8Ad/Ou0VB0f9/U1wbfp/KiipRbRRRSAoooqg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2" name="Picture 4" descr="http://edu.zelenogorsk.ru/projs/eko/braun/10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engschool18.ru/uploads/posts/2010-05/1275332796_rrrrr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1" y="-17924"/>
            <a:ext cx="9167898" cy="68759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502</TotalTime>
  <Words>337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Изящная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Анаграммы «Цветок»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54</cp:revision>
  <dcterms:created xsi:type="dcterms:W3CDTF">2013-11-17T10:58:31Z</dcterms:created>
  <dcterms:modified xsi:type="dcterms:W3CDTF">2013-11-17T19:21:00Z</dcterms:modified>
</cp:coreProperties>
</file>