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9" r:id="rId1"/>
  </p:sldMasterIdLst>
  <p:sldIdLst>
    <p:sldId id="256" r:id="rId2"/>
    <p:sldId id="275" r:id="rId3"/>
    <p:sldId id="273" r:id="rId4"/>
    <p:sldId id="257" r:id="rId5"/>
    <p:sldId id="258" r:id="rId6"/>
    <p:sldId id="260" r:id="rId7"/>
    <p:sldId id="271" r:id="rId8"/>
    <p:sldId id="263" r:id="rId9"/>
    <p:sldId id="264" r:id="rId10"/>
  </p:sldIdLst>
  <p:sldSz cx="9906000" cy="6858000" type="A4"/>
  <p:notesSz cx="9144000" cy="6858000"/>
  <p:custShowLst>
    <p:custShow name="Произвольный показ 1" id="0">
      <p:sldLst>
        <p:sld r:id="rId2"/>
        <p:sld r:id="rId5"/>
        <p:sld r:id="rId6"/>
        <p:sld r:id="rId5"/>
        <p:sld r:id="rId7"/>
        <p:sld r:id="rId5"/>
        <p:sld r:id="rId5"/>
        <p:sld r:id="rId5"/>
        <p:sld r:id="rId5"/>
        <p:sld r:id="rId9"/>
        <p:sld r:id="rId10"/>
      </p:sldLst>
    </p:custShow>
  </p:custShow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FF66FF"/>
    <a:srgbClr val="FFCCFF"/>
    <a:srgbClr val="CC0099"/>
    <a:srgbClr val="FF6699"/>
    <a:srgbClr val="080808"/>
    <a:srgbClr val="000066"/>
    <a:srgbClr val="FF9900"/>
    <a:srgbClr val="FFCC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46F890A9-2807-4EBB-B81D-B2AA78EC7F39}" styleName="Темный стиль 2 - акцент 5/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88" autoAdjust="0"/>
    <p:restoredTop sz="94660" autoAdjust="0"/>
  </p:normalViewPr>
  <p:slideViewPr>
    <p:cSldViewPr>
      <p:cViewPr varScale="1">
        <p:scale>
          <a:sx n="86" d="100"/>
          <a:sy n="86" d="100"/>
        </p:scale>
        <p:origin x="-144" y="-78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62"/>
            <a:ext cx="84201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783F6-1B2D-496A-A3A9-BE5A09243865}" type="slidenum">
              <a:rPr lang="ru-RU" altLang="en-US" smtClean="0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F73BF-D11F-407D-84EA-DA017197EC8C}" type="slidenum">
              <a:rPr lang="ru-RU" altLang="en-US" smtClean="0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80337" y="274675"/>
            <a:ext cx="2414588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6578" y="274675"/>
            <a:ext cx="7078663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9261-4D5A-46DC-9767-231601D8A5E8}" type="slidenum">
              <a:rPr lang="ru-RU" altLang="en-US" smtClean="0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7824"/>
            <a:ext cx="89154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95300" y="1600206"/>
            <a:ext cx="437515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5035550" y="1600211"/>
            <a:ext cx="437515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5035550" y="3941763"/>
            <a:ext cx="437515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495300" y="6243638"/>
            <a:ext cx="23114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384550" y="6248400"/>
            <a:ext cx="31369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7099300" y="6243638"/>
            <a:ext cx="2311400" cy="457200"/>
          </a:xfrm>
        </p:spPr>
        <p:txBody>
          <a:bodyPr/>
          <a:lstStyle>
            <a:lvl1pPr>
              <a:defRPr/>
            </a:lvl1pPr>
          </a:lstStyle>
          <a:p>
            <a:fld id="{24FDAE66-3D24-4A04-BB09-CB0A93945FDD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F1761-270E-495A-9CB7-5E0D7F813010}" type="slidenum">
              <a:rPr lang="ru-RU" altLang="en-US" smtClean="0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6" y="4406937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207D1-C545-460E-A92C-53A0EF288B0B}" type="slidenum">
              <a:rPr lang="ru-RU" altLang="en-US" smtClean="0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36575" y="1600206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448300" y="1600206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0C590-8701-4969-A96E-CC09E6C7FCA7}" type="slidenum">
              <a:rPr lang="ru-RU" altLang="en-US" smtClean="0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5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032115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01136-5D04-458F-B16C-407F73735643}" type="slidenum">
              <a:rPr lang="ru-RU" altLang="en-US" smtClean="0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DF975-A226-4B10-8867-0BAA5A0AED20}" type="slidenum">
              <a:rPr lang="ru-RU" altLang="en-US" smtClean="0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69101-BBCF-4859-ADA9-31CA29D26E49}" type="slidenum">
              <a:rPr lang="ru-RU" altLang="en-US" smtClean="0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72972" y="273087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CB964-675E-47D6-B770-78D15CB16CE5}" type="slidenum">
              <a:rPr lang="ru-RU" altLang="en-US" smtClean="0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5AEB0-5894-4579-9D43-F4636FDF8777}" type="slidenum">
              <a:rPr lang="ru-RU" altLang="en-US" smtClean="0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600206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87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0" y="6356387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87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BB78EF-0654-4E1A-8C22-4B4B53797AB7}" type="slidenum">
              <a:rPr lang="ru-RU" altLang="en-US" smtClean="0"/>
              <a:pPr/>
              <a:t>‹#›</a:t>
            </a:fld>
            <a:endParaRPr lang="ru-RU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0" r:id="rId1"/>
    <p:sldLayoutId id="2147483791" r:id="rId2"/>
    <p:sldLayoutId id="2147483792" r:id="rId3"/>
    <p:sldLayoutId id="2147483793" r:id="rId4"/>
    <p:sldLayoutId id="2147483794" r:id="rId5"/>
    <p:sldLayoutId id="2147483795" r:id="rId6"/>
    <p:sldLayoutId id="2147483796" r:id="rId7"/>
    <p:sldLayoutId id="2147483797" r:id="rId8"/>
    <p:sldLayoutId id="2147483798" r:id="rId9"/>
    <p:sldLayoutId id="2147483799" r:id="rId10"/>
    <p:sldLayoutId id="2147483800" r:id="rId11"/>
    <p:sldLayoutId id="2147483801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5.gif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4.jpeg"/><Relationship Id="rId5" Type="http://schemas.openxmlformats.org/officeDocument/2006/relationships/hyperlink" Target="http://yandex.ru/images/search?source=wiz&amp;img_url=http://video-repetitor.ru/images/material/g_15_1.jpg&amp;uinfo=sw-1113-sh-890-ww-1083-wh-731-pd-1.149999976158142-wp-5x4_1280x1024&amp;_=1411914081644&amp;viewport=wide&amp;p=46&amp;text=%D1%80%D0%B8%D1%81%D1%83%D0%BD%D0%BA%D0%B8%20%D0%B3%D1%80%D0%B0%D1%84%D0%B8%D0%BA%D0%BE%D0%B2%20%D1%84%D1%83%D0%BD%D0%BA%D1%86%D0%B8%D0%B9&amp;noreask=1&amp;pos=1391&amp;rpt=simage&amp;lr=26081&amp;pin=1" TargetMode="External"/><Relationship Id="rId4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7" Type="http://schemas.openxmlformats.org/officeDocument/2006/relationships/image" Target="../media/image18.gif"/><Relationship Id="rId2" Type="http://schemas.openxmlformats.org/officeDocument/2006/relationships/hyperlink" Target="http://yandex.ru/images/search?source=wiz&amp;img_url=http://slovare.coolreferat.com/%D1%81%D0%BB%D0%BE%D0%B2%D0%B0%D1%80%D1%8C/ref-5002_644491030-2079.coolpic&amp;uinfo=sw-1113-sh-890-ww-1084-wh-731-pd-1.149999976158142-wp-5x4_1280x1024&amp;_=1411913178401&amp;viewport=wide&amp;p=11&amp;text=%D1%80%D0%B8%D1%81%D1%83%D0%BD%D0%BA%D0%B8%20%D0%B3%D1%80%D0%B0%D1%84%D0%B8%D0%BA%D0%BE%D0%B2%20%D1%84%D1%83%D0%BD%D0%BA%D1%86%D0%B8%D0%B9&amp;noreask=1&amp;pos=350&amp;rpt=simage&amp;lr=26081&amp;pin=1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hyperlink" Target="http://yandex.ru/images/search?source=wiz&amp;img_url=http://video-repetitor.ru/images/material/g_15_1.jpg&amp;uinfo=sw-1113-sh-890-ww-1083-wh-731-pd-1.149999976158142-wp-5x4_1280x1024&amp;_=1411914081644&amp;viewport=wide&amp;p=46&amp;text=%D1%80%D0%B8%D1%81%D1%83%D0%BD%D0%BA%D0%B8%20%D0%B3%D1%80%D0%B0%D1%84%D0%B8%D0%BA%D0%BE%D0%B2%20%D1%84%D1%83%D0%BD%D0%BA%D1%86%D0%B8%D0%B9&amp;noreask=1&amp;pos=1391&amp;rpt=simage&amp;lr=26081&amp;pin=1" TargetMode="External"/><Relationship Id="rId4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2.gif"/><Relationship Id="rId4" Type="http://schemas.openxmlformats.org/officeDocument/2006/relationships/image" Target="../media/image21.gi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88504" y="332656"/>
            <a:ext cx="9054767" cy="1944216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«Расскажи мне - и я забуду, покажи мне – и я запомню, сделай вместе со мной -  и я научусь»   </a:t>
            </a:r>
            <a:br>
              <a:rPr lang="ru-RU" sz="3200" b="1" dirty="0" smtClean="0"/>
            </a:br>
            <a:r>
              <a:rPr lang="ru-RU" sz="2400" b="1" dirty="0" smtClean="0"/>
              <a:t>                                                                     </a:t>
            </a:r>
            <a:r>
              <a:rPr lang="ru-RU" sz="2400" dirty="0" smtClean="0"/>
              <a:t>Китайская пословица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0483" y="5445244"/>
            <a:ext cx="475251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Иванова Наталья Константиновна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en-US" sz="1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учитель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математики ГБОУ СОШ №401 </a:t>
            </a:r>
            <a:endParaRPr lang="en-US" sz="1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Колпинского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района Санкт -Петербурга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" y="0"/>
            <a:ext cx="9905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6922" y="285728"/>
            <a:ext cx="9054767" cy="1071570"/>
          </a:xfrm>
        </p:spPr>
        <p:txBody>
          <a:bodyPr>
            <a:normAutofit/>
          </a:bodyPr>
          <a:lstStyle/>
          <a:p>
            <a:r>
              <a:rPr lang="ru-RU" sz="6300" b="1" dirty="0" smtClean="0">
                <a:latin typeface="Times New Roman" pitchFamily="18" charset="0"/>
                <a:cs typeface="Times New Roman" pitchFamily="18" charset="0"/>
              </a:rPr>
              <a:t>Свойства функции</a:t>
            </a:r>
            <a:endParaRPr lang="ru-RU" sz="63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Рисунок 8" descr="Факты о России : СТЕПЕННАЯ : Значение слова в словарях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85048" y="1268760"/>
            <a:ext cx="3024336" cy="3456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dirty="0" smtClean="0"/>
              <a:t>Установить соответствие:</a:t>
            </a:r>
          </a:p>
        </p:txBody>
      </p:sp>
      <p:pic>
        <p:nvPicPr>
          <p:cNvPr id="14" name="Picture 3" descr="C:\Users\User\Documents\Таня\математика\9 класс\прямая.bmp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44490" y="1340768"/>
            <a:ext cx="2634977" cy="1655986"/>
          </a:xfrm>
          <a:noFill/>
        </p:spPr>
      </p:pic>
      <p:pic>
        <p:nvPicPr>
          <p:cNvPr id="16" name="Picture 4" descr="C:\Users\User\Documents\Таня\математика\9 класс\парабола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96815" y="1340768"/>
            <a:ext cx="2763399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5" descr="C:\Users\User\Documents\Таня\математика\9 класс\куб. парабола.bm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49144" y="1196752"/>
            <a:ext cx="3494335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13" descr="C:\Users\User\Documents\Таня\математика\9 класс\гипербола.bmp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6496" y="3212980"/>
            <a:ext cx="2774503" cy="174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6" descr="C:\Users\User\Documents\Таня\математика\9 класс\корень.bmp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113240" y="3284986"/>
            <a:ext cx="2520280" cy="17139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Picture 7" descr="C:\Users\User\Documents\Таня\математика\9 класс\модуль.bmp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224808" y="3140968"/>
            <a:ext cx="3778318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TextBox 25"/>
          <p:cNvSpPr txBox="1"/>
          <p:nvPr/>
        </p:nvSpPr>
        <p:spPr>
          <a:xfrm>
            <a:off x="488504" y="1412776"/>
            <a:ext cx="2880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368824" y="1412776"/>
            <a:ext cx="4320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1157" y="1196752"/>
            <a:ext cx="4007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8516" y="3212976"/>
            <a:ext cx="3287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296816" y="3284984"/>
            <a:ext cx="2567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5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185254" y="3356992"/>
            <a:ext cx="4007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6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6850" name="Rectangle 2"/>
          <p:cNvSpPr>
            <a:spLocks noChangeArrowheads="1"/>
          </p:cNvSpPr>
          <p:nvPr/>
        </p:nvSpPr>
        <p:spPr bwMode="auto">
          <a:xfrm>
            <a:off x="1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6849" name="Picture 1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0518" y="5013176"/>
            <a:ext cx="8877890" cy="504056"/>
          </a:xfrm>
          <a:prstGeom prst="rect">
            <a:avLst/>
          </a:prstGeom>
          <a:noFill/>
        </p:spPr>
      </p:pic>
      <p:graphicFrame>
        <p:nvGraphicFramePr>
          <p:cNvPr id="21" name="Таблица 20"/>
          <p:cNvGraphicFramePr>
            <a:graphicFrameLocks noGrp="1"/>
          </p:cNvGraphicFramePr>
          <p:nvPr/>
        </p:nvGraphicFramePr>
        <p:xfrm>
          <a:off x="1856656" y="5517232"/>
          <a:ext cx="5283198" cy="9361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0533"/>
                <a:gridCol w="880533"/>
                <a:gridCol w="880533"/>
                <a:gridCol w="886793"/>
                <a:gridCol w="874273"/>
                <a:gridCol w="880533"/>
              </a:tblGrid>
              <a:tr h="50373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3237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Е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С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06852" name="Rectangle 4"/>
          <p:cNvSpPr>
            <a:spLocks noChangeArrowheads="1"/>
          </p:cNvSpPr>
          <p:nvPr/>
        </p:nvSpPr>
        <p:spPr bwMode="auto">
          <a:xfrm>
            <a:off x="1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6851" name="Picture 3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64968" y="6021288"/>
            <a:ext cx="576064" cy="460851"/>
          </a:xfrm>
          <a:prstGeom prst="rect">
            <a:avLst/>
          </a:prstGeom>
          <a:noFill/>
        </p:spPr>
      </p:pic>
      <p:sp>
        <p:nvSpPr>
          <p:cNvPr id="206854" name="Rectangle 6"/>
          <p:cNvSpPr>
            <a:spLocks noChangeArrowheads="1"/>
          </p:cNvSpPr>
          <p:nvPr/>
        </p:nvSpPr>
        <p:spPr bwMode="auto">
          <a:xfrm>
            <a:off x="10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6855" name="Rectangle 7"/>
          <p:cNvSpPr>
            <a:spLocks noChangeArrowheads="1"/>
          </p:cNvSpPr>
          <p:nvPr/>
        </p:nvSpPr>
        <p:spPr bwMode="auto">
          <a:xfrm>
            <a:off x="10" y="9964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06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4"/>
          <p:cNvSpPr/>
          <p:nvPr/>
        </p:nvSpPr>
        <p:spPr>
          <a:xfrm>
            <a:off x="3872860" y="2708932"/>
            <a:ext cx="2381517" cy="1818593"/>
          </a:xfrm>
          <a:custGeom>
            <a:avLst/>
            <a:gdLst>
              <a:gd name="connsiteX0" fmla="*/ 0 w 2381517"/>
              <a:gd name="connsiteY0" fmla="*/ 909297 h 1818593"/>
              <a:gd name="connsiteX1" fmla="*/ 468077 w 2381517"/>
              <a:gd name="connsiteY1" fmla="*/ 186615 h 1818593"/>
              <a:gd name="connsiteX2" fmla="*/ 1190760 w 2381517"/>
              <a:gd name="connsiteY2" fmla="*/ 2 h 1818593"/>
              <a:gd name="connsiteX3" fmla="*/ 1913443 w 2381517"/>
              <a:gd name="connsiteY3" fmla="*/ 186617 h 1818593"/>
              <a:gd name="connsiteX4" fmla="*/ 2381518 w 2381517"/>
              <a:gd name="connsiteY4" fmla="*/ 909301 h 1818593"/>
              <a:gd name="connsiteX5" fmla="*/ 1913442 w 2381517"/>
              <a:gd name="connsiteY5" fmla="*/ 1631984 h 1818593"/>
              <a:gd name="connsiteX6" fmla="*/ 1190759 w 2381517"/>
              <a:gd name="connsiteY6" fmla="*/ 1818598 h 1818593"/>
              <a:gd name="connsiteX7" fmla="*/ 468076 w 2381517"/>
              <a:gd name="connsiteY7" fmla="*/ 1631983 h 1818593"/>
              <a:gd name="connsiteX8" fmla="*/ 1 w 2381517"/>
              <a:gd name="connsiteY8" fmla="*/ 909299 h 1818593"/>
              <a:gd name="connsiteX9" fmla="*/ 0 w 2381517"/>
              <a:gd name="connsiteY9" fmla="*/ 909297 h 18185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381517" h="1818593">
                <a:moveTo>
                  <a:pt x="0" y="909297"/>
                </a:moveTo>
                <a:cubicBezTo>
                  <a:pt x="1" y="625860"/>
                  <a:pt x="173081" y="358635"/>
                  <a:pt x="468077" y="186615"/>
                </a:cubicBezTo>
                <a:cubicBezTo>
                  <a:pt x="675652" y="65572"/>
                  <a:pt x="929584" y="1"/>
                  <a:pt x="1190760" y="2"/>
                </a:cubicBezTo>
                <a:cubicBezTo>
                  <a:pt x="1451936" y="2"/>
                  <a:pt x="1705868" y="65574"/>
                  <a:pt x="1913443" y="186617"/>
                </a:cubicBezTo>
                <a:cubicBezTo>
                  <a:pt x="2208439" y="358638"/>
                  <a:pt x="2381519" y="625864"/>
                  <a:pt x="2381518" y="909301"/>
                </a:cubicBezTo>
                <a:cubicBezTo>
                  <a:pt x="2381518" y="1192738"/>
                  <a:pt x="2208438" y="1459964"/>
                  <a:pt x="1913442" y="1631984"/>
                </a:cubicBezTo>
                <a:cubicBezTo>
                  <a:pt x="1705867" y="1753027"/>
                  <a:pt x="1451935" y="1818598"/>
                  <a:pt x="1190759" y="1818598"/>
                </a:cubicBezTo>
                <a:cubicBezTo>
                  <a:pt x="929583" y="1818598"/>
                  <a:pt x="675651" y="1753026"/>
                  <a:pt x="468076" y="1631983"/>
                </a:cubicBezTo>
                <a:cubicBezTo>
                  <a:pt x="173080" y="1459962"/>
                  <a:pt x="0" y="1192736"/>
                  <a:pt x="1" y="909299"/>
                </a:cubicBezTo>
                <a:cubicBezTo>
                  <a:pt x="1" y="909298"/>
                  <a:pt x="0" y="909298"/>
                  <a:pt x="0" y="909297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  <a:alpha val="8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3">
              <a:alpha val="8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79245" tIns="296807" rIns="379245" bIns="296807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400" b="1" i="1" u="none" kern="1200" baseline="0" dirty="0" smtClean="0">
                <a:solidFill>
                  <a:srgbClr val="C00000"/>
                </a:solidFill>
                <a:uFill>
                  <a:solidFill>
                    <a:schemeClr val="accent3"/>
                  </a:solidFill>
                </a:uFill>
                <a:latin typeface="Times New Roman" pitchFamily="18" charset="0"/>
                <a:cs typeface="Times New Roman" pitchFamily="18" charset="0"/>
              </a:rPr>
              <a:t>Свойства функции</a:t>
            </a:r>
            <a:endParaRPr lang="ru-RU" sz="2400" b="1" i="1" u="none" kern="1200" baseline="0" dirty="0">
              <a:solidFill>
                <a:srgbClr val="C00000"/>
              </a:solidFill>
              <a:uFill>
                <a:solidFill>
                  <a:schemeClr val="accent3"/>
                </a:solidFill>
              </a:u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олилиния 5"/>
          <p:cNvSpPr/>
          <p:nvPr/>
        </p:nvSpPr>
        <p:spPr>
          <a:xfrm rot="20276132">
            <a:off x="6207344" y="2826246"/>
            <a:ext cx="355434" cy="481555"/>
          </a:xfrm>
          <a:custGeom>
            <a:avLst/>
            <a:gdLst>
              <a:gd name="connsiteX0" fmla="*/ 0 w 355434"/>
              <a:gd name="connsiteY0" fmla="*/ 96311 h 481555"/>
              <a:gd name="connsiteX1" fmla="*/ 177717 w 355434"/>
              <a:gd name="connsiteY1" fmla="*/ 96311 h 481555"/>
              <a:gd name="connsiteX2" fmla="*/ 177717 w 355434"/>
              <a:gd name="connsiteY2" fmla="*/ 0 h 481555"/>
              <a:gd name="connsiteX3" fmla="*/ 355434 w 355434"/>
              <a:gd name="connsiteY3" fmla="*/ 240778 h 481555"/>
              <a:gd name="connsiteX4" fmla="*/ 177717 w 355434"/>
              <a:gd name="connsiteY4" fmla="*/ 481555 h 481555"/>
              <a:gd name="connsiteX5" fmla="*/ 177717 w 355434"/>
              <a:gd name="connsiteY5" fmla="*/ 385244 h 481555"/>
              <a:gd name="connsiteX6" fmla="*/ 0 w 355434"/>
              <a:gd name="connsiteY6" fmla="*/ 385244 h 481555"/>
              <a:gd name="connsiteX7" fmla="*/ 0 w 355434"/>
              <a:gd name="connsiteY7" fmla="*/ 96311 h 4815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5434" h="481555">
                <a:moveTo>
                  <a:pt x="0" y="96311"/>
                </a:moveTo>
                <a:lnTo>
                  <a:pt x="177717" y="96311"/>
                </a:lnTo>
                <a:lnTo>
                  <a:pt x="177717" y="0"/>
                </a:lnTo>
                <a:lnTo>
                  <a:pt x="355434" y="240778"/>
                </a:lnTo>
                <a:lnTo>
                  <a:pt x="177717" y="481555"/>
                </a:lnTo>
                <a:lnTo>
                  <a:pt x="177717" y="385244"/>
                </a:lnTo>
                <a:lnTo>
                  <a:pt x="0" y="385244"/>
                </a:lnTo>
                <a:lnTo>
                  <a:pt x="0" y="96311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3">
              <a:shade val="9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3">
              <a:shade val="9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96311" rIns="106629" bIns="96310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2000" kern="1200" dirty="0"/>
          </a:p>
        </p:txBody>
      </p:sp>
      <p:sp>
        <p:nvSpPr>
          <p:cNvPr id="7" name="Полилиния 6"/>
          <p:cNvSpPr/>
          <p:nvPr/>
        </p:nvSpPr>
        <p:spPr>
          <a:xfrm>
            <a:off x="6278114" y="1852346"/>
            <a:ext cx="3139382" cy="1274705"/>
          </a:xfrm>
          <a:custGeom>
            <a:avLst/>
            <a:gdLst>
              <a:gd name="connsiteX0" fmla="*/ 0 w 3139382"/>
              <a:gd name="connsiteY0" fmla="*/ 637353 h 1274705"/>
              <a:gd name="connsiteX1" fmla="*/ 979162 w 3139382"/>
              <a:gd name="connsiteY1" fmla="*/ 46825 h 1274705"/>
              <a:gd name="connsiteX2" fmla="*/ 1569692 w 3139382"/>
              <a:gd name="connsiteY2" fmla="*/ 2 h 1274705"/>
              <a:gd name="connsiteX3" fmla="*/ 2160223 w 3139382"/>
              <a:gd name="connsiteY3" fmla="*/ 46825 h 1274705"/>
              <a:gd name="connsiteX4" fmla="*/ 3139382 w 3139382"/>
              <a:gd name="connsiteY4" fmla="*/ 637358 h 1274705"/>
              <a:gd name="connsiteX5" fmla="*/ 2160221 w 3139382"/>
              <a:gd name="connsiteY5" fmla="*/ 1227888 h 1274705"/>
              <a:gd name="connsiteX6" fmla="*/ 1569691 w 3139382"/>
              <a:gd name="connsiteY6" fmla="*/ 1274711 h 1274705"/>
              <a:gd name="connsiteX7" fmla="*/ 979160 w 3139382"/>
              <a:gd name="connsiteY7" fmla="*/ 1227888 h 1274705"/>
              <a:gd name="connsiteX8" fmla="*/ 0 w 3139382"/>
              <a:gd name="connsiteY8" fmla="*/ 637356 h 1274705"/>
              <a:gd name="connsiteX9" fmla="*/ 0 w 3139382"/>
              <a:gd name="connsiteY9" fmla="*/ 637353 h 12747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39382" h="1274705">
                <a:moveTo>
                  <a:pt x="0" y="637353"/>
                </a:moveTo>
                <a:cubicBezTo>
                  <a:pt x="2" y="377944"/>
                  <a:pt x="387216" y="144416"/>
                  <a:pt x="979162" y="46825"/>
                </a:cubicBezTo>
                <a:cubicBezTo>
                  <a:pt x="1166728" y="15902"/>
                  <a:pt x="1367254" y="2"/>
                  <a:pt x="1569692" y="2"/>
                </a:cubicBezTo>
                <a:cubicBezTo>
                  <a:pt x="1772130" y="2"/>
                  <a:pt x="1972657" y="15902"/>
                  <a:pt x="2160223" y="46825"/>
                </a:cubicBezTo>
                <a:cubicBezTo>
                  <a:pt x="2752171" y="144418"/>
                  <a:pt x="3139385" y="377947"/>
                  <a:pt x="3139382" y="637358"/>
                </a:cubicBezTo>
                <a:cubicBezTo>
                  <a:pt x="3139382" y="896768"/>
                  <a:pt x="2752168" y="1130296"/>
                  <a:pt x="2160221" y="1227888"/>
                </a:cubicBezTo>
                <a:cubicBezTo>
                  <a:pt x="1972655" y="1258811"/>
                  <a:pt x="1772129" y="1274711"/>
                  <a:pt x="1569691" y="1274711"/>
                </a:cubicBezTo>
                <a:cubicBezTo>
                  <a:pt x="1367253" y="1274711"/>
                  <a:pt x="1166726" y="1258811"/>
                  <a:pt x="979160" y="1227888"/>
                </a:cubicBezTo>
                <a:cubicBezTo>
                  <a:pt x="387212" y="1130296"/>
                  <a:pt x="-2" y="896767"/>
                  <a:pt x="0" y="637356"/>
                </a:cubicBezTo>
                <a:lnTo>
                  <a:pt x="0" y="637353"/>
                </a:lnTo>
                <a:close/>
              </a:path>
            </a:pathLst>
          </a:custGeom>
          <a:solidFill>
            <a:schemeClr val="accent2">
              <a:lumMod val="40000"/>
              <a:lumOff val="60000"/>
              <a:alpha val="8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3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90232" tIns="217156" rIns="490232" bIns="217156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400" b="1" i="1" u="none" strike="noStrike" kern="1200" baseline="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Монотонность</a:t>
            </a:r>
            <a:endParaRPr lang="ru-RU" sz="2400" b="1" i="1" u="none" strike="noStrike" kern="1200" baseline="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олилиния 7"/>
          <p:cNvSpPr/>
          <p:nvPr/>
        </p:nvSpPr>
        <p:spPr>
          <a:xfrm rot="26982916">
            <a:off x="4963758" y="2272665"/>
            <a:ext cx="195508" cy="481555"/>
          </a:xfrm>
          <a:custGeom>
            <a:avLst/>
            <a:gdLst>
              <a:gd name="connsiteX0" fmla="*/ 0 w 195508"/>
              <a:gd name="connsiteY0" fmla="*/ 96311 h 481555"/>
              <a:gd name="connsiteX1" fmla="*/ 97754 w 195508"/>
              <a:gd name="connsiteY1" fmla="*/ 96311 h 481555"/>
              <a:gd name="connsiteX2" fmla="*/ 97754 w 195508"/>
              <a:gd name="connsiteY2" fmla="*/ 0 h 481555"/>
              <a:gd name="connsiteX3" fmla="*/ 195508 w 195508"/>
              <a:gd name="connsiteY3" fmla="*/ 240778 h 481555"/>
              <a:gd name="connsiteX4" fmla="*/ 97754 w 195508"/>
              <a:gd name="connsiteY4" fmla="*/ 481555 h 481555"/>
              <a:gd name="connsiteX5" fmla="*/ 97754 w 195508"/>
              <a:gd name="connsiteY5" fmla="*/ 385244 h 481555"/>
              <a:gd name="connsiteX6" fmla="*/ 0 w 195508"/>
              <a:gd name="connsiteY6" fmla="*/ 385244 h 481555"/>
              <a:gd name="connsiteX7" fmla="*/ 0 w 195508"/>
              <a:gd name="connsiteY7" fmla="*/ 96311 h 4815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5508" h="481555">
                <a:moveTo>
                  <a:pt x="195507" y="385244"/>
                </a:moveTo>
                <a:lnTo>
                  <a:pt x="97754" y="385244"/>
                </a:lnTo>
                <a:lnTo>
                  <a:pt x="97754" y="481555"/>
                </a:lnTo>
                <a:lnTo>
                  <a:pt x="1" y="240777"/>
                </a:lnTo>
                <a:lnTo>
                  <a:pt x="97754" y="0"/>
                </a:lnTo>
                <a:lnTo>
                  <a:pt x="97754" y="96311"/>
                </a:lnTo>
                <a:lnTo>
                  <a:pt x="195507" y="96311"/>
                </a:lnTo>
                <a:lnTo>
                  <a:pt x="195507" y="385244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3">
              <a:shade val="90000"/>
              <a:hueOff val="-14279"/>
              <a:satOff val="-369"/>
              <a:lumOff val="3702"/>
              <a:alphaOff val="0"/>
            </a:schemeClr>
          </a:lnRef>
          <a:fillRef idx="1">
            <a:scrgbClr r="0" g="0" b="0"/>
          </a:fillRef>
          <a:effectRef idx="0">
            <a:schemeClr val="accent3">
              <a:shade val="90000"/>
              <a:hueOff val="-14279"/>
              <a:satOff val="-369"/>
              <a:lumOff val="3702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8652" tIns="96310" rIns="-1" bIns="96311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2000" kern="1200" dirty="0"/>
          </a:p>
        </p:txBody>
      </p:sp>
      <p:sp>
        <p:nvSpPr>
          <p:cNvPr id="9" name="Полилиния 8"/>
          <p:cNvSpPr/>
          <p:nvPr/>
        </p:nvSpPr>
        <p:spPr>
          <a:xfrm>
            <a:off x="3152800" y="836712"/>
            <a:ext cx="3946194" cy="1359332"/>
          </a:xfrm>
          <a:custGeom>
            <a:avLst/>
            <a:gdLst>
              <a:gd name="connsiteX0" fmla="*/ 0 w 3946194"/>
              <a:gd name="connsiteY0" fmla="*/ 679666 h 1359332"/>
              <a:gd name="connsiteX1" fmla="*/ 1330489 w 3946194"/>
              <a:gd name="connsiteY1" fmla="*/ 37059 h 1359332"/>
              <a:gd name="connsiteX2" fmla="*/ 1973098 w 3946194"/>
              <a:gd name="connsiteY2" fmla="*/ 3 h 1359332"/>
              <a:gd name="connsiteX3" fmla="*/ 2615708 w 3946194"/>
              <a:gd name="connsiteY3" fmla="*/ 37060 h 1359332"/>
              <a:gd name="connsiteX4" fmla="*/ 3946194 w 3946194"/>
              <a:gd name="connsiteY4" fmla="*/ 679673 h 1359332"/>
              <a:gd name="connsiteX5" fmla="*/ 2615706 w 3946194"/>
              <a:gd name="connsiteY5" fmla="*/ 1322282 h 1359332"/>
              <a:gd name="connsiteX6" fmla="*/ 1973097 w 3946194"/>
              <a:gd name="connsiteY6" fmla="*/ 1359339 h 1359332"/>
              <a:gd name="connsiteX7" fmla="*/ 1330487 w 3946194"/>
              <a:gd name="connsiteY7" fmla="*/ 1322282 h 1359332"/>
              <a:gd name="connsiteX8" fmla="*/ 0 w 3946194"/>
              <a:gd name="connsiteY8" fmla="*/ 679670 h 1359332"/>
              <a:gd name="connsiteX9" fmla="*/ 0 w 3946194"/>
              <a:gd name="connsiteY9" fmla="*/ 679666 h 1359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946194" h="1359332">
                <a:moveTo>
                  <a:pt x="0" y="679666"/>
                </a:moveTo>
                <a:cubicBezTo>
                  <a:pt x="3" y="389614"/>
                  <a:pt x="534366" y="131524"/>
                  <a:pt x="1330489" y="37059"/>
                </a:cubicBezTo>
                <a:cubicBezTo>
                  <a:pt x="1537250" y="12525"/>
                  <a:pt x="1754413" y="2"/>
                  <a:pt x="1973098" y="3"/>
                </a:cubicBezTo>
                <a:cubicBezTo>
                  <a:pt x="2191783" y="3"/>
                  <a:pt x="2408946" y="12526"/>
                  <a:pt x="2615708" y="37060"/>
                </a:cubicBezTo>
                <a:cubicBezTo>
                  <a:pt x="3411836" y="131527"/>
                  <a:pt x="3946198" y="389619"/>
                  <a:pt x="3946194" y="679673"/>
                </a:cubicBezTo>
                <a:cubicBezTo>
                  <a:pt x="3946194" y="969726"/>
                  <a:pt x="3411831" y="1227816"/>
                  <a:pt x="2615706" y="1322282"/>
                </a:cubicBezTo>
                <a:cubicBezTo>
                  <a:pt x="2408944" y="1346816"/>
                  <a:pt x="2191781" y="1359339"/>
                  <a:pt x="1973097" y="1359339"/>
                </a:cubicBezTo>
                <a:cubicBezTo>
                  <a:pt x="1754412" y="1359339"/>
                  <a:pt x="1537249" y="1346816"/>
                  <a:pt x="1330487" y="1322282"/>
                </a:cubicBezTo>
                <a:cubicBezTo>
                  <a:pt x="534360" y="1227816"/>
                  <a:pt x="-3" y="969724"/>
                  <a:pt x="0" y="679670"/>
                </a:cubicBezTo>
                <a:lnTo>
                  <a:pt x="0" y="679666"/>
                </a:lnTo>
                <a:close/>
              </a:path>
            </a:pathLst>
          </a:custGeom>
          <a:solidFill>
            <a:schemeClr val="accent2">
              <a:lumMod val="40000"/>
              <a:lumOff val="60000"/>
              <a:alpha val="8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3">
              <a:alpha val="90000"/>
              <a:hueOff val="0"/>
              <a:satOff val="0"/>
              <a:lumOff val="0"/>
              <a:alphaOff val="-5714"/>
            </a:schemeClr>
          </a:effectRef>
          <a:fontRef idx="minor">
            <a:schemeClr val="lt1"/>
          </a:fontRef>
        </p:style>
        <p:txBody>
          <a:bodyPr spcFirstLastPara="0" vert="horz" wrap="square" lIns="608387" tIns="229549" rIns="608387" bIns="229549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400" b="1" i="1" u="none" kern="1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Наибольшее и наименьшее значения</a:t>
            </a:r>
            <a:endParaRPr lang="ru-RU" sz="2400" b="1" i="1" u="none" kern="1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олилиния 9"/>
          <p:cNvSpPr/>
          <p:nvPr/>
        </p:nvSpPr>
        <p:spPr>
          <a:xfrm rot="150911">
            <a:off x="6396995" y="3443687"/>
            <a:ext cx="349052" cy="481555"/>
          </a:xfrm>
          <a:custGeom>
            <a:avLst/>
            <a:gdLst>
              <a:gd name="connsiteX0" fmla="*/ 0 w 349052"/>
              <a:gd name="connsiteY0" fmla="*/ 96311 h 481555"/>
              <a:gd name="connsiteX1" fmla="*/ 174526 w 349052"/>
              <a:gd name="connsiteY1" fmla="*/ 96311 h 481555"/>
              <a:gd name="connsiteX2" fmla="*/ 174526 w 349052"/>
              <a:gd name="connsiteY2" fmla="*/ 0 h 481555"/>
              <a:gd name="connsiteX3" fmla="*/ 349052 w 349052"/>
              <a:gd name="connsiteY3" fmla="*/ 240778 h 481555"/>
              <a:gd name="connsiteX4" fmla="*/ 174526 w 349052"/>
              <a:gd name="connsiteY4" fmla="*/ 481555 h 481555"/>
              <a:gd name="connsiteX5" fmla="*/ 174526 w 349052"/>
              <a:gd name="connsiteY5" fmla="*/ 385244 h 481555"/>
              <a:gd name="connsiteX6" fmla="*/ 0 w 349052"/>
              <a:gd name="connsiteY6" fmla="*/ 385244 h 481555"/>
              <a:gd name="connsiteX7" fmla="*/ 0 w 349052"/>
              <a:gd name="connsiteY7" fmla="*/ 96311 h 4815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9052" h="481555">
                <a:moveTo>
                  <a:pt x="0" y="96311"/>
                </a:moveTo>
                <a:lnTo>
                  <a:pt x="174526" y="96311"/>
                </a:lnTo>
                <a:lnTo>
                  <a:pt x="174526" y="0"/>
                </a:lnTo>
                <a:lnTo>
                  <a:pt x="349052" y="240778"/>
                </a:lnTo>
                <a:lnTo>
                  <a:pt x="174526" y="481555"/>
                </a:lnTo>
                <a:lnTo>
                  <a:pt x="174526" y="385244"/>
                </a:lnTo>
                <a:lnTo>
                  <a:pt x="0" y="385244"/>
                </a:lnTo>
                <a:lnTo>
                  <a:pt x="0" y="96311"/>
                </a:lnTo>
                <a:close/>
              </a:path>
            </a:pathLst>
          </a:custGeom>
        </p:spPr>
        <p:style>
          <a:lnRef idx="0">
            <a:schemeClr val="accent3">
              <a:shade val="90000"/>
              <a:hueOff val="-28558"/>
              <a:satOff val="-737"/>
              <a:lumOff val="7405"/>
              <a:alphaOff val="0"/>
            </a:schemeClr>
          </a:lnRef>
          <a:fillRef idx="1">
            <a:schemeClr val="accent3">
              <a:shade val="90000"/>
              <a:hueOff val="-28558"/>
              <a:satOff val="-737"/>
              <a:lumOff val="7405"/>
              <a:alphaOff val="0"/>
            </a:schemeClr>
          </a:fillRef>
          <a:effectRef idx="0">
            <a:schemeClr val="accent3">
              <a:shade val="90000"/>
              <a:hueOff val="-28558"/>
              <a:satOff val="-737"/>
              <a:lumOff val="7405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-1" tIns="96310" rIns="104716" bIns="96311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2000" kern="1200" dirty="0"/>
          </a:p>
        </p:txBody>
      </p:sp>
      <p:sp>
        <p:nvSpPr>
          <p:cNvPr id="11" name="Полилиния 10"/>
          <p:cNvSpPr/>
          <p:nvPr/>
        </p:nvSpPr>
        <p:spPr>
          <a:xfrm>
            <a:off x="6905690" y="3116959"/>
            <a:ext cx="2511806" cy="1274705"/>
          </a:xfrm>
          <a:custGeom>
            <a:avLst/>
            <a:gdLst>
              <a:gd name="connsiteX0" fmla="*/ 0 w 2511806"/>
              <a:gd name="connsiteY0" fmla="*/ 637353 h 1274705"/>
              <a:gd name="connsiteX1" fmla="*/ 687550 w 2511806"/>
              <a:gd name="connsiteY1" fmla="*/ 69000 h 1274705"/>
              <a:gd name="connsiteX2" fmla="*/ 1255904 w 2511806"/>
              <a:gd name="connsiteY2" fmla="*/ 1 h 1274705"/>
              <a:gd name="connsiteX3" fmla="*/ 1824258 w 2511806"/>
              <a:gd name="connsiteY3" fmla="*/ 69000 h 1274705"/>
              <a:gd name="connsiteX4" fmla="*/ 2511806 w 2511806"/>
              <a:gd name="connsiteY4" fmla="*/ 637356 h 1274705"/>
              <a:gd name="connsiteX5" fmla="*/ 1824257 w 2511806"/>
              <a:gd name="connsiteY5" fmla="*/ 1205710 h 1274705"/>
              <a:gd name="connsiteX6" fmla="*/ 1255903 w 2511806"/>
              <a:gd name="connsiteY6" fmla="*/ 1274709 h 1274705"/>
              <a:gd name="connsiteX7" fmla="*/ 687549 w 2511806"/>
              <a:gd name="connsiteY7" fmla="*/ 1205710 h 1274705"/>
              <a:gd name="connsiteX8" fmla="*/ 1 w 2511806"/>
              <a:gd name="connsiteY8" fmla="*/ 637355 h 1274705"/>
              <a:gd name="connsiteX9" fmla="*/ 0 w 2511806"/>
              <a:gd name="connsiteY9" fmla="*/ 637353 h 12747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511806" h="1274705">
                <a:moveTo>
                  <a:pt x="0" y="637353"/>
                </a:moveTo>
                <a:cubicBezTo>
                  <a:pt x="1" y="397312"/>
                  <a:pt x="265756" y="177630"/>
                  <a:pt x="687550" y="69000"/>
                </a:cubicBezTo>
                <a:cubicBezTo>
                  <a:pt x="863675" y="23641"/>
                  <a:pt x="1058397" y="1"/>
                  <a:pt x="1255904" y="1"/>
                </a:cubicBezTo>
                <a:cubicBezTo>
                  <a:pt x="1453411" y="1"/>
                  <a:pt x="1648134" y="23641"/>
                  <a:pt x="1824258" y="69000"/>
                </a:cubicBezTo>
                <a:cubicBezTo>
                  <a:pt x="2246053" y="177630"/>
                  <a:pt x="2511807" y="397314"/>
                  <a:pt x="2511806" y="637356"/>
                </a:cubicBezTo>
                <a:cubicBezTo>
                  <a:pt x="2511806" y="877397"/>
                  <a:pt x="2246051" y="1097080"/>
                  <a:pt x="1824257" y="1205710"/>
                </a:cubicBezTo>
                <a:cubicBezTo>
                  <a:pt x="1648132" y="1251069"/>
                  <a:pt x="1453410" y="1274709"/>
                  <a:pt x="1255903" y="1274709"/>
                </a:cubicBezTo>
                <a:cubicBezTo>
                  <a:pt x="1058396" y="1274709"/>
                  <a:pt x="863674" y="1251069"/>
                  <a:pt x="687549" y="1205710"/>
                </a:cubicBezTo>
                <a:cubicBezTo>
                  <a:pt x="265754" y="1097080"/>
                  <a:pt x="0" y="877396"/>
                  <a:pt x="1" y="637355"/>
                </a:cubicBezTo>
                <a:cubicBezTo>
                  <a:pt x="1" y="637354"/>
                  <a:pt x="0" y="637354"/>
                  <a:pt x="0" y="637353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  <a:alpha val="79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3">
              <a:alpha val="90000"/>
              <a:hueOff val="0"/>
              <a:satOff val="0"/>
              <a:lumOff val="0"/>
              <a:alphaOff val="-11429"/>
            </a:schemeClr>
          </a:effectRef>
          <a:fontRef idx="minor">
            <a:schemeClr val="lt1"/>
          </a:fontRef>
        </p:style>
        <p:txBody>
          <a:bodyPr spcFirstLastPara="0" vert="horz" wrap="square" lIns="398326" tIns="217156" rIns="398326" bIns="217156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400" b="1" i="1" u="none" kern="1200" baseline="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Нули функции</a:t>
            </a:r>
            <a:endParaRPr lang="ru-RU" sz="2400" b="1" i="1" u="none" kern="1200" baseline="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олилиния 11"/>
          <p:cNvSpPr/>
          <p:nvPr/>
        </p:nvSpPr>
        <p:spPr>
          <a:xfrm rot="1615589">
            <a:off x="6238314" y="4121389"/>
            <a:ext cx="580017" cy="481555"/>
          </a:xfrm>
          <a:custGeom>
            <a:avLst/>
            <a:gdLst>
              <a:gd name="connsiteX0" fmla="*/ 0 w 580017"/>
              <a:gd name="connsiteY0" fmla="*/ 96311 h 481555"/>
              <a:gd name="connsiteX1" fmla="*/ 339240 w 580017"/>
              <a:gd name="connsiteY1" fmla="*/ 96311 h 481555"/>
              <a:gd name="connsiteX2" fmla="*/ 339240 w 580017"/>
              <a:gd name="connsiteY2" fmla="*/ 0 h 481555"/>
              <a:gd name="connsiteX3" fmla="*/ 580017 w 580017"/>
              <a:gd name="connsiteY3" fmla="*/ 240778 h 481555"/>
              <a:gd name="connsiteX4" fmla="*/ 339240 w 580017"/>
              <a:gd name="connsiteY4" fmla="*/ 481555 h 481555"/>
              <a:gd name="connsiteX5" fmla="*/ 339240 w 580017"/>
              <a:gd name="connsiteY5" fmla="*/ 385244 h 481555"/>
              <a:gd name="connsiteX6" fmla="*/ 0 w 580017"/>
              <a:gd name="connsiteY6" fmla="*/ 385244 h 481555"/>
              <a:gd name="connsiteX7" fmla="*/ 0 w 580017"/>
              <a:gd name="connsiteY7" fmla="*/ 96311 h 4815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80017" h="481555">
                <a:moveTo>
                  <a:pt x="0" y="96311"/>
                </a:moveTo>
                <a:lnTo>
                  <a:pt x="339240" y="96311"/>
                </a:lnTo>
                <a:lnTo>
                  <a:pt x="339240" y="0"/>
                </a:lnTo>
                <a:lnTo>
                  <a:pt x="580017" y="240778"/>
                </a:lnTo>
                <a:lnTo>
                  <a:pt x="339240" y="481555"/>
                </a:lnTo>
                <a:lnTo>
                  <a:pt x="339240" y="385244"/>
                </a:lnTo>
                <a:lnTo>
                  <a:pt x="0" y="385244"/>
                </a:lnTo>
                <a:lnTo>
                  <a:pt x="0" y="96311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3">
              <a:shade val="90000"/>
              <a:hueOff val="-42837"/>
              <a:satOff val="-1106"/>
              <a:lumOff val="11107"/>
              <a:alphaOff val="0"/>
            </a:schemeClr>
          </a:lnRef>
          <a:fillRef idx="1">
            <a:scrgbClr r="0" g="0" b="0"/>
          </a:fillRef>
          <a:effectRef idx="0">
            <a:schemeClr val="accent3">
              <a:shade val="90000"/>
              <a:hueOff val="-42837"/>
              <a:satOff val="-1106"/>
              <a:lumOff val="11107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96311" rIns="144465" bIns="96310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2000" kern="1200"/>
          </a:p>
        </p:txBody>
      </p:sp>
      <p:sp>
        <p:nvSpPr>
          <p:cNvPr id="13" name="Полилиния 12"/>
          <p:cNvSpPr/>
          <p:nvPr/>
        </p:nvSpPr>
        <p:spPr>
          <a:xfrm>
            <a:off x="6536522" y="4460617"/>
            <a:ext cx="2880974" cy="1274705"/>
          </a:xfrm>
          <a:custGeom>
            <a:avLst/>
            <a:gdLst>
              <a:gd name="connsiteX0" fmla="*/ 0 w 2880974"/>
              <a:gd name="connsiteY0" fmla="*/ 637353 h 1274705"/>
              <a:gd name="connsiteX1" fmla="*/ 857639 w 2880974"/>
              <a:gd name="connsiteY1" fmla="*/ 54505 h 1274705"/>
              <a:gd name="connsiteX2" fmla="*/ 1440488 w 2880974"/>
              <a:gd name="connsiteY2" fmla="*/ 2 h 1274705"/>
              <a:gd name="connsiteX3" fmla="*/ 2023338 w 2880974"/>
              <a:gd name="connsiteY3" fmla="*/ 54506 h 1274705"/>
              <a:gd name="connsiteX4" fmla="*/ 2880974 w 2880974"/>
              <a:gd name="connsiteY4" fmla="*/ 637358 h 1274705"/>
              <a:gd name="connsiteX5" fmla="*/ 2023336 w 2880974"/>
              <a:gd name="connsiteY5" fmla="*/ 1220208 h 1274705"/>
              <a:gd name="connsiteX6" fmla="*/ 1440486 w 2880974"/>
              <a:gd name="connsiteY6" fmla="*/ 1274711 h 1274705"/>
              <a:gd name="connsiteX7" fmla="*/ 857636 w 2880974"/>
              <a:gd name="connsiteY7" fmla="*/ 1220208 h 1274705"/>
              <a:gd name="connsiteX8" fmla="*/ 0 w 2880974"/>
              <a:gd name="connsiteY8" fmla="*/ 637357 h 1274705"/>
              <a:gd name="connsiteX9" fmla="*/ 0 w 2880974"/>
              <a:gd name="connsiteY9" fmla="*/ 637353 h 12747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880974" h="1274705">
                <a:moveTo>
                  <a:pt x="0" y="637353"/>
                </a:moveTo>
                <a:cubicBezTo>
                  <a:pt x="1" y="385095"/>
                  <a:pt x="336262" y="156573"/>
                  <a:pt x="857639" y="54505"/>
                </a:cubicBezTo>
                <a:cubicBezTo>
                  <a:pt x="1041216" y="18567"/>
                  <a:pt x="1239744" y="2"/>
                  <a:pt x="1440488" y="2"/>
                </a:cubicBezTo>
                <a:cubicBezTo>
                  <a:pt x="1641232" y="2"/>
                  <a:pt x="1839761" y="18567"/>
                  <a:pt x="2023338" y="54506"/>
                </a:cubicBezTo>
                <a:cubicBezTo>
                  <a:pt x="2544716" y="156575"/>
                  <a:pt x="2880976" y="385099"/>
                  <a:pt x="2880974" y="637358"/>
                </a:cubicBezTo>
                <a:cubicBezTo>
                  <a:pt x="2880974" y="889617"/>
                  <a:pt x="2544714" y="1118139"/>
                  <a:pt x="2023336" y="1220208"/>
                </a:cubicBezTo>
                <a:cubicBezTo>
                  <a:pt x="1839758" y="1256147"/>
                  <a:pt x="1641230" y="1274711"/>
                  <a:pt x="1440486" y="1274711"/>
                </a:cubicBezTo>
                <a:cubicBezTo>
                  <a:pt x="1239742" y="1274711"/>
                  <a:pt x="1041213" y="1256146"/>
                  <a:pt x="857636" y="1220208"/>
                </a:cubicBezTo>
                <a:cubicBezTo>
                  <a:pt x="336258" y="1118139"/>
                  <a:pt x="-2" y="889616"/>
                  <a:pt x="0" y="637357"/>
                </a:cubicBezTo>
                <a:lnTo>
                  <a:pt x="0" y="637353"/>
                </a:lnTo>
                <a:close/>
              </a:path>
            </a:pathLst>
          </a:custGeom>
          <a:solidFill>
            <a:schemeClr val="accent2">
              <a:lumMod val="40000"/>
              <a:lumOff val="60000"/>
              <a:alpha val="73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3">
              <a:alpha val="90000"/>
              <a:hueOff val="0"/>
              <a:satOff val="0"/>
              <a:lumOff val="0"/>
              <a:alphaOff val="-17143"/>
            </a:schemeClr>
          </a:effectRef>
          <a:fontRef idx="minor">
            <a:schemeClr val="lt1"/>
          </a:fontRef>
        </p:style>
        <p:txBody>
          <a:bodyPr spcFirstLastPara="0" vert="horz" wrap="square" lIns="452389" tIns="217156" rIns="452389" bIns="217156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400" b="1" i="1" u="none" kern="1200" baseline="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Четность, </a:t>
            </a:r>
            <a:r>
              <a:rPr lang="ru-RU" sz="2400" b="1" i="1" u="none" kern="1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нечетность </a:t>
            </a:r>
            <a:endParaRPr lang="ru-RU" sz="2400" b="1" i="1" u="none" kern="1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олилиния 13"/>
          <p:cNvSpPr/>
          <p:nvPr/>
        </p:nvSpPr>
        <p:spPr>
          <a:xfrm rot="16310713">
            <a:off x="4806182" y="4619602"/>
            <a:ext cx="410430" cy="481556"/>
          </a:xfrm>
          <a:custGeom>
            <a:avLst/>
            <a:gdLst>
              <a:gd name="connsiteX0" fmla="*/ 0 w 410429"/>
              <a:gd name="connsiteY0" fmla="*/ 96311 h 481555"/>
              <a:gd name="connsiteX1" fmla="*/ 205215 w 410429"/>
              <a:gd name="connsiteY1" fmla="*/ 96311 h 481555"/>
              <a:gd name="connsiteX2" fmla="*/ 205215 w 410429"/>
              <a:gd name="connsiteY2" fmla="*/ 0 h 481555"/>
              <a:gd name="connsiteX3" fmla="*/ 410429 w 410429"/>
              <a:gd name="connsiteY3" fmla="*/ 240778 h 481555"/>
              <a:gd name="connsiteX4" fmla="*/ 205215 w 410429"/>
              <a:gd name="connsiteY4" fmla="*/ 481555 h 481555"/>
              <a:gd name="connsiteX5" fmla="*/ 205215 w 410429"/>
              <a:gd name="connsiteY5" fmla="*/ 385244 h 481555"/>
              <a:gd name="connsiteX6" fmla="*/ 0 w 410429"/>
              <a:gd name="connsiteY6" fmla="*/ 385244 h 481555"/>
              <a:gd name="connsiteX7" fmla="*/ 0 w 410429"/>
              <a:gd name="connsiteY7" fmla="*/ 96311 h 4815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0429" h="481555">
                <a:moveTo>
                  <a:pt x="410429" y="385244"/>
                </a:moveTo>
                <a:lnTo>
                  <a:pt x="205214" y="385244"/>
                </a:lnTo>
                <a:lnTo>
                  <a:pt x="205214" y="481555"/>
                </a:lnTo>
                <a:lnTo>
                  <a:pt x="0" y="240777"/>
                </a:lnTo>
                <a:lnTo>
                  <a:pt x="205214" y="0"/>
                </a:lnTo>
                <a:lnTo>
                  <a:pt x="205214" y="96311"/>
                </a:lnTo>
                <a:lnTo>
                  <a:pt x="410429" y="96311"/>
                </a:lnTo>
                <a:lnTo>
                  <a:pt x="410429" y="385244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3">
              <a:shade val="90000"/>
              <a:hueOff val="-57116"/>
              <a:satOff val="-1474"/>
              <a:lumOff val="14809"/>
              <a:alphaOff val="0"/>
            </a:schemeClr>
          </a:lnRef>
          <a:fillRef idx="1">
            <a:scrgbClr r="0" g="0" b="0"/>
          </a:fillRef>
          <a:effectRef idx="0">
            <a:schemeClr val="accent3">
              <a:shade val="90000"/>
              <a:hueOff val="-57116"/>
              <a:satOff val="-1474"/>
              <a:lumOff val="14809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3129" tIns="96311" rIns="0" bIns="96311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2000" kern="1200" dirty="0"/>
          </a:p>
        </p:txBody>
      </p:sp>
      <p:sp>
        <p:nvSpPr>
          <p:cNvPr id="15" name="Полилиния 14"/>
          <p:cNvSpPr/>
          <p:nvPr/>
        </p:nvSpPr>
        <p:spPr>
          <a:xfrm>
            <a:off x="2792760" y="5301217"/>
            <a:ext cx="4392213" cy="1274705"/>
          </a:xfrm>
          <a:custGeom>
            <a:avLst/>
            <a:gdLst>
              <a:gd name="connsiteX0" fmla="*/ 0 w 4392213"/>
              <a:gd name="connsiteY0" fmla="*/ 637353 h 1274705"/>
              <a:gd name="connsiteX1" fmla="*/ 1584012 w 4392213"/>
              <a:gd name="connsiteY1" fmla="*/ 25259 h 1274705"/>
              <a:gd name="connsiteX2" fmla="*/ 2196108 w 4392213"/>
              <a:gd name="connsiteY2" fmla="*/ 3 h 1274705"/>
              <a:gd name="connsiteX3" fmla="*/ 2808205 w 4392213"/>
              <a:gd name="connsiteY3" fmla="*/ 25260 h 1274705"/>
              <a:gd name="connsiteX4" fmla="*/ 4392214 w 4392213"/>
              <a:gd name="connsiteY4" fmla="*/ 637360 h 1274705"/>
              <a:gd name="connsiteX5" fmla="*/ 2808203 w 4392213"/>
              <a:gd name="connsiteY5" fmla="*/ 1249456 h 1274705"/>
              <a:gd name="connsiteX6" fmla="*/ 2196107 w 4392213"/>
              <a:gd name="connsiteY6" fmla="*/ 1274713 h 1274705"/>
              <a:gd name="connsiteX7" fmla="*/ 1584010 w 4392213"/>
              <a:gd name="connsiteY7" fmla="*/ 1249456 h 1274705"/>
              <a:gd name="connsiteX8" fmla="*/ 0 w 4392213"/>
              <a:gd name="connsiteY8" fmla="*/ 637357 h 1274705"/>
              <a:gd name="connsiteX9" fmla="*/ 0 w 4392213"/>
              <a:gd name="connsiteY9" fmla="*/ 637353 h 12747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392213" h="1274705">
                <a:moveTo>
                  <a:pt x="0" y="637353"/>
                </a:moveTo>
                <a:cubicBezTo>
                  <a:pt x="4" y="353771"/>
                  <a:pt x="645603" y="104298"/>
                  <a:pt x="1584012" y="25259"/>
                </a:cubicBezTo>
                <a:cubicBezTo>
                  <a:pt x="1782920" y="8506"/>
                  <a:pt x="1988993" y="3"/>
                  <a:pt x="2196108" y="3"/>
                </a:cubicBezTo>
                <a:cubicBezTo>
                  <a:pt x="2403223" y="3"/>
                  <a:pt x="2609297" y="8506"/>
                  <a:pt x="2808205" y="25260"/>
                </a:cubicBezTo>
                <a:cubicBezTo>
                  <a:pt x="3746621" y="104300"/>
                  <a:pt x="4392220" y="353776"/>
                  <a:pt x="4392214" y="637360"/>
                </a:cubicBezTo>
                <a:cubicBezTo>
                  <a:pt x="4392214" y="920943"/>
                  <a:pt x="3746615" y="1170417"/>
                  <a:pt x="2808203" y="1249456"/>
                </a:cubicBezTo>
                <a:cubicBezTo>
                  <a:pt x="2609295" y="1266209"/>
                  <a:pt x="2403222" y="1274713"/>
                  <a:pt x="2196107" y="1274713"/>
                </a:cubicBezTo>
                <a:cubicBezTo>
                  <a:pt x="1988992" y="1274713"/>
                  <a:pt x="1782918" y="1266210"/>
                  <a:pt x="1584010" y="1249456"/>
                </a:cubicBezTo>
                <a:cubicBezTo>
                  <a:pt x="645596" y="1170416"/>
                  <a:pt x="-3" y="920941"/>
                  <a:pt x="0" y="637357"/>
                </a:cubicBezTo>
                <a:lnTo>
                  <a:pt x="0" y="637353"/>
                </a:lnTo>
                <a:close/>
              </a:path>
            </a:pathLst>
          </a:custGeom>
          <a:solidFill>
            <a:schemeClr val="accent2">
              <a:lumMod val="40000"/>
              <a:lumOff val="60000"/>
              <a:alpha val="67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3">
              <a:alpha val="90000"/>
              <a:hueOff val="0"/>
              <a:satOff val="0"/>
              <a:lumOff val="0"/>
              <a:alphaOff val="-22857"/>
            </a:schemeClr>
          </a:effectRef>
          <a:fontRef idx="minor">
            <a:schemeClr val="lt1"/>
          </a:fontRef>
        </p:style>
        <p:txBody>
          <a:bodyPr spcFirstLastPara="0" vert="horz" wrap="square" lIns="673705" tIns="217156" rIns="673705" bIns="217156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400" b="1" i="1" u="none" kern="1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Промежутки </a:t>
            </a:r>
            <a:r>
              <a:rPr lang="ru-RU" sz="2400" b="1" i="1" u="none" kern="1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знакопостоянства</a:t>
            </a:r>
            <a:endParaRPr lang="ru-RU" sz="2400" b="1" i="1" u="none" kern="1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олилиния 16"/>
          <p:cNvSpPr/>
          <p:nvPr/>
        </p:nvSpPr>
        <p:spPr>
          <a:xfrm rot="20072614">
            <a:off x="3347212" y="4042451"/>
            <a:ext cx="511702" cy="481556"/>
          </a:xfrm>
          <a:custGeom>
            <a:avLst/>
            <a:gdLst>
              <a:gd name="connsiteX0" fmla="*/ 0 w 511701"/>
              <a:gd name="connsiteY0" fmla="*/ 96311 h 481555"/>
              <a:gd name="connsiteX1" fmla="*/ 270924 w 511701"/>
              <a:gd name="connsiteY1" fmla="*/ 96311 h 481555"/>
              <a:gd name="connsiteX2" fmla="*/ 270924 w 511701"/>
              <a:gd name="connsiteY2" fmla="*/ 0 h 481555"/>
              <a:gd name="connsiteX3" fmla="*/ 511701 w 511701"/>
              <a:gd name="connsiteY3" fmla="*/ 240778 h 481555"/>
              <a:gd name="connsiteX4" fmla="*/ 270924 w 511701"/>
              <a:gd name="connsiteY4" fmla="*/ 481555 h 481555"/>
              <a:gd name="connsiteX5" fmla="*/ 270924 w 511701"/>
              <a:gd name="connsiteY5" fmla="*/ 385244 h 481555"/>
              <a:gd name="connsiteX6" fmla="*/ 0 w 511701"/>
              <a:gd name="connsiteY6" fmla="*/ 385244 h 481555"/>
              <a:gd name="connsiteX7" fmla="*/ 0 w 511701"/>
              <a:gd name="connsiteY7" fmla="*/ 96311 h 4815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1701" h="481555">
                <a:moveTo>
                  <a:pt x="511701" y="385244"/>
                </a:moveTo>
                <a:lnTo>
                  <a:pt x="240777" y="385244"/>
                </a:lnTo>
                <a:lnTo>
                  <a:pt x="240777" y="481555"/>
                </a:lnTo>
                <a:lnTo>
                  <a:pt x="0" y="240777"/>
                </a:lnTo>
                <a:lnTo>
                  <a:pt x="240777" y="0"/>
                </a:lnTo>
                <a:lnTo>
                  <a:pt x="240777" y="96311"/>
                </a:lnTo>
                <a:lnTo>
                  <a:pt x="511701" y="96311"/>
                </a:lnTo>
                <a:lnTo>
                  <a:pt x="511701" y="385244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3">
              <a:shade val="90000"/>
              <a:hueOff val="-71395"/>
              <a:satOff val="-1843"/>
              <a:lumOff val="18511"/>
              <a:alphaOff val="0"/>
            </a:schemeClr>
          </a:lnRef>
          <a:fillRef idx="1">
            <a:scrgbClr r="0" g="0" b="0"/>
          </a:fillRef>
          <a:effectRef idx="0">
            <a:schemeClr val="accent3">
              <a:shade val="90000"/>
              <a:hueOff val="-71395"/>
              <a:satOff val="-1843"/>
              <a:lumOff val="18511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44465" tIns="96311" rIns="1" bIns="96311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2000" kern="1200"/>
          </a:p>
        </p:txBody>
      </p:sp>
      <p:sp>
        <p:nvSpPr>
          <p:cNvPr id="18" name="Полилиния 17"/>
          <p:cNvSpPr/>
          <p:nvPr/>
        </p:nvSpPr>
        <p:spPr>
          <a:xfrm>
            <a:off x="560512" y="4365103"/>
            <a:ext cx="3190650" cy="1274705"/>
          </a:xfrm>
          <a:custGeom>
            <a:avLst/>
            <a:gdLst>
              <a:gd name="connsiteX0" fmla="*/ 0 w 3190650"/>
              <a:gd name="connsiteY0" fmla="*/ 637353 h 1274705"/>
              <a:gd name="connsiteX1" fmla="*/ 1003460 w 3190650"/>
              <a:gd name="connsiteY1" fmla="*/ 45488 h 1274705"/>
              <a:gd name="connsiteX2" fmla="*/ 1595326 w 3190650"/>
              <a:gd name="connsiteY2" fmla="*/ 2 h 1274705"/>
              <a:gd name="connsiteX3" fmla="*/ 2187193 w 3190650"/>
              <a:gd name="connsiteY3" fmla="*/ 45488 h 1274705"/>
              <a:gd name="connsiteX4" fmla="*/ 3190650 w 3190650"/>
              <a:gd name="connsiteY4" fmla="*/ 637357 h 1274705"/>
              <a:gd name="connsiteX5" fmla="*/ 2187191 w 3190650"/>
              <a:gd name="connsiteY5" fmla="*/ 1229224 h 1274705"/>
              <a:gd name="connsiteX6" fmla="*/ 1595324 w 3190650"/>
              <a:gd name="connsiteY6" fmla="*/ 1274710 h 1274705"/>
              <a:gd name="connsiteX7" fmla="*/ 1003457 w 3190650"/>
              <a:gd name="connsiteY7" fmla="*/ 1229224 h 1274705"/>
              <a:gd name="connsiteX8" fmla="*/ 0 w 3190650"/>
              <a:gd name="connsiteY8" fmla="*/ 637356 h 1274705"/>
              <a:gd name="connsiteX9" fmla="*/ 0 w 3190650"/>
              <a:gd name="connsiteY9" fmla="*/ 637353 h 12747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90650" h="1274705">
                <a:moveTo>
                  <a:pt x="0" y="637353"/>
                </a:moveTo>
                <a:cubicBezTo>
                  <a:pt x="2" y="376639"/>
                  <a:pt x="397453" y="142213"/>
                  <a:pt x="1003460" y="45488"/>
                </a:cubicBezTo>
                <a:cubicBezTo>
                  <a:pt x="1191723" y="15439"/>
                  <a:pt x="1392596" y="2"/>
                  <a:pt x="1595326" y="2"/>
                </a:cubicBezTo>
                <a:cubicBezTo>
                  <a:pt x="1798057" y="2"/>
                  <a:pt x="1998931" y="15440"/>
                  <a:pt x="2187193" y="45488"/>
                </a:cubicBezTo>
                <a:cubicBezTo>
                  <a:pt x="2793202" y="142214"/>
                  <a:pt x="3190653" y="376642"/>
                  <a:pt x="3190650" y="637357"/>
                </a:cubicBezTo>
                <a:cubicBezTo>
                  <a:pt x="3190650" y="898071"/>
                  <a:pt x="2793199" y="1132499"/>
                  <a:pt x="2187191" y="1229224"/>
                </a:cubicBezTo>
                <a:cubicBezTo>
                  <a:pt x="1998928" y="1259273"/>
                  <a:pt x="1798055" y="1274710"/>
                  <a:pt x="1595324" y="1274710"/>
                </a:cubicBezTo>
                <a:cubicBezTo>
                  <a:pt x="1392593" y="1274710"/>
                  <a:pt x="1191719" y="1259272"/>
                  <a:pt x="1003457" y="1229224"/>
                </a:cubicBezTo>
                <a:cubicBezTo>
                  <a:pt x="397449" y="1132499"/>
                  <a:pt x="-2" y="898070"/>
                  <a:pt x="0" y="637356"/>
                </a:cubicBezTo>
                <a:lnTo>
                  <a:pt x="0" y="637353"/>
                </a:lnTo>
                <a:close/>
              </a:path>
            </a:pathLst>
          </a:custGeom>
          <a:solidFill>
            <a:schemeClr val="accent2">
              <a:lumMod val="40000"/>
              <a:lumOff val="60000"/>
              <a:alpha val="61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3">
              <a:alpha val="90000"/>
              <a:hueOff val="0"/>
              <a:satOff val="0"/>
              <a:lumOff val="0"/>
              <a:alphaOff val="-28571"/>
            </a:schemeClr>
          </a:effectRef>
          <a:fontRef idx="minor">
            <a:schemeClr val="lt1"/>
          </a:fontRef>
        </p:style>
        <p:txBody>
          <a:bodyPr spcFirstLastPara="0" vert="horz" wrap="square" lIns="497740" tIns="217156" rIns="497740" bIns="217156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400" b="1" i="1" u="none" kern="1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Точки экстремума</a:t>
            </a:r>
            <a:endParaRPr lang="ru-RU" sz="2400" b="1" i="1" u="none" kern="1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олилиния 18"/>
          <p:cNvSpPr/>
          <p:nvPr/>
        </p:nvSpPr>
        <p:spPr>
          <a:xfrm rot="21554596">
            <a:off x="3626827" y="3377558"/>
            <a:ext cx="183305" cy="481556"/>
          </a:xfrm>
          <a:custGeom>
            <a:avLst/>
            <a:gdLst>
              <a:gd name="connsiteX0" fmla="*/ 0 w 183304"/>
              <a:gd name="connsiteY0" fmla="*/ 96311 h 481555"/>
              <a:gd name="connsiteX1" fmla="*/ 91652 w 183304"/>
              <a:gd name="connsiteY1" fmla="*/ 96311 h 481555"/>
              <a:gd name="connsiteX2" fmla="*/ 91652 w 183304"/>
              <a:gd name="connsiteY2" fmla="*/ 0 h 481555"/>
              <a:gd name="connsiteX3" fmla="*/ 183304 w 183304"/>
              <a:gd name="connsiteY3" fmla="*/ 240778 h 481555"/>
              <a:gd name="connsiteX4" fmla="*/ 91652 w 183304"/>
              <a:gd name="connsiteY4" fmla="*/ 481555 h 481555"/>
              <a:gd name="connsiteX5" fmla="*/ 91652 w 183304"/>
              <a:gd name="connsiteY5" fmla="*/ 385244 h 481555"/>
              <a:gd name="connsiteX6" fmla="*/ 0 w 183304"/>
              <a:gd name="connsiteY6" fmla="*/ 385244 h 481555"/>
              <a:gd name="connsiteX7" fmla="*/ 0 w 183304"/>
              <a:gd name="connsiteY7" fmla="*/ 96311 h 4815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3304" h="481555">
                <a:moveTo>
                  <a:pt x="183303" y="385244"/>
                </a:moveTo>
                <a:lnTo>
                  <a:pt x="91652" y="385244"/>
                </a:lnTo>
                <a:lnTo>
                  <a:pt x="91652" y="481555"/>
                </a:lnTo>
                <a:lnTo>
                  <a:pt x="1" y="240777"/>
                </a:lnTo>
                <a:lnTo>
                  <a:pt x="91652" y="0"/>
                </a:lnTo>
                <a:lnTo>
                  <a:pt x="91652" y="96311"/>
                </a:lnTo>
                <a:lnTo>
                  <a:pt x="183303" y="96311"/>
                </a:lnTo>
                <a:lnTo>
                  <a:pt x="183303" y="385244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3">
              <a:shade val="90000"/>
              <a:hueOff val="-85674"/>
              <a:satOff val="-2211"/>
              <a:lumOff val="22214"/>
              <a:alphaOff val="0"/>
            </a:schemeClr>
          </a:lnRef>
          <a:fillRef idx="1">
            <a:scrgbClr r="0" g="0" b="0"/>
          </a:fillRef>
          <a:effectRef idx="0">
            <a:schemeClr val="accent3">
              <a:shade val="90000"/>
              <a:hueOff val="-85674"/>
              <a:satOff val="-2211"/>
              <a:lumOff val="22214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4991" tIns="96312" rIns="0" bIns="96310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2000" kern="1200">
              <a:solidFill>
                <a:srgbClr val="C00000"/>
              </a:solidFill>
            </a:endParaRPr>
          </a:p>
        </p:txBody>
      </p:sp>
      <p:sp>
        <p:nvSpPr>
          <p:cNvPr id="20" name="Полилиния 19"/>
          <p:cNvSpPr/>
          <p:nvPr/>
        </p:nvSpPr>
        <p:spPr>
          <a:xfrm>
            <a:off x="560514" y="2996952"/>
            <a:ext cx="2967348" cy="1322315"/>
          </a:xfrm>
          <a:custGeom>
            <a:avLst/>
            <a:gdLst>
              <a:gd name="connsiteX0" fmla="*/ 0 w 2967348"/>
              <a:gd name="connsiteY0" fmla="*/ 661158 h 1322315"/>
              <a:gd name="connsiteX1" fmla="*/ 879766 w 2967348"/>
              <a:gd name="connsiteY1" fmla="*/ 57250 h 1322315"/>
              <a:gd name="connsiteX2" fmla="*/ 1483675 w 2967348"/>
              <a:gd name="connsiteY2" fmla="*/ 2 h 1322315"/>
              <a:gd name="connsiteX3" fmla="*/ 2087585 w 2967348"/>
              <a:gd name="connsiteY3" fmla="*/ 57251 h 1322315"/>
              <a:gd name="connsiteX4" fmla="*/ 2967348 w 2967348"/>
              <a:gd name="connsiteY4" fmla="*/ 661163 h 1322315"/>
              <a:gd name="connsiteX5" fmla="*/ 2087583 w 2967348"/>
              <a:gd name="connsiteY5" fmla="*/ 1265073 h 1322315"/>
              <a:gd name="connsiteX6" fmla="*/ 1483673 w 2967348"/>
              <a:gd name="connsiteY6" fmla="*/ 1322321 h 1322315"/>
              <a:gd name="connsiteX7" fmla="*/ 879763 w 2967348"/>
              <a:gd name="connsiteY7" fmla="*/ 1265072 h 1322315"/>
              <a:gd name="connsiteX8" fmla="*/ -1 w 2967348"/>
              <a:gd name="connsiteY8" fmla="*/ 661161 h 1322315"/>
              <a:gd name="connsiteX9" fmla="*/ 0 w 2967348"/>
              <a:gd name="connsiteY9" fmla="*/ 661158 h 1322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967348" h="1322315">
                <a:moveTo>
                  <a:pt x="0" y="661158"/>
                </a:moveTo>
                <a:cubicBezTo>
                  <a:pt x="2" y="400112"/>
                  <a:pt x="344688" y="163505"/>
                  <a:pt x="879766" y="57250"/>
                </a:cubicBezTo>
                <a:cubicBezTo>
                  <a:pt x="1069833" y="19507"/>
                  <a:pt x="1275591" y="2"/>
                  <a:pt x="1483675" y="2"/>
                </a:cubicBezTo>
                <a:cubicBezTo>
                  <a:pt x="1691760" y="2"/>
                  <a:pt x="1897518" y="19507"/>
                  <a:pt x="2087585" y="57251"/>
                </a:cubicBezTo>
                <a:cubicBezTo>
                  <a:pt x="2622665" y="163507"/>
                  <a:pt x="2967350" y="400116"/>
                  <a:pt x="2967348" y="661163"/>
                </a:cubicBezTo>
                <a:cubicBezTo>
                  <a:pt x="2967348" y="922210"/>
                  <a:pt x="2622662" y="1158817"/>
                  <a:pt x="2087583" y="1265073"/>
                </a:cubicBezTo>
                <a:cubicBezTo>
                  <a:pt x="1897516" y="1302816"/>
                  <a:pt x="1691758" y="1322321"/>
                  <a:pt x="1483673" y="1322321"/>
                </a:cubicBezTo>
                <a:cubicBezTo>
                  <a:pt x="1275588" y="1322321"/>
                  <a:pt x="1069830" y="1302816"/>
                  <a:pt x="879763" y="1265072"/>
                </a:cubicBezTo>
                <a:cubicBezTo>
                  <a:pt x="344683" y="1158816"/>
                  <a:pt x="-2" y="922208"/>
                  <a:pt x="-1" y="661161"/>
                </a:cubicBezTo>
                <a:cubicBezTo>
                  <a:pt x="-1" y="661160"/>
                  <a:pt x="0" y="661159"/>
                  <a:pt x="0" y="661158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  <a:alpha val="56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3">
              <a:alpha val="90000"/>
              <a:hueOff val="0"/>
              <a:satOff val="0"/>
              <a:lumOff val="0"/>
              <a:alphaOff val="-34286"/>
            </a:schemeClr>
          </a:effectRef>
          <a:fontRef idx="minor">
            <a:schemeClr val="lt1"/>
          </a:fontRef>
        </p:style>
        <p:txBody>
          <a:bodyPr spcFirstLastPara="0" vert="horz" wrap="square" lIns="465038" tIns="224128" rIns="465038" bIns="224128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400" b="1" i="1" u="none" kern="1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Область определе</a:t>
            </a:r>
            <a:r>
              <a:rPr lang="ru-RU" sz="2400" b="1" i="1" kern="1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ния</a:t>
            </a:r>
            <a:endParaRPr lang="ru-RU" sz="2400" b="1" i="1" kern="1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олилиния 20"/>
          <p:cNvSpPr/>
          <p:nvPr/>
        </p:nvSpPr>
        <p:spPr>
          <a:xfrm rot="23035953">
            <a:off x="3355578" y="2680766"/>
            <a:ext cx="478856" cy="481555"/>
          </a:xfrm>
          <a:custGeom>
            <a:avLst/>
            <a:gdLst>
              <a:gd name="connsiteX0" fmla="*/ 0 w 478855"/>
              <a:gd name="connsiteY0" fmla="*/ 96311 h 481555"/>
              <a:gd name="connsiteX1" fmla="*/ 239428 w 478855"/>
              <a:gd name="connsiteY1" fmla="*/ 96311 h 481555"/>
              <a:gd name="connsiteX2" fmla="*/ 239428 w 478855"/>
              <a:gd name="connsiteY2" fmla="*/ 0 h 481555"/>
              <a:gd name="connsiteX3" fmla="*/ 478855 w 478855"/>
              <a:gd name="connsiteY3" fmla="*/ 240778 h 481555"/>
              <a:gd name="connsiteX4" fmla="*/ 239428 w 478855"/>
              <a:gd name="connsiteY4" fmla="*/ 481555 h 481555"/>
              <a:gd name="connsiteX5" fmla="*/ 239428 w 478855"/>
              <a:gd name="connsiteY5" fmla="*/ 385244 h 481555"/>
              <a:gd name="connsiteX6" fmla="*/ 0 w 478855"/>
              <a:gd name="connsiteY6" fmla="*/ 385244 h 481555"/>
              <a:gd name="connsiteX7" fmla="*/ 0 w 478855"/>
              <a:gd name="connsiteY7" fmla="*/ 96311 h 4815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78855" h="481555">
                <a:moveTo>
                  <a:pt x="478855" y="385244"/>
                </a:moveTo>
                <a:lnTo>
                  <a:pt x="239427" y="385244"/>
                </a:lnTo>
                <a:lnTo>
                  <a:pt x="239427" y="481555"/>
                </a:lnTo>
                <a:lnTo>
                  <a:pt x="0" y="240777"/>
                </a:lnTo>
                <a:lnTo>
                  <a:pt x="239427" y="0"/>
                </a:lnTo>
                <a:lnTo>
                  <a:pt x="239427" y="96311"/>
                </a:lnTo>
                <a:lnTo>
                  <a:pt x="478855" y="96311"/>
                </a:lnTo>
                <a:lnTo>
                  <a:pt x="478855" y="385244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3">
              <a:shade val="90000"/>
              <a:hueOff val="-99953"/>
              <a:satOff val="-2580"/>
              <a:lumOff val="25916"/>
              <a:alphaOff val="0"/>
            </a:schemeClr>
          </a:lnRef>
          <a:fillRef idx="1">
            <a:scrgbClr r="0" g="0" b="0"/>
          </a:fillRef>
          <a:effectRef idx="0">
            <a:schemeClr val="accent3">
              <a:shade val="90000"/>
              <a:hueOff val="-99953"/>
              <a:satOff val="-2580"/>
              <a:lumOff val="25916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43655" tIns="96311" rIns="1" bIns="96310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2000" kern="1200"/>
          </a:p>
        </p:txBody>
      </p:sp>
      <p:sp>
        <p:nvSpPr>
          <p:cNvPr id="22" name="Полилиния 21"/>
          <p:cNvSpPr/>
          <p:nvPr/>
        </p:nvSpPr>
        <p:spPr>
          <a:xfrm>
            <a:off x="704528" y="1700802"/>
            <a:ext cx="2949731" cy="1274705"/>
          </a:xfrm>
          <a:custGeom>
            <a:avLst/>
            <a:gdLst>
              <a:gd name="connsiteX0" fmla="*/ 0 w 2949731"/>
              <a:gd name="connsiteY0" fmla="*/ 637353 h 1274705"/>
              <a:gd name="connsiteX1" fmla="*/ 889807 w 2949731"/>
              <a:gd name="connsiteY1" fmla="*/ 52294 h 1274705"/>
              <a:gd name="connsiteX2" fmla="*/ 1474867 w 2949731"/>
              <a:gd name="connsiteY2" fmla="*/ 2 h 1274705"/>
              <a:gd name="connsiteX3" fmla="*/ 2059928 w 2949731"/>
              <a:gd name="connsiteY3" fmla="*/ 52295 h 1274705"/>
              <a:gd name="connsiteX4" fmla="*/ 2949732 w 2949731"/>
              <a:gd name="connsiteY4" fmla="*/ 637358 h 1274705"/>
              <a:gd name="connsiteX5" fmla="*/ 2059926 w 2949731"/>
              <a:gd name="connsiteY5" fmla="*/ 1222419 h 1274705"/>
              <a:gd name="connsiteX6" fmla="*/ 1474865 w 2949731"/>
              <a:gd name="connsiteY6" fmla="*/ 1274711 h 1274705"/>
              <a:gd name="connsiteX7" fmla="*/ 889804 w 2949731"/>
              <a:gd name="connsiteY7" fmla="*/ 1222418 h 1274705"/>
              <a:gd name="connsiteX8" fmla="*/ -1 w 2949731"/>
              <a:gd name="connsiteY8" fmla="*/ 637356 h 1274705"/>
              <a:gd name="connsiteX9" fmla="*/ 0 w 2949731"/>
              <a:gd name="connsiteY9" fmla="*/ 637353 h 12747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949731" h="1274705">
                <a:moveTo>
                  <a:pt x="0" y="637353"/>
                </a:moveTo>
                <a:cubicBezTo>
                  <a:pt x="2" y="383092"/>
                  <a:pt x="349708" y="153156"/>
                  <a:pt x="889807" y="52294"/>
                </a:cubicBezTo>
                <a:cubicBezTo>
                  <a:pt x="1074530" y="17798"/>
                  <a:pt x="1273634" y="2"/>
                  <a:pt x="1474867" y="2"/>
                </a:cubicBezTo>
                <a:cubicBezTo>
                  <a:pt x="1676100" y="2"/>
                  <a:pt x="1875205" y="17798"/>
                  <a:pt x="2059928" y="52295"/>
                </a:cubicBezTo>
                <a:cubicBezTo>
                  <a:pt x="2600029" y="153158"/>
                  <a:pt x="2949734" y="383096"/>
                  <a:pt x="2949732" y="637358"/>
                </a:cubicBezTo>
                <a:cubicBezTo>
                  <a:pt x="2949732" y="891619"/>
                  <a:pt x="2600026" y="1121556"/>
                  <a:pt x="2059926" y="1222419"/>
                </a:cubicBezTo>
                <a:cubicBezTo>
                  <a:pt x="1875203" y="1256916"/>
                  <a:pt x="1676099" y="1274711"/>
                  <a:pt x="1474865" y="1274711"/>
                </a:cubicBezTo>
                <a:cubicBezTo>
                  <a:pt x="1273632" y="1274711"/>
                  <a:pt x="1074527" y="1256915"/>
                  <a:pt x="889804" y="1222418"/>
                </a:cubicBezTo>
                <a:cubicBezTo>
                  <a:pt x="349704" y="1121555"/>
                  <a:pt x="-2" y="891618"/>
                  <a:pt x="-1" y="637356"/>
                </a:cubicBezTo>
                <a:cubicBezTo>
                  <a:pt x="-1" y="637355"/>
                  <a:pt x="0" y="637354"/>
                  <a:pt x="0" y="637353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  <a:alpha val="5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3">
              <a:alpha val="90000"/>
              <a:hueOff val="0"/>
              <a:satOff val="0"/>
              <a:lumOff val="0"/>
              <a:alphaOff val="-40000"/>
            </a:schemeClr>
          </a:effectRef>
          <a:fontRef idx="minor">
            <a:schemeClr val="lt1"/>
          </a:fontRef>
        </p:style>
        <p:txBody>
          <a:bodyPr spcFirstLastPara="0" vert="horz" wrap="square" lIns="462458" tIns="217156" rIns="462458" bIns="217156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400" b="1" i="1" kern="1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Область значений</a:t>
            </a:r>
            <a:endParaRPr lang="ru-RU" sz="2400" b="1" i="1" kern="1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66" name="Rectangle 22"/>
          <p:cNvSpPr>
            <a:spLocks noGrp="1" noChangeArrowheads="1"/>
          </p:cNvSpPr>
          <p:nvPr>
            <p:ph type="title"/>
          </p:nvPr>
        </p:nvSpPr>
        <p:spPr>
          <a:xfrm>
            <a:off x="3327785" y="214290"/>
            <a:ext cx="3637385" cy="357190"/>
          </a:xfrm>
        </p:spPr>
        <p:txBody>
          <a:bodyPr>
            <a:normAutofit fontScale="90000"/>
          </a:bodyPr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Свойства функции</a:t>
            </a:r>
            <a:endParaRPr lang="ru-RU" sz="2400" b="1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1" grpId="0" animBg="1"/>
      <p:bldP spid="13" grpId="0" animBg="1"/>
      <p:bldP spid="15" grpId="0" animBg="1"/>
      <p:bldP spid="18" grpId="0" animBg="1"/>
      <p:bldP spid="20" grpId="0" animBg="1"/>
      <p:bldP spid="2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69" name="Picture 3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65168" y="4149080"/>
            <a:ext cx="2571750" cy="2320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68" name="Picture 3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6542" y="4581148"/>
            <a:ext cx="4752527" cy="2052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36" name="Rectangle 4"/>
          <p:cNvSpPr>
            <a:spLocks noGrp="1" noChangeArrowheads="1"/>
          </p:cNvSpPr>
          <p:nvPr>
            <p:ph type="title"/>
          </p:nvPr>
        </p:nvSpPr>
        <p:spPr>
          <a:xfrm>
            <a:off x="326900" y="457200"/>
            <a:ext cx="4935667" cy="685784"/>
          </a:xfrm>
        </p:spPr>
        <p:txBody>
          <a:bodyPr>
            <a:normAutofit fontScale="90000"/>
          </a:bodyPr>
          <a:lstStyle/>
          <a:p>
            <a:r>
              <a:rPr lang="ru-RU" b="1" i="1" u="sng" dirty="0">
                <a:solidFill>
                  <a:srgbClr val="0C0A00"/>
                </a:solidFill>
                <a:latin typeface="Times New Roman" pitchFamily="18" charset="0"/>
                <a:cs typeface="Times New Roman" pitchFamily="18" charset="0"/>
              </a:rPr>
              <a:t>Монотонность</a:t>
            </a:r>
          </a:p>
        </p:txBody>
      </p:sp>
      <p:pic>
        <p:nvPicPr>
          <p:cNvPr id="34" name="Содержимое 33" descr="Реферат по математике на тему &quot;Функции и графики&quot;"/>
          <p:cNvPicPr>
            <a:picLocks noGrp="1"/>
          </p:cNvPicPr>
          <p:nvPr>
            <p:ph sz="half" idx="1"/>
          </p:nvPr>
        </p:nvPicPr>
        <p:blipFill>
          <a:blip r:embed="rId4" cstate="print"/>
          <a:stretch>
            <a:fillRect/>
          </a:stretch>
        </p:blipFill>
        <p:spPr bwMode="auto">
          <a:xfrm>
            <a:off x="6825208" y="1268760"/>
            <a:ext cx="2664296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44" name="Text Box 12"/>
          <p:cNvSpPr txBox="1">
            <a:spLocks noChangeArrowheads="1"/>
          </p:cNvSpPr>
          <p:nvPr/>
        </p:nvSpPr>
        <p:spPr bwMode="auto">
          <a:xfrm>
            <a:off x="7185247" y="6165304"/>
            <a:ext cx="43204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b="1" i="1" dirty="0">
                <a:solidFill>
                  <a:srgbClr val="001D1C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000" b="1" i="1" baseline="-25000" dirty="0">
                <a:solidFill>
                  <a:srgbClr val="001D1C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2000" b="1" i="1" dirty="0">
              <a:solidFill>
                <a:srgbClr val="001D1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046" name="Text Box 14"/>
          <p:cNvSpPr txBox="1">
            <a:spLocks noChangeArrowheads="1"/>
          </p:cNvSpPr>
          <p:nvPr/>
        </p:nvSpPr>
        <p:spPr bwMode="auto">
          <a:xfrm>
            <a:off x="7761312" y="6165304"/>
            <a:ext cx="37702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i="1" dirty="0">
                <a:solidFill>
                  <a:srgbClr val="001D1C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b="1" i="1" baseline="-25000" dirty="0">
                <a:solidFill>
                  <a:srgbClr val="001D1C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b="1" i="1" dirty="0">
              <a:solidFill>
                <a:srgbClr val="001D1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048" name="Line 16"/>
          <p:cNvSpPr>
            <a:spLocks noChangeShapeType="1"/>
          </p:cNvSpPr>
          <p:nvPr/>
        </p:nvSpPr>
        <p:spPr bwMode="auto">
          <a:xfrm>
            <a:off x="7293637" y="638175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4050" name="Text Box 18"/>
          <p:cNvSpPr txBox="1">
            <a:spLocks noChangeArrowheads="1"/>
          </p:cNvSpPr>
          <p:nvPr/>
        </p:nvSpPr>
        <p:spPr bwMode="auto">
          <a:xfrm>
            <a:off x="6465168" y="5157192"/>
            <a:ext cx="72575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f(x</a:t>
            </a:r>
            <a:r>
              <a:rPr lang="en-US" b="1" i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)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051" name="Text Box 19"/>
          <p:cNvSpPr txBox="1">
            <a:spLocks noChangeArrowheads="1"/>
          </p:cNvSpPr>
          <p:nvPr/>
        </p:nvSpPr>
        <p:spPr bwMode="auto">
          <a:xfrm>
            <a:off x="6465168" y="5661248"/>
            <a:ext cx="7739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f(x</a:t>
            </a:r>
            <a:r>
              <a:rPr lang="en-US" b="1" i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)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055" name="Line 23"/>
          <p:cNvSpPr>
            <a:spLocks noChangeShapeType="1"/>
          </p:cNvSpPr>
          <p:nvPr/>
        </p:nvSpPr>
        <p:spPr bwMode="auto">
          <a:xfrm flipV="1">
            <a:off x="7329264" y="5373236"/>
            <a:ext cx="0" cy="720725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  <p:sp>
        <p:nvSpPr>
          <p:cNvPr id="44056" name="Line 24"/>
          <p:cNvSpPr>
            <a:spLocks noChangeShapeType="1"/>
          </p:cNvSpPr>
          <p:nvPr/>
        </p:nvSpPr>
        <p:spPr bwMode="auto">
          <a:xfrm flipV="1">
            <a:off x="7905328" y="5949280"/>
            <a:ext cx="0" cy="21590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  <p:sp>
        <p:nvSpPr>
          <p:cNvPr id="44057" name="Line 25"/>
          <p:cNvSpPr>
            <a:spLocks noChangeShapeType="1"/>
          </p:cNvSpPr>
          <p:nvPr/>
        </p:nvSpPr>
        <p:spPr bwMode="auto">
          <a:xfrm flipH="1">
            <a:off x="7185248" y="5445224"/>
            <a:ext cx="174369" cy="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  <p:sp>
        <p:nvSpPr>
          <p:cNvPr id="44058" name="Line 26"/>
          <p:cNvSpPr>
            <a:spLocks noChangeShapeType="1"/>
          </p:cNvSpPr>
          <p:nvPr/>
        </p:nvSpPr>
        <p:spPr bwMode="auto">
          <a:xfrm>
            <a:off x="5577285" y="6021388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4065" name="Line 33"/>
          <p:cNvSpPr>
            <a:spLocks noChangeShapeType="1"/>
          </p:cNvSpPr>
          <p:nvPr/>
        </p:nvSpPr>
        <p:spPr bwMode="auto">
          <a:xfrm>
            <a:off x="3159258" y="6237288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4066" name="Line 34"/>
          <p:cNvSpPr>
            <a:spLocks noChangeShapeType="1"/>
          </p:cNvSpPr>
          <p:nvPr/>
        </p:nvSpPr>
        <p:spPr bwMode="auto">
          <a:xfrm>
            <a:off x="3159258" y="616585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4071" name="Text Box 39"/>
          <p:cNvSpPr txBox="1">
            <a:spLocks noChangeArrowheads="1"/>
          </p:cNvSpPr>
          <p:nvPr/>
        </p:nvSpPr>
        <p:spPr bwMode="auto">
          <a:xfrm>
            <a:off x="560512" y="5373216"/>
            <a:ext cx="77653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f(x</a:t>
            </a:r>
            <a:r>
              <a:rPr lang="en-US" b="1" i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)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073" name="Text Box 41"/>
          <p:cNvSpPr txBox="1">
            <a:spLocks noChangeArrowheads="1"/>
          </p:cNvSpPr>
          <p:nvPr/>
        </p:nvSpPr>
        <p:spPr bwMode="auto">
          <a:xfrm>
            <a:off x="488514" y="5733276"/>
            <a:ext cx="70511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f(x</a:t>
            </a:r>
            <a:r>
              <a:rPr lang="en-US" b="1" i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)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3792136" y="142852"/>
            <a:ext cx="26927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cap="all" dirty="0" smtClean="0">
                <a:latin typeface="Times New Roman" pitchFamily="18" charset="0"/>
                <a:cs typeface="Times New Roman" pitchFamily="18" charset="0"/>
              </a:rPr>
              <a:t>Свойства функции</a:t>
            </a:r>
            <a:endParaRPr lang="ru-RU" b="1" i="1" cap="all" dirty="0"/>
          </a:p>
        </p:txBody>
      </p:sp>
      <p:sp>
        <p:nvSpPr>
          <p:cNvPr id="4" name="Rectangle 33"/>
          <p:cNvSpPr>
            <a:spLocks noChangeArrowheads="1"/>
          </p:cNvSpPr>
          <p:nvPr/>
        </p:nvSpPr>
        <p:spPr bwMode="auto">
          <a:xfrm>
            <a:off x="12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cxnSp>
        <p:nvCxnSpPr>
          <p:cNvPr id="38" name="Прямая соединительная линия 37"/>
          <p:cNvCxnSpPr/>
          <p:nvPr/>
        </p:nvCxnSpPr>
        <p:spPr>
          <a:xfrm flipH="1">
            <a:off x="7113240" y="5949154"/>
            <a:ext cx="792088" cy="126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Rectangle 36"/>
          <p:cNvSpPr>
            <a:spLocks noChangeArrowheads="1"/>
          </p:cNvSpPr>
          <p:nvPr/>
        </p:nvSpPr>
        <p:spPr bwMode="auto">
          <a:xfrm>
            <a:off x="12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cxnSp>
        <p:nvCxnSpPr>
          <p:cNvPr id="43" name="Прямая соединительная линия 42"/>
          <p:cNvCxnSpPr/>
          <p:nvPr/>
        </p:nvCxnSpPr>
        <p:spPr>
          <a:xfrm flipH="1">
            <a:off x="2000672" y="5949280"/>
            <a:ext cx="1720" cy="216024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flipH="1">
            <a:off x="1136576" y="5949280"/>
            <a:ext cx="843262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flipH="1">
            <a:off x="2864768" y="5589240"/>
            <a:ext cx="17480" cy="576064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>
            <a:off x="1208584" y="5589240"/>
            <a:ext cx="1728192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6" name="Рисунок 35" descr="http://im1-tub-ru.yandex.net/i?id=7c4a6453b9f45117911ffa10323766fc-28-144&amp;n=21">
            <a:hlinkClick r:id="rId5"/>
          </p:cNvPr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512840" y="1628800"/>
            <a:ext cx="2808312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" name="Рисунок 36" descr="Самостоятельного решения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16496" y="1412776"/>
            <a:ext cx="2952328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61" name="Text Box 29"/>
          <p:cNvSpPr txBox="1">
            <a:spLocks noChangeArrowheads="1"/>
          </p:cNvSpPr>
          <p:nvPr/>
        </p:nvSpPr>
        <p:spPr bwMode="auto">
          <a:xfrm>
            <a:off x="1784648" y="6237312"/>
            <a:ext cx="37702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en-US" b="1" i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063" name="Text Box 31"/>
          <p:cNvSpPr txBox="1">
            <a:spLocks noChangeArrowheads="1"/>
          </p:cNvSpPr>
          <p:nvPr/>
        </p:nvSpPr>
        <p:spPr bwMode="auto">
          <a:xfrm>
            <a:off x="2720756" y="6237332"/>
            <a:ext cx="465675" cy="3816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b="1" i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1640632" y="119675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1</a:t>
            </a:r>
            <a:endParaRPr lang="ru-RU" b="1" dirty="0"/>
          </a:p>
        </p:txBody>
      </p:sp>
      <p:sp>
        <p:nvSpPr>
          <p:cNvPr id="69" name="TextBox 68"/>
          <p:cNvSpPr txBox="1"/>
          <p:nvPr/>
        </p:nvSpPr>
        <p:spPr>
          <a:xfrm>
            <a:off x="4736976" y="119675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2</a:t>
            </a:r>
            <a:endParaRPr lang="ru-RU" b="1" dirty="0"/>
          </a:p>
        </p:txBody>
      </p:sp>
      <p:sp>
        <p:nvSpPr>
          <p:cNvPr id="70" name="TextBox 69"/>
          <p:cNvSpPr txBox="1"/>
          <p:nvPr/>
        </p:nvSpPr>
        <p:spPr>
          <a:xfrm>
            <a:off x="7977336" y="90872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3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464312" y="500042"/>
            <a:ext cx="9023779" cy="714380"/>
          </a:xfrm>
        </p:spPr>
        <p:txBody>
          <a:bodyPr>
            <a:noAutofit/>
          </a:bodyPr>
          <a:lstStyle/>
          <a:p>
            <a:r>
              <a:rPr lang="ru-RU" sz="2800" b="1" i="1" u="sng" dirty="0">
                <a:latin typeface="Times New Roman" pitchFamily="18" charset="0"/>
                <a:cs typeface="Times New Roman" pitchFamily="18" charset="0"/>
              </a:rPr>
              <a:t>Наибольшее и наименьшее значения</a:t>
            </a:r>
          </a:p>
        </p:txBody>
      </p:sp>
      <p:pic>
        <p:nvPicPr>
          <p:cNvPr id="7" name="Содержимое 6" descr="http://im1-tub-ru.yandex.net/i?id=b6684ddd906922d0e2ca53f36ac33f9a-80-144&amp;n=21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44888" y="1340768"/>
            <a:ext cx="2736304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3482568" y="142852"/>
            <a:ext cx="26927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cap="all" dirty="0" smtClean="0">
                <a:latin typeface="Times New Roman" pitchFamily="18" charset="0"/>
                <a:cs typeface="Times New Roman" pitchFamily="18" charset="0"/>
              </a:rPr>
              <a:t>Свойства функции</a:t>
            </a:r>
            <a:endParaRPr lang="ru-RU" b="1" i="1" cap="all" dirty="0"/>
          </a:p>
        </p:txBody>
      </p:sp>
      <p:pic>
        <p:nvPicPr>
          <p:cNvPr id="6" name="Рисунок 5" descr="Тест 3 Уравнения и неравенства с одной переменной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0512" y="1268760"/>
            <a:ext cx="3019426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im1-tub-ru.yandex.net/i?id=7c4a6453b9f45117911ffa10323766fc-28-144&amp;n=21">
            <a:hlinkClick r:id="rId5"/>
          </p:cNvPr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113240" y="1412776"/>
            <a:ext cx="2504728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Содержимое 34" descr="Графики и свойства элементарных функций"/>
          <p:cNvPicPr>
            <a:picLocks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936776" y="4005064"/>
            <a:ext cx="4419600" cy="256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272480" y="1268760"/>
            <a:ext cx="4569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1</a:t>
            </a:r>
            <a:endParaRPr lang="ru-RU" sz="20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3656856" y="1340768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2</a:t>
            </a:r>
            <a:endParaRPr lang="ru-RU" sz="20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6897216" y="1340768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3</a:t>
            </a:r>
            <a:endParaRPr lang="ru-RU" sz="20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2720752" y="4077072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4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Рисунок 18" descr="Выпуклость функции и точки перегиба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0635" y="1052736"/>
            <a:ext cx="7272808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Рисунок 22" descr="Основные свойства функций. Автор Дмитрий Иванов, Алгебра, Тр…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37187" y="3789040"/>
            <a:ext cx="3368823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3405178" y="214290"/>
            <a:ext cx="26927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cap="all" dirty="0" smtClean="0">
                <a:latin typeface="Times New Roman" pitchFamily="18" charset="0"/>
                <a:cs typeface="Times New Roman" pitchFamily="18" charset="0"/>
              </a:rPr>
              <a:t>Свойства функции</a:t>
            </a:r>
            <a:endParaRPr lang="ru-RU" b="1" i="1" cap="all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73877" y="571480"/>
            <a:ext cx="49591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ЧЕТНОСТЬ, НЕЧЕТНОСТЬ</a:t>
            </a:r>
            <a:endParaRPr lang="ru-RU" sz="2800" dirty="0">
              <a:solidFill>
                <a:schemeClr val="tx2"/>
              </a:solidFill>
            </a:endParaRPr>
          </a:p>
        </p:txBody>
      </p:sp>
      <p:sp>
        <p:nvSpPr>
          <p:cNvPr id="187394" name="Rectangle 2"/>
          <p:cNvSpPr>
            <a:spLocks noChangeArrowheads="1"/>
          </p:cNvSpPr>
          <p:nvPr/>
        </p:nvSpPr>
        <p:spPr bwMode="auto">
          <a:xfrm>
            <a:off x="12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7396" name="Rectangle 4"/>
          <p:cNvSpPr>
            <a:spLocks noChangeArrowheads="1"/>
          </p:cNvSpPr>
          <p:nvPr/>
        </p:nvSpPr>
        <p:spPr bwMode="auto">
          <a:xfrm>
            <a:off x="12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" name="Рисунок 19" descr="ЕГЭ, тесты ЕГЭ, тесты бесплатно, ЕГЭ тесты онлайн бесплатно, тесты ЕГЭ онлайн, тест ЕГЭ 2010, тест ЕГЭ 2009, тест ЕГЭ 2010 онлай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00872" y="3861048"/>
            <a:ext cx="2664296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Рисунок 20" descr="Графики и свойства элементарных функций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4496" y="3717032"/>
            <a:ext cx="3528392" cy="2376264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</p:pic>
      <p:sp>
        <p:nvSpPr>
          <p:cNvPr id="24" name="TextBox 23"/>
          <p:cNvSpPr txBox="1"/>
          <p:nvPr/>
        </p:nvSpPr>
        <p:spPr>
          <a:xfrm>
            <a:off x="560512" y="400506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4</a:t>
            </a:r>
            <a:endParaRPr lang="ru-RU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3872880" y="393305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5</a:t>
            </a:r>
            <a:endParaRPr lang="ru-RU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6609184" y="386104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6</a:t>
            </a:r>
            <a:endParaRPr lang="ru-RU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3584848" y="1124744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1</a:t>
            </a:r>
            <a:endParaRPr lang="ru-RU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4304928" y="112474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2</a:t>
            </a:r>
            <a:endParaRPr lang="ru-RU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6609184" y="1124744"/>
            <a:ext cx="312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3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>
          <a:xfrm>
            <a:off x="495300" y="357166"/>
            <a:ext cx="9410700" cy="838200"/>
          </a:xfrm>
        </p:spPr>
        <p:txBody>
          <a:bodyPr>
            <a:normAutofit/>
          </a:bodyPr>
          <a:lstStyle/>
          <a:p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Алгоритм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исследования свойств 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функций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idx="1"/>
          </p:nvPr>
        </p:nvSpPr>
        <p:spPr>
          <a:xfrm>
            <a:off x="1738290" y="928647"/>
            <a:ext cx="7795838" cy="5380673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Clr>
                <a:schemeClr val="tx2"/>
              </a:buClr>
              <a:buSzPct val="100000"/>
              <a:buFont typeface="Wingdings" pitchFamily="2" charset="2"/>
              <a:buChar char="Ø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Область определения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Clr>
                <a:schemeClr val="tx2"/>
              </a:buClr>
              <a:buSzPct val="100000"/>
              <a:buFont typeface="Wingdings" pitchFamily="2" charset="2"/>
              <a:buChar char="Ø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Четность, нечетность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Clr>
                <a:schemeClr val="tx2"/>
              </a:buClr>
              <a:buSzPct val="100000"/>
              <a:buFont typeface="Wingdings" pitchFamily="2" charset="2"/>
              <a:buChar char="Ø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Нули функции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Clr>
                <a:schemeClr val="tx2"/>
              </a:buClr>
              <a:buSzPct val="100000"/>
              <a:buFont typeface="Wingdings" pitchFamily="2" charset="2"/>
              <a:buChar char="Ø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Промежутки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знакопостоянства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Clr>
                <a:schemeClr val="tx2"/>
              </a:buClr>
              <a:buSzPct val="100000"/>
              <a:buFont typeface="Wingdings" pitchFamily="2" charset="2"/>
              <a:buChar char="Ø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Точки экстремума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Clr>
                <a:schemeClr val="tx2"/>
              </a:buClr>
              <a:buSzPct val="100000"/>
              <a:buFont typeface="Wingdings" pitchFamily="2" charset="2"/>
              <a:buChar char="Ø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Монотонность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Clr>
                <a:schemeClr val="tx2"/>
              </a:buClr>
              <a:buSzPct val="100000"/>
              <a:buFont typeface="Wingdings" pitchFamily="2" charset="2"/>
              <a:buChar char="Ø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Наибольшее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и наименьшее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значения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Clr>
                <a:schemeClr val="tx2"/>
              </a:buClr>
              <a:buSzPct val="100000"/>
              <a:buFont typeface="Wingdings" pitchFamily="2" charset="2"/>
              <a:buChar char="Ø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Область(множество) значений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482568" y="142852"/>
            <a:ext cx="26927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cap="all" dirty="0" smtClean="0">
                <a:latin typeface="Times New Roman" pitchFamily="18" charset="0"/>
                <a:cs typeface="Times New Roman" pitchFamily="18" charset="0"/>
              </a:rPr>
              <a:t>Свойства функции</a:t>
            </a:r>
            <a:endParaRPr lang="ru-RU" b="1" i="1" cap="al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9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29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29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29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29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29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290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290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02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559959" y="142852"/>
            <a:ext cx="26927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cap="all" dirty="0" smtClean="0">
                <a:latin typeface="Times New Roman" pitchFamily="18" charset="0"/>
                <a:cs typeface="Times New Roman" pitchFamily="18" charset="0"/>
              </a:rPr>
              <a:t>Свойства функции</a:t>
            </a:r>
            <a:endParaRPr lang="ru-RU" b="1" i="1" cap="all" dirty="0"/>
          </a:p>
        </p:txBody>
      </p:sp>
      <p:sp>
        <p:nvSpPr>
          <p:cNvPr id="133122" name="Rectangle 2"/>
          <p:cNvSpPr>
            <a:spLocks noChangeArrowheads="1"/>
          </p:cNvSpPr>
          <p:nvPr/>
        </p:nvSpPr>
        <p:spPr bwMode="auto">
          <a:xfrm>
            <a:off x="12" y="0"/>
            <a:ext cx="184731" cy="369332"/>
          </a:xfrm>
          <a:prstGeom prst="rect">
            <a:avLst/>
          </a:prstGeom>
          <a:noFill/>
          <a:ln w="57150" cap="flat" cmpd="thinThick">
            <a:noFill/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3123" name="Rectangle 3"/>
          <p:cNvSpPr>
            <a:spLocks noChangeArrowheads="1"/>
          </p:cNvSpPr>
          <p:nvPr/>
        </p:nvSpPr>
        <p:spPr bwMode="auto">
          <a:xfrm>
            <a:off x="12" y="914400"/>
            <a:ext cx="184731" cy="369332"/>
          </a:xfrm>
          <a:prstGeom prst="rect">
            <a:avLst/>
          </a:prstGeom>
          <a:noFill/>
          <a:ln w="57150" cap="flat" cmpd="thinThick">
            <a:noFill/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3125" name="Rectangle 5"/>
          <p:cNvSpPr>
            <a:spLocks noChangeArrowheads="1"/>
          </p:cNvSpPr>
          <p:nvPr/>
        </p:nvSpPr>
        <p:spPr bwMode="auto">
          <a:xfrm>
            <a:off x="12" y="0"/>
            <a:ext cx="184731" cy="369332"/>
          </a:xfrm>
          <a:prstGeom prst="rect">
            <a:avLst/>
          </a:prstGeom>
          <a:noFill/>
          <a:ln w="57150" cap="flat" cmpd="thinThick">
            <a:noFill/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3126" name="Rectangle 6"/>
          <p:cNvSpPr>
            <a:spLocks noChangeArrowheads="1"/>
          </p:cNvSpPr>
          <p:nvPr/>
        </p:nvSpPr>
        <p:spPr bwMode="auto">
          <a:xfrm>
            <a:off x="12" y="914400"/>
            <a:ext cx="184731" cy="369332"/>
          </a:xfrm>
          <a:prstGeom prst="rect">
            <a:avLst/>
          </a:prstGeom>
          <a:noFill/>
          <a:ln w="57150" cap="flat" cmpd="thinThick">
            <a:noFill/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3128" name="Rectangle 8"/>
          <p:cNvSpPr>
            <a:spLocks noChangeArrowheads="1"/>
          </p:cNvSpPr>
          <p:nvPr/>
        </p:nvSpPr>
        <p:spPr bwMode="auto">
          <a:xfrm>
            <a:off x="12" y="0"/>
            <a:ext cx="184731" cy="369332"/>
          </a:xfrm>
          <a:prstGeom prst="rect">
            <a:avLst/>
          </a:prstGeom>
          <a:noFill/>
          <a:ln w="57150" cap="flat" cmpd="thinThick">
            <a:noFill/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3129" name="Rectangle 9"/>
          <p:cNvSpPr>
            <a:spLocks noChangeArrowheads="1"/>
          </p:cNvSpPr>
          <p:nvPr/>
        </p:nvSpPr>
        <p:spPr bwMode="auto">
          <a:xfrm>
            <a:off x="12" y="914400"/>
            <a:ext cx="184731" cy="369332"/>
          </a:xfrm>
          <a:prstGeom prst="rect">
            <a:avLst/>
          </a:prstGeom>
          <a:noFill/>
          <a:ln w="57150" cap="flat" cmpd="thinThick">
            <a:noFill/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" name="Rectangle 3"/>
          <p:cNvSpPr txBox="1">
            <a:spLocks noChangeArrowheads="1"/>
          </p:cNvSpPr>
          <p:nvPr/>
        </p:nvSpPr>
        <p:spPr>
          <a:xfrm>
            <a:off x="4953000" y="980728"/>
            <a:ext cx="4680520" cy="5256584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609600" lvl="0" indent="-609600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Pct val="100000"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1. </a:t>
            </a:r>
            <a:r>
              <a:rPr lang="en-US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= 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(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-6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4]</a:t>
            </a: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609600" marR="0" lvl="0" indent="-6096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Pct val="100000"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2. </a:t>
            </a: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Ни 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четная, ни нечетная</a:t>
            </a:r>
          </a:p>
          <a:p>
            <a:pPr marL="609600" marR="0" lvl="0" indent="-6096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Pct val="100000"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3.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=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0 при  </a:t>
            </a:r>
            <a:r>
              <a:rPr kumimoji="0" lang="ru-RU" sz="20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х</a:t>
            </a:r>
            <a:r>
              <a:rPr lang="ru-RU" sz="20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20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-2,8  </a:t>
            </a:r>
            <a:r>
              <a:rPr lang="ru-RU" sz="2000" b="1" i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х=</a:t>
            </a:r>
            <a:r>
              <a:rPr lang="ru-RU" sz="20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-5</a:t>
            </a:r>
            <a:endParaRPr kumimoji="0" lang="ru-RU" sz="2000" b="1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609600" marR="0" lvl="0" indent="-6096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Pct val="100000"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4. у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&gt;0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на промежутках (-6;-5), (-2,8;4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]</a:t>
            </a: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609600" marR="0" lvl="0" indent="-6096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Pct val="100000"/>
              <a:tabLst/>
              <a:defRPr/>
            </a:pPr>
            <a:r>
              <a:rPr lang="en-US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y&lt;0 </a:t>
            </a: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 промежутке (-5; -2,8)</a:t>
            </a: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609600" lvl="0" indent="-609600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Pct val="100000"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5.</a:t>
            </a:r>
            <a:r>
              <a:rPr lang="ru-RU" sz="20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000" b="1" i="1" baseline="-250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max</a:t>
            </a:r>
            <a:r>
              <a:rPr kumimoji="0" 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=</a:t>
            </a:r>
            <a:r>
              <a:rPr kumimoji="0" lang="en-US" sz="2000" b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1 </a:t>
            </a:r>
            <a:r>
              <a:rPr lang="ru-RU" sz="2000" b="1" i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en-US" sz="2000" b="1" i="1" baseline="-25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min</a:t>
            </a:r>
            <a:r>
              <a:rPr lang="en-US" sz="20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= - </a:t>
            </a:r>
            <a:r>
              <a:rPr lang="en-US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4 </a:t>
            </a: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609600" lvl="0" indent="-609600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Pct val="100000"/>
            </a:pPr>
            <a:r>
              <a:rPr lang="en-US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убывает на промежутках  </a:t>
            </a:r>
            <a:r>
              <a:rPr lang="ru-RU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(-6;-4</a:t>
            </a:r>
            <a:r>
              <a:rPr lang="en-US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en-US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[1;4]</a:t>
            </a:r>
          </a:p>
          <a:p>
            <a:pPr marL="609600" lvl="0" indent="-609600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Pct val="100000"/>
            </a:pPr>
            <a:r>
              <a:rPr lang="en-US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возрастает на промежутке </a:t>
            </a:r>
            <a:r>
              <a:rPr lang="en-US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-4;1</a:t>
            </a:r>
            <a:r>
              <a:rPr lang="en-US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609600" marR="0" lvl="0" indent="-6096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Pct val="100000"/>
              <a:tabLst/>
              <a:defRPr/>
            </a:pPr>
            <a:r>
              <a:rPr kumimoji="0" lang="ru-RU" sz="2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7. </a:t>
            </a:r>
            <a:r>
              <a:rPr kumimoji="0" lang="ru-RU" sz="20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у</a:t>
            </a:r>
            <a:r>
              <a:rPr kumimoji="0" lang="ru-RU" sz="2000" b="1" i="1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наим</a:t>
            </a:r>
            <a:r>
              <a:rPr kumimoji="0" lang="en-US" sz="2000" b="1" i="1" u="none" strike="noStrike" kern="1200" cap="none" spc="0" normalizeH="0" baseline="-2500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  <a:r>
              <a:rPr kumimoji="0" lang="ru-RU" sz="2000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= </a:t>
            </a:r>
            <a:r>
              <a:rPr kumimoji="0" lang="en-US" sz="200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-</a:t>
            </a:r>
            <a:r>
              <a:rPr kumimoji="0" lang="en-US" sz="2000" b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1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</a:t>
            </a:r>
            <a:r>
              <a:rPr kumimoji="0" lang="ru-RU" sz="20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у</a:t>
            </a:r>
            <a:r>
              <a:rPr kumimoji="0" lang="ru-RU" sz="2000" b="1" i="1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наиб</a:t>
            </a:r>
            <a:r>
              <a:rPr kumimoji="0" lang="en-US" sz="2000" b="1" i="1" u="none" strike="noStrike" kern="1200" cap="none" spc="0" normalizeH="0" baseline="-2500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  <a:r>
              <a:rPr kumimoji="0" lang="ru-RU" sz="2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=</a:t>
            </a:r>
            <a:r>
              <a:rPr kumimoji="0" lang="en-US" sz="2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000" b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5</a:t>
            </a:r>
            <a:endParaRPr kumimoji="0" lang="ru-RU" sz="2000" b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609600" lvl="0" indent="-609600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Pct val="100000"/>
            </a:pP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8. . Е(</a:t>
            </a:r>
            <a:r>
              <a:rPr lang="en-US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= </a:t>
            </a:r>
            <a:r>
              <a:rPr lang="en-US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[-1</a:t>
            </a:r>
            <a:r>
              <a:rPr lang="ru-RU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5]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22" name="Содержимое 21"/>
          <p:cNvSpPr>
            <a:spLocks noGrp="1"/>
          </p:cNvSpPr>
          <p:nvPr>
            <p:ph idx="1"/>
          </p:nvPr>
        </p:nvSpPr>
        <p:spPr>
          <a:xfrm>
            <a:off x="3296818" y="4581150"/>
            <a:ext cx="1296144" cy="3947271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89441" name="Object 4"/>
          <p:cNvGraphicFramePr>
            <a:graphicFrameLocks noChangeAspect="1"/>
          </p:cNvGraphicFramePr>
          <p:nvPr/>
        </p:nvGraphicFramePr>
        <p:xfrm>
          <a:off x="0" y="620688"/>
          <a:ext cx="4968552" cy="3312368"/>
        </p:xfrm>
        <a:graphic>
          <a:graphicData uri="http://schemas.openxmlformats.org/presentationml/2006/ole">
            <p:oleObj spid="_x0000_s189441" r:id="rId3" imgW="3107765" imgH="2052073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60"/>
                            </p:stCondLst>
                            <p:childTnLst>
                              <p:par>
                                <p:cTn id="1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440"/>
                            </p:stCondLst>
                            <p:childTnLst>
                              <p:par>
                                <p:cTn id="17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200"/>
                            </p:stCondLst>
                            <p:childTnLst>
                              <p:par>
                                <p:cTn id="23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600"/>
                            </p:stCondLst>
                            <p:childTnLst>
                              <p:par>
                                <p:cTn id="29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600"/>
                            </p:stCondLst>
                            <p:childTnLst>
                              <p:par>
                                <p:cTn id="3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240"/>
                            </p:stCondLst>
                            <p:childTnLst>
                              <p:par>
                                <p:cTn id="4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3" dur="80"/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4" dur="80"/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80"/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6680"/>
                            </p:stCondLst>
                            <p:childTnLst>
                              <p:par>
                                <p:cTn id="47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840"/>
                            </p:stCondLst>
                            <p:childTnLst>
                              <p:par>
                                <p:cTn id="53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5" dur="80"/>
                                        <p:tgtEl>
                                          <p:spTgt spid="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6" dur="80"/>
                                        <p:tgtEl>
                                          <p:spTgt spid="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80"/>
                                        <p:tgtEl>
                                          <p:spTgt spid="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8680"/>
                            </p:stCondLst>
                            <p:childTnLst>
                              <p:par>
                                <p:cTn id="59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1" dur="80"/>
                                        <p:tgtEl>
                                          <p:spTgt spid="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2" dur="80"/>
                                        <p:tgtEl>
                                          <p:spTgt spid="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80"/>
                                        <p:tgtEl>
                                          <p:spTgt spid="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4933</TotalTime>
  <Words>262</Words>
  <Application>Microsoft Office PowerPoint</Application>
  <PresentationFormat>Лист A4 (210x297 мм)</PresentationFormat>
  <Paragraphs>82</Paragraphs>
  <Slides>9</Slides>
  <Notes>0</Notes>
  <HiddenSlides>0</HiddenSlides>
  <MMClips>0</MMClips>
  <ScaleCrop>false</ScaleCrop>
  <HeadingPairs>
    <vt:vector size="8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0</vt:i4>
      </vt:variant>
      <vt:variant>
        <vt:lpstr>Заголовки слайдов</vt:lpstr>
      </vt:variant>
      <vt:variant>
        <vt:i4>9</vt:i4>
      </vt:variant>
      <vt:variant>
        <vt:lpstr>Произвольные показы</vt:lpstr>
      </vt:variant>
      <vt:variant>
        <vt:i4>1</vt:i4>
      </vt:variant>
    </vt:vector>
  </HeadingPairs>
  <TitlesOfParts>
    <vt:vector size="11" baseType="lpstr">
      <vt:lpstr>Тема Office</vt:lpstr>
      <vt:lpstr>«Расскажи мне - и я забуду, покажи мне – и я запомню, сделай вместе со мной -  и я научусь»                                                                         Китайская пословица</vt:lpstr>
      <vt:lpstr>Свойства функции</vt:lpstr>
      <vt:lpstr>Установить соответствие:</vt:lpstr>
      <vt:lpstr>Свойства функции</vt:lpstr>
      <vt:lpstr>Монотонность</vt:lpstr>
      <vt:lpstr>Наибольшее и наименьшее значения</vt:lpstr>
      <vt:lpstr>Слайд 7</vt:lpstr>
      <vt:lpstr>Алгоритм исследования свойств функций</vt:lpstr>
      <vt:lpstr>Слайд 9</vt:lpstr>
      <vt:lpstr>Произвольный показ 1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Свойства функций</dc:title>
  <dc:creator>DRAP</dc:creator>
  <cp:lastModifiedBy>serg</cp:lastModifiedBy>
  <cp:revision>497</cp:revision>
  <dcterms:created xsi:type="dcterms:W3CDTF">2006-08-03T15:28:06Z</dcterms:created>
  <dcterms:modified xsi:type="dcterms:W3CDTF">2014-10-05T08:01:59Z</dcterms:modified>
</cp:coreProperties>
</file>