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87" r:id="rId3"/>
    <p:sldId id="258" r:id="rId4"/>
    <p:sldId id="260" r:id="rId5"/>
    <p:sldId id="262" r:id="rId6"/>
    <p:sldId id="271" r:id="rId7"/>
    <p:sldId id="273" r:id="rId8"/>
    <p:sldId id="282" r:id="rId9"/>
    <p:sldId id="274" r:id="rId10"/>
    <p:sldId id="277" r:id="rId11"/>
    <p:sldId id="278" r:id="rId12"/>
    <p:sldId id="280" r:id="rId13"/>
    <p:sldId id="264" r:id="rId14"/>
    <p:sldId id="268" r:id="rId15"/>
    <p:sldId id="28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571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solidFill>
                  <a:srgbClr val="FF0000"/>
                </a:solidFill>
              </a:defRPr>
            </a:pPr>
            <a:r>
              <a:rPr lang="ru-RU" sz="1200" dirty="0">
                <a:solidFill>
                  <a:srgbClr val="FF0000"/>
                </a:solidFill>
              </a:rPr>
              <a:t>П. 34 "Диаграммы" (математика, 6 класс)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dPt>
            <c:idx val="1"/>
            <c:spPr>
              <a:solidFill>
                <a:srgbClr val="7030A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FFC000"/>
              </a:solidFill>
            </c:spPr>
          </c:dPt>
          <c:dPt>
            <c:idx val="4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cat>
            <c:strRef>
              <c:f>Лист1!$A$1:$A$6</c:f>
              <c:strCache>
                <c:ptCount val="6"/>
                <c:pt idx="0">
                  <c:v>Питание</c:v>
                </c:pt>
                <c:pt idx="1">
                  <c:v>Жильё</c:v>
                </c:pt>
                <c:pt idx="2">
                  <c:v>Одежда</c:v>
                </c:pt>
                <c:pt idx="3">
                  <c:v>Хоз. нужды</c:v>
                </c:pt>
                <c:pt idx="4">
                  <c:v>Развлечения</c:v>
                </c:pt>
                <c:pt idx="5">
                  <c:v>Транспорт</c:v>
                </c:pt>
              </c:strCache>
            </c:strRef>
          </c:cat>
          <c:val>
            <c:numRef>
              <c:f>Лист1!$B$1:$B$6</c:f>
              <c:numCache>
                <c:formatCode>General</c:formatCode>
                <c:ptCount val="6"/>
                <c:pt idx="0">
                  <c:v>3000</c:v>
                </c:pt>
                <c:pt idx="1">
                  <c:v>750</c:v>
                </c:pt>
                <c:pt idx="2">
                  <c:v>1500</c:v>
                </c:pt>
                <c:pt idx="3">
                  <c:v>800</c:v>
                </c:pt>
                <c:pt idx="4">
                  <c:v>1000</c:v>
                </c:pt>
                <c:pt idx="5">
                  <c:v>600</c:v>
                </c:pt>
              </c:numCache>
            </c:numRef>
          </c:val>
        </c:ser>
        <c:axId val="71325568"/>
        <c:axId val="71327104"/>
      </c:barChart>
      <c:catAx>
        <c:axId val="71325568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solidFill>
                  <a:srgbClr val="FF0000"/>
                </a:solidFill>
              </a:defRPr>
            </a:pPr>
            <a:endParaRPr lang="ru-RU"/>
          </a:p>
        </c:txPr>
        <c:crossAx val="71327104"/>
        <c:crosses val="autoZero"/>
        <c:auto val="1"/>
        <c:lblAlgn val="ctr"/>
        <c:lblOffset val="100"/>
      </c:catAx>
      <c:valAx>
        <c:axId val="713271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71325568"/>
        <c:crosses val="autoZero"/>
        <c:crossBetween val="between"/>
      </c:valAx>
      <c:spPr>
        <a:solidFill>
          <a:schemeClr val="accent4">
            <a:lumMod val="40000"/>
            <a:lumOff val="60000"/>
          </a:schemeClr>
        </a:solidFill>
      </c:spPr>
    </c:plotArea>
    <c:plotVisOnly val="1"/>
  </c:chart>
  <c:spPr>
    <a:noFill/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023B5E-8B0E-47FB-880B-38FEB05996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CB4C509-7041-4C2E-ACE5-58B5C08DB0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EE9432-5DCF-4F30-A2FC-8B6AA951CD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5CA526-5D3D-4403-916D-DFD34891EC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93A2B0-0FE2-40EF-B68D-216AB601B7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654421-8054-4E09-A348-D551289424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A95799-A327-4D34-90A3-CD9AF3C499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F6E645F-F4C3-4850-A16A-FBB5AA9534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F1FAF5-38EA-49C9-94A7-D7E33977C1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6FB8E6-72AD-41F8-843C-6E89E56950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D6F3B8-86E6-4C27-9D1F-E06DBFE17F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A74AC7F-A9FF-4B31-8877-97564FCE740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447800"/>
            <a:ext cx="7004894" cy="4800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000100" y="357166"/>
            <a:ext cx="7858180" cy="22145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863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Структура работы </a:t>
            </a:r>
          </a:p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по математике</a:t>
            </a:r>
          </a:p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effectLst/>
                <a:latin typeface="Times New Roman"/>
                <a:cs typeface="Times New Roman"/>
              </a:rPr>
              <a:t>ЕГЭ 2013 года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1"/>
              </a:gradFill>
              <a:effectLst/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2714620"/>
            <a:ext cx="36077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Всего – 20 заданий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3571876"/>
            <a:ext cx="7184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Часть 1</a:t>
            </a:r>
            <a:r>
              <a:rPr lang="ru-RU" sz="2800" b="1" i="1" dirty="0" smtClean="0">
                <a:solidFill>
                  <a:srgbClr val="C00000"/>
                </a:solidFill>
              </a:rPr>
              <a:t> -  14 заданий базового уровня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4546" y="4429132"/>
            <a:ext cx="68309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Часть 2</a:t>
            </a:r>
            <a:r>
              <a:rPr lang="ru-RU" sz="2800" b="1" i="1" dirty="0" smtClean="0">
                <a:solidFill>
                  <a:srgbClr val="C00000"/>
                </a:solidFill>
              </a:rPr>
              <a:t> -  6 более сложных заданий 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5286388"/>
            <a:ext cx="59859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Порог успешности</a:t>
            </a:r>
            <a:r>
              <a:rPr lang="ru-RU" sz="2800" b="1" i="1" dirty="0" smtClean="0">
                <a:solidFill>
                  <a:srgbClr val="C00000"/>
                </a:solidFill>
              </a:rPr>
              <a:t> -  5 заданий 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2608249" y="4964917"/>
            <a:ext cx="1070776" cy="79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 flipH="1" flipV="1">
            <a:off x="3107918" y="3607198"/>
            <a:ext cx="857256" cy="78661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14290"/>
            <a:ext cx="7772400" cy="720726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3300"/>
                </a:solidFill>
              </a:rPr>
              <a:t>Математика, ЕГЭ</a:t>
            </a:r>
            <a:endParaRPr lang="ru-RU" sz="4800" b="1" i="1" dirty="0">
              <a:solidFill>
                <a:srgbClr val="FF33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928662" y="1142984"/>
            <a:ext cx="8215338" cy="535785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Задания ЕГЭ-2012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Пример из учебника</a:t>
            </a:r>
            <a:endParaRPr lang="ru-RU" sz="28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1214414" y="1643050"/>
            <a:ext cx="7643866" cy="5000660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071538" y="1785926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В6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Треугольник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АВС вписан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в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окружность с центром О.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Найдите угол ВОС,</a:t>
            </a:r>
          </a:p>
          <a:p>
            <a:r>
              <a:rPr lang="ru-RU" sz="2000" b="1" smtClean="0">
                <a:solidFill>
                  <a:schemeClr val="bg2">
                    <a:lumMod val="25000"/>
                  </a:schemeClr>
                </a:solidFill>
              </a:rPr>
              <a:t>если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угол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ВАС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равен 34  ̊.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72066" y="1714488"/>
            <a:ext cx="4332806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П.107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Углы, вписанные в окружность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(геометрия, 9 класс)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Теорема 11.5: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Угол, вписанный в окружность,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равен половине соответствующего центрального угла.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000232" y="3357562"/>
            <a:ext cx="2357454" cy="2143140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071802" y="435769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714612" y="4357694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2000232" y="3571876"/>
            <a:ext cx="1928826" cy="57150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13" idx="4"/>
          </p:cNvCxnSpPr>
          <p:nvPr/>
        </p:nvCxnSpPr>
        <p:spPr>
          <a:xfrm rot="16200000" flipH="1">
            <a:off x="1910936" y="4232679"/>
            <a:ext cx="1357320" cy="1178725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3" idx="4"/>
          </p:cNvCxnSpPr>
          <p:nvPr/>
        </p:nvCxnSpPr>
        <p:spPr>
          <a:xfrm rot="5400000" flipH="1" flipV="1">
            <a:off x="2589595" y="4161239"/>
            <a:ext cx="1928826" cy="750099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643042" y="3857628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71802" y="550070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57620" y="3143248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Image13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857628"/>
            <a:ext cx="350046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14290"/>
            <a:ext cx="7772400" cy="720726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3300"/>
                </a:solidFill>
              </a:rPr>
              <a:t>Математика, ЕГЭ</a:t>
            </a:r>
            <a:endParaRPr lang="ru-RU" sz="4800" b="1" i="1" dirty="0">
              <a:solidFill>
                <a:srgbClr val="FF33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928662" y="1142984"/>
            <a:ext cx="8215338" cy="535785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Задания ЕГЭ-2012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Пример из учебника</a:t>
            </a:r>
            <a:endParaRPr lang="ru-RU" sz="28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1285852" y="1643050"/>
            <a:ext cx="7500990" cy="3214710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85720" y="1714488"/>
            <a:ext cx="471490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В10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В сборнике билетов по физике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всего 30 билетов, в трёх из них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встречается вопрос о термоядерной реакции. На экзамене школьнику достаётся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один случайно выбранный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билет из этого сборника. Какова вероятность того, что в этом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билете 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не будет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вопроса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 термоядерной реакции?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 descr="Image13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86322"/>
            <a:ext cx="892971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572132" y="1643050"/>
            <a:ext cx="2766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Математика, 6 класс</a:t>
            </a:r>
          </a:p>
          <a:p>
            <a:pPr algn="ctr"/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(стр. 250)</a:t>
            </a:r>
            <a:endParaRPr lang="ru-RU" sz="2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Штриховая стрелка вправо 11"/>
          <p:cNvSpPr/>
          <p:nvPr/>
        </p:nvSpPr>
        <p:spPr>
          <a:xfrm rot="17665820" flipH="1">
            <a:off x="5326612" y="3389201"/>
            <a:ext cx="2684153" cy="404852"/>
          </a:xfrm>
          <a:prstGeom prst="stripedRightArrow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14290"/>
            <a:ext cx="7772400" cy="720726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3300"/>
                </a:solidFill>
              </a:rPr>
              <a:t>Математика, ЕГЭ</a:t>
            </a:r>
            <a:endParaRPr lang="ru-RU" sz="4800" b="1" i="1" dirty="0">
              <a:solidFill>
                <a:srgbClr val="FF33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928662" y="1142984"/>
            <a:ext cx="8215338" cy="5357850"/>
          </a:xfrm>
        </p:spPr>
        <p:txBody>
          <a:bodyPr>
            <a:normAutofit/>
          </a:bodyPr>
          <a:lstStyle/>
          <a:p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Аналог демоверсии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Пример из учебника</a:t>
            </a:r>
            <a:endParaRPr lang="ru-RU" sz="28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1357290" y="1643050"/>
            <a:ext cx="7500990" cy="2071702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286380" y="1643050"/>
            <a:ext cx="36907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Математика,3 - 8 класс</a:t>
            </a:r>
          </a:p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(составление математических моделей</a:t>
            </a:r>
          </a:p>
          <a:p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с помощью таблиц и различных схем)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785926"/>
            <a:ext cx="47149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В13 </a:t>
            </a:r>
            <a:r>
              <a:rPr lang="ru-RU" b="1" dirty="0" smtClean="0"/>
              <a:t>Весной катер идёт против течения реки в 2 раза медленнее, чем по течению. Летом течение становится на 2 км/ч медленнее. Поэтому летом катер идёт против течения в 1,5 раза медленнее, чем по течению. Найдите скорость течения весной (в км/ч).</a:t>
            </a:r>
            <a:endParaRPr lang="ru-RU" b="1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14282" y="4357694"/>
            <a:ext cx="8715436" cy="158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036889" y="5322095"/>
            <a:ext cx="3071016" cy="794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071670" y="3857628"/>
            <a:ext cx="1103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Весна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72198" y="3857628"/>
            <a:ext cx="902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Лето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rot="5400000">
            <a:off x="1178707" y="5607847"/>
            <a:ext cx="2500306" cy="158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5464987" y="5607847"/>
            <a:ext cx="2500306" cy="158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57158" y="4286256"/>
            <a:ext cx="1681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По течению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14876" y="4286256"/>
            <a:ext cx="16818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По течению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357422" y="4286256"/>
            <a:ext cx="2201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Против течения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715140" y="4286256"/>
            <a:ext cx="2201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Против течения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0" y="4714884"/>
            <a:ext cx="9144000" cy="158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0" y="5214950"/>
            <a:ext cx="9144000" cy="1588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322233" y="4964917"/>
            <a:ext cx="499272" cy="794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893737" y="4964917"/>
            <a:ext cx="499272" cy="794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1536679" y="4964917"/>
            <a:ext cx="499272" cy="794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0" y="4714884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C00000"/>
                </a:solidFill>
              </a:rPr>
              <a:t>V</a:t>
            </a:r>
            <a:r>
              <a:rPr lang="en-US" sz="1000" b="1" dirty="0" err="1" smtClean="0">
                <a:solidFill>
                  <a:srgbClr val="C00000"/>
                </a:solidFill>
              </a:rPr>
              <a:t>c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2910" y="4714884"/>
            <a:ext cx="418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V</a:t>
            </a:r>
            <a:r>
              <a:rPr lang="ru-RU" sz="1000" b="1" dirty="0" err="1" smtClean="0">
                <a:solidFill>
                  <a:srgbClr val="C00000"/>
                </a:solidFill>
              </a:rPr>
              <a:t>т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214414" y="4714884"/>
            <a:ext cx="418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V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857356" y="4714884"/>
            <a:ext cx="418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t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0" y="5214950"/>
            <a:ext cx="24881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Пройденный путь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4" grpId="0"/>
      <p:bldP spid="32" grpId="0"/>
      <p:bldP spid="33" grpId="0"/>
      <p:bldP spid="34" grpId="0"/>
      <p:bldP spid="35" grpId="0"/>
      <p:bldP spid="47" grpId="1"/>
      <p:bldP spid="48" grpId="1"/>
      <p:bldP spid="49" grpId="1"/>
      <p:bldP spid="50" grpId="1"/>
      <p:bldP spid="6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6516688" y="3068638"/>
            <a:ext cx="976312" cy="287337"/>
          </a:xfrm>
          <a:prstGeom prst="leftArrow">
            <a:avLst>
              <a:gd name="adj1" fmla="val 50000"/>
              <a:gd name="adj2" fmla="val 849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036050" cy="1354137"/>
          </a:xfrm>
        </p:spPr>
        <p:txBody>
          <a:bodyPr/>
          <a:lstStyle/>
          <a:p>
            <a:pPr algn="l"/>
            <a:r>
              <a:rPr lang="ru-RU" sz="2400" b="1" i="1" dirty="0">
                <a:solidFill>
                  <a:srgbClr val="FF0000"/>
                </a:solidFill>
              </a:rPr>
              <a:t>Для составления лекарственной смеси взяли 2 кг ромашки по цене 30 р. за кг и 4 кг календулы. Какова цена календулы, если цена полученной смеси – 20 р. за кг.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6453188"/>
            <a:ext cx="8229600" cy="17621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endParaRPr lang="ru-RU" sz="80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611188" y="2636838"/>
            <a:ext cx="1008062" cy="129698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/>
              <a:t>2 </a:t>
            </a:r>
            <a:r>
              <a:rPr lang="ru-RU" b="1" dirty="0" smtClean="0"/>
              <a:t>кг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ромашки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6227763" y="2565400"/>
            <a:ext cx="1800225" cy="12954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/>
              <a:t>4 </a:t>
            </a:r>
            <a:r>
              <a:rPr lang="ru-RU" b="1" dirty="0" smtClean="0"/>
              <a:t>кг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календулы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1763713" y="3068638"/>
            <a:ext cx="976312" cy="287337"/>
          </a:xfrm>
          <a:prstGeom prst="rightArrow">
            <a:avLst>
              <a:gd name="adj1" fmla="val 50000"/>
              <a:gd name="adj2" fmla="val 849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2916238" y="2060575"/>
            <a:ext cx="2017712" cy="2066925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/>
              <a:t>6 </a:t>
            </a:r>
            <a:r>
              <a:rPr lang="ru-RU" b="1" dirty="0" smtClean="0"/>
              <a:t>кг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смеси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50825" y="3933825"/>
            <a:ext cx="16243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Всего – 60 р.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357950" y="3857628"/>
            <a:ext cx="14961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Всего – </a:t>
            </a:r>
            <a:r>
              <a:rPr lang="ru-RU" b="1" dirty="0" err="1">
                <a:solidFill>
                  <a:srgbClr val="C00000"/>
                </a:solidFill>
              </a:rPr>
              <a:t>х</a:t>
            </a:r>
            <a:r>
              <a:rPr lang="ru-RU" b="1" dirty="0">
                <a:solidFill>
                  <a:srgbClr val="C00000"/>
                </a:solidFill>
              </a:rPr>
              <a:t> р.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3071802" y="4143380"/>
            <a:ext cx="17525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Всего – 120 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96 0.00023 L -0.15573 0.0002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2" grpId="1" animBg="1"/>
      <p:bldP spid="5125" grpId="0" build="allAtOnce" animBg="1"/>
      <p:bldP spid="5127" grpId="0" animBg="1"/>
      <p:bldP spid="5129" grpId="0"/>
      <p:bldP spid="5130" grpId="0"/>
      <p:bldP spid="51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b="1" i="1" dirty="0">
                <a:solidFill>
                  <a:schemeClr val="accent2"/>
                </a:solidFill>
              </a:rPr>
              <a:t>Алёша и Боря вместе весят 92 кг, Алёша и Вова весят </a:t>
            </a:r>
            <a:r>
              <a:rPr lang="ru-RU" sz="2800" b="1" i="1" dirty="0" smtClean="0">
                <a:solidFill>
                  <a:schemeClr val="accent2"/>
                </a:solidFill>
              </a:rPr>
              <a:t>91 </a:t>
            </a:r>
            <a:r>
              <a:rPr lang="ru-RU" sz="2800" b="1" i="1" dirty="0">
                <a:solidFill>
                  <a:schemeClr val="accent2"/>
                </a:solidFill>
              </a:rPr>
              <a:t>кг, Боря и Вова – 95 кг. Сколько весят вместе и по отдельности Алёша, Боря и Вова?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6453188"/>
            <a:ext cx="8229600" cy="104775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ru-RU" sz="800"/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1643042" y="1643050"/>
            <a:ext cx="33559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Алёша + Боря = 92 кг</a:t>
            </a: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1643042" y="2285992"/>
            <a:ext cx="33512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Алёша + Вова = 91 кг</a:t>
            </a:r>
          </a:p>
        </p:txBody>
      </p:sp>
      <p:sp>
        <p:nvSpPr>
          <p:cNvPr id="6170" name="Line 26"/>
          <p:cNvSpPr>
            <a:spLocks noChangeShapeType="1"/>
          </p:cNvSpPr>
          <p:nvPr/>
        </p:nvSpPr>
        <p:spPr bwMode="auto">
          <a:xfrm>
            <a:off x="1357290" y="2786058"/>
            <a:ext cx="3959225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1643042" y="3071810"/>
            <a:ext cx="5040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2Алёша + Боря + Вова = 183 кг</a:t>
            </a:r>
          </a:p>
        </p:txBody>
      </p:sp>
      <p:sp>
        <p:nvSpPr>
          <p:cNvPr id="6172" name="Text Box 28"/>
          <p:cNvSpPr txBox="1">
            <a:spLocks noChangeArrowheads="1"/>
          </p:cNvSpPr>
          <p:nvPr/>
        </p:nvSpPr>
        <p:spPr bwMode="auto">
          <a:xfrm>
            <a:off x="2714612" y="3714752"/>
            <a:ext cx="50403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 Боря + Вова = 95 кг</a:t>
            </a:r>
          </a:p>
        </p:txBody>
      </p: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1285852" y="4143379"/>
            <a:ext cx="4000528" cy="45719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4" name="Text Box 30"/>
          <p:cNvSpPr txBox="1">
            <a:spLocks noChangeArrowheads="1"/>
          </p:cNvSpPr>
          <p:nvPr/>
        </p:nvSpPr>
        <p:spPr bwMode="auto">
          <a:xfrm>
            <a:off x="1643042" y="4643446"/>
            <a:ext cx="5040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2Алёша = 88 кг</a:t>
            </a:r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5357818" y="1857364"/>
            <a:ext cx="3921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+</a:t>
            </a:r>
          </a:p>
        </p:txBody>
      </p:sp>
      <p:sp>
        <p:nvSpPr>
          <p:cNvPr id="6176" name="Text Box 32"/>
          <p:cNvSpPr txBox="1">
            <a:spLocks noChangeArrowheads="1"/>
          </p:cNvSpPr>
          <p:nvPr/>
        </p:nvSpPr>
        <p:spPr bwMode="auto">
          <a:xfrm>
            <a:off x="5219700" y="3233738"/>
            <a:ext cx="3032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-</a:t>
            </a:r>
          </a:p>
        </p:txBody>
      </p:sp>
      <p:sp>
        <p:nvSpPr>
          <p:cNvPr id="6177" name="Text Box 33"/>
          <p:cNvSpPr txBox="1">
            <a:spLocks noChangeArrowheads="1"/>
          </p:cNvSpPr>
          <p:nvPr/>
        </p:nvSpPr>
        <p:spPr bwMode="auto">
          <a:xfrm>
            <a:off x="1643042" y="5143512"/>
            <a:ext cx="5040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Алёша = 44 кг</a:t>
            </a:r>
          </a:p>
        </p:txBody>
      </p:sp>
      <p:sp>
        <p:nvSpPr>
          <p:cNvPr id="6178" name="Text Box 34"/>
          <p:cNvSpPr txBox="1">
            <a:spLocks noChangeArrowheads="1"/>
          </p:cNvSpPr>
          <p:nvPr/>
        </p:nvSpPr>
        <p:spPr bwMode="auto">
          <a:xfrm>
            <a:off x="1643042" y="5500702"/>
            <a:ext cx="5040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Боря = 48 кг</a:t>
            </a:r>
          </a:p>
        </p:txBody>
      </p:sp>
      <p:sp>
        <p:nvSpPr>
          <p:cNvPr id="6179" name="Text Box 35"/>
          <p:cNvSpPr txBox="1">
            <a:spLocks noChangeArrowheads="1"/>
          </p:cNvSpPr>
          <p:nvPr/>
        </p:nvSpPr>
        <p:spPr bwMode="auto">
          <a:xfrm>
            <a:off x="1643042" y="5786454"/>
            <a:ext cx="5040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Вова = 47 кг</a:t>
            </a: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3203575" y="5445125"/>
            <a:ext cx="392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+</a:t>
            </a:r>
          </a:p>
        </p:txBody>
      </p:sp>
      <p:sp>
        <p:nvSpPr>
          <p:cNvPr id="6181" name="Line 37"/>
          <p:cNvSpPr>
            <a:spLocks noChangeShapeType="1"/>
          </p:cNvSpPr>
          <p:nvPr/>
        </p:nvSpPr>
        <p:spPr bwMode="auto">
          <a:xfrm>
            <a:off x="1643042" y="6357956"/>
            <a:ext cx="3643338" cy="45719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1571604" y="6400800"/>
            <a:ext cx="5040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Всего = 139 кг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8" grpId="0"/>
      <p:bldP spid="6169" grpId="0"/>
      <p:bldP spid="6170" grpId="0" animBg="1"/>
      <p:bldP spid="6171" grpId="0"/>
      <p:bldP spid="6172" grpId="0"/>
      <p:bldP spid="6173" grpId="0" animBg="1"/>
      <p:bldP spid="6174" grpId="0"/>
      <p:bldP spid="6175" grpId="0"/>
      <p:bldP spid="6177" grpId="0"/>
      <p:bldP spid="6178" grpId="0"/>
      <p:bldP spid="6179" grpId="0"/>
      <p:bldP spid="6180" grpId="0"/>
      <p:bldP spid="6181" grpId="0" animBg="1"/>
      <p:bldP spid="61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14290"/>
            <a:ext cx="7772400" cy="720726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3300"/>
                </a:solidFill>
              </a:rPr>
              <a:t>Математика, ЕГЭ</a:t>
            </a:r>
            <a:endParaRPr lang="ru-RU" sz="4800" b="1" i="1" dirty="0">
              <a:solidFill>
                <a:srgbClr val="FF33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928662" y="1142984"/>
            <a:ext cx="8215338" cy="535785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    </a:t>
            </a:r>
            <a:r>
              <a:rPr lang="ru-RU" sz="3200" b="1" i="1" u="sng" dirty="0" smtClean="0">
                <a:solidFill>
                  <a:srgbClr val="FF0000"/>
                </a:solidFill>
              </a:rPr>
              <a:t> Выводы:</a:t>
            </a:r>
            <a:endParaRPr lang="ru-RU" sz="3200" b="1" i="1" u="sng" dirty="0">
              <a:solidFill>
                <a:srgbClr val="FF0000"/>
              </a:solidFill>
            </a:endParaRP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1357290" y="1643050"/>
            <a:ext cx="7500990" cy="1500198"/>
          </a:xfrm>
          <a:prstGeom prst="bentConnector3">
            <a:avLst>
              <a:gd name="adj1" fmla="val 79257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00100" y="1714488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- Всего заданий первой части</a:t>
            </a:r>
          </a:p>
          <a:p>
            <a:endParaRPr lang="ru-RU" sz="2000" b="1" i="1" dirty="0" smtClean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15206" y="157161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14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00100" y="2214555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- Изучается в начальной или основной школе</a:t>
            </a:r>
          </a:p>
          <a:p>
            <a:endParaRPr lang="ru-RU" sz="2000" b="1" i="1" dirty="0" smtClean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86644" y="2071678"/>
            <a:ext cx="38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8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000100" y="2714620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- Порог успешности</a:t>
            </a:r>
          </a:p>
          <a:p>
            <a:endParaRPr lang="ru-RU" sz="2000" b="1" i="1" dirty="0" smtClean="0">
              <a:solidFill>
                <a:srgbClr val="C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86644" y="2643182"/>
            <a:ext cx="38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5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00100" y="3143248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- Подготовка  к ЕГЭ начинается в начальной школе и продолжается в основной.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00100" y="3929066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- Каждый ребёнок </a:t>
            </a:r>
            <a:r>
              <a:rPr lang="ru-RU" sz="2000" b="1" i="1" u="sng" dirty="0" smtClean="0">
                <a:solidFill>
                  <a:srgbClr val="C00000"/>
                </a:solidFill>
              </a:rPr>
              <a:t>должен овладеть </a:t>
            </a:r>
            <a:r>
              <a:rPr lang="ru-RU" sz="2000" b="1" i="1" dirty="0" smtClean="0">
                <a:solidFill>
                  <a:srgbClr val="C00000"/>
                </a:solidFill>
              </a:rPr>
              <a:t>комплексом специальных знаний и умений.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00100" y="4714884"/>
            <a:ext cx="79296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- Каждый ребёнок </a:t>
            </a:r>
            <a:r>
              <a:rPr lang="ru-RU" sz="2000" b="1" i="1" u="sng" dirty="0" smtClean="0">
                <a:solidFill>
                  <a:srgbClr val="C00000"/>
                </a:solidFill>
              </a:rPr>
              <a:t>должен  знать </a:t>
            </a:r>
            <a:r>
              <a:rPr lang="ru-RU" sz="2000" b="1" i="1" dirty="0" smtClean="0">
                <a:solidFill>
                  <a:srgbClr val="C00000"/>
                </a:solidFill>
              </a:rPr>
              <a:t> таблицы, основные формулы, понятия, определения, правила, теоремы.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000100" y="5572140"/>
            <a:ext cx="8143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>
                <a:solidFill>
                  <a:srgbClr val="C00000"/>
                </a:solidFill>
              </a:rPr>
              <a:t>- Помочь ребёнку </a:t>
            </a:r>
            <a:r>
              <a:rPr lang="ru-RU" sz="2000" b="1" i="1" dirty="0" smtClean="0">
                <a:solidFill>
                  <a:srgbClr val="C00000"/>
                </a:solidFill>
              </a:rPr>
              <a:t>выучить и сохранить в памяти всю необходимую информацию, развить логическое и образное мышление можете  Вы, </a:t>
            </a:r>
            <a:r>
              <a:rPr lang="ru-RU" sz="2000" b="1" i="1" u="sng" dirty="0" smtClean="0">
                <a:solidFill>
                  <a:srgbClr val="C00000"/>
                </a:solidFill>
              </a:rPr>
              <a:t>уважаемые родители</a:t>
            </a:r>
            <a:r>
              <a:rPr lang="ru-RU" sz="2000" b="1" i="1" dirty="0" smtClean="0">
                <a:solidFill>
                  <a:srgbClr val="C00000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27" grpId="0"/>
      <p:bldP spid="31" grpId="0"/>
      <p:bldP spid="37" grpId="0"/>
      <p:bldP spid="38" grpId="0"/>
      <p:bldP spid="39" grpId="0"/>
      <p:bldP spid="42" grpId="0"/>
      <p:bldP spid="43" grpId="0"/>
      <p:bldP spid="44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14290"/>
            <a:ext cx="7772400" cy="720726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3300"/>
                </a:solidFill>
              </a:rPr>
              <a:t>Математика, ЕГЭ</a:t>
            </a:r>
            <a:endParaRPr lang="ru-RU" sz="4800" b="1" i="1" dirty="0">
              <a:solidFill>
                <a:srgbClr val="FF33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214414" y="1142984"/>
            <a:ext cx="7929586" cy="535785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Задания ЕГЭ-2012           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Пример из учебника</a:t>
            </a:r>
            <a:endParaRPr lang="ru-RU" sz="28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1214414" y="1643050"/>
            <a:ext cx="7643866" cy="5000660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1142976" y="1857364"/>
            <a:ext cx="376968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В1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Би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лет в кино стоит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200 рублей. Какое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максимальное число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билетов можно будет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купить на 1000 рублей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после повышения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цены билета на 20%?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14942" y="1857364"/>
            <a:ext cx="399404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№ 1084 </a:t>
            </a: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</a:rPr>
              <a:t>(математика, 6 класс)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Девять человек выполнили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работу за 12 дней при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семичасовом рабочем дне.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За какое время выполнят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ту же работу десять человек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при восьмичасовом рабочем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дне, если часовая 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производительность труда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повысится на 20%?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14290"/>
            <a:ext cx="7772400" cy="720726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3300"/>
                </a:solidFill>
              </a:rPr>
              <a:t>Математика, ЕГЭ</a:t>
            </a:r>
            <a:endParaRPr lang="ru-RU" sz="4800" b="1" i="1" dirty="0">
              <a:solidFill>
                <a:srgbClr val="FF33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928662" y="1142984"/>
            <a:ext cx="8215338" cy="535785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Задания ЕГЭ-2012  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Пример из учебника</a:t>
            </a:r>
            <a:endParaRPr lang="ru-RU" sz="28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1214414" y="1643050"/>
            <a:ext cx="7643866" cy="5000660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71538" y="1714488"/>
            <a:ext cx="40719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В2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диаграмме показана среднемесячная температура воздуха (в градусах Цельсия)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в Краснодаре по результатам многолетних наблюдений. Найдите по диаграмме количество месяцев, когда средняя температура в Краснодаре была ниже 4  ̊С.</a:t>
            </a:r>
          </a:p>
        </p:txBody>
      </p:sp>
      <p:pic>
        <p:nvPicPr>
          <p:cNvPr id="9" name="Рисунок 8" descr="MA.E10.B2.165/innerimg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4500570"/>
            <a:ext cx="7786742" cy="214314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11" name="Диаграмма 10"/>
          <p:cNvGraphicFramePr/>
          <p:nvPr/>
        </p:nvGraphicFramePr>
        <p:xfrm>
          <a:off x="5072066" y="1643050"/>
          <a:ext cx="407193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Прямая соединительная линия 11"/>
          <p:cNvCxnSpPr/>
          <p:nvPr/>
        </p:nvCxnSpPr>
        <p:spPr>
          <a:xfrm>
            <a:off x="3357554" y="4500570"/>
            <a:ext cx="1285884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857356" y="5857892"/>
            <a:ext cx="7000924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Прямоугольник 87"/>
          <p:cNvSpPr/>
          <p:nvPr/>
        </p:nvSpPr>
        <p:spPr>
          <a:xfrm>
            <a:off x="5286380" y="3429000"/>
            <a:ext cx="714380" cy="7143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8143900" y="4500570"/>
            <a:ext cx="714380" cy="7143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7429520" y="4500570"/>
            <a:ext cx="714380" cy="71438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/>
          <p:cNvSpPr/>
          <p:nvPr/>
        </p:nvSpPr>
        <p:spPr>
          <a:xfrm>
            <a:off x="6000760" y="3429000"/>
            <a:ext cx="1428760" cy="178595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5286380" y="4143380"/>
            <a:ext cx="714380" cy="107157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3500430" y="4500570"/>
            <a:ext cx="714380" cy="14287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071670" y="4500570"/>
            <a:ext cx="1428760" cy="142876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714480" y="4500570"/>
            <a:ext cx="357190" cy="142876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214290"/>
            <a:ext cx="7772400" cy="720726"/>
          </a:xfrm>
        </p:spPr>
        <p:txBody>
          <a:bodyPr>
            <a:noAutofit/>
          </a:bodyPr>
          <a:lstStyle/>
          <a:p>
            <a:pPr algn="ctr"/>
            <a:r>
              <a:rPr lang="ru-RU" sz="4800" b="1" i="1" dirty="0" smtClean="0">
                <a:solidFill>
                  <a:srgbClr val="FF3300"/>
                </a:solidFill>
              </a:rPr>
              <a:t>Математика, ЕГЭ</a:t>
            </a:r>
            <a:endParaRPr lang="ru-RU" sz="4800" b="1" i="1" dirty="0">
              <a:solidFill>
                <a:srgbClr val="FF330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928662" y="1142984"/>
            <a:ext cx="8215338" cy="535785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Задания ЕГЭ-2012 </a:t>
            </a:r>
            <a:r>
              <a:rPr lang="ru-RU" sz="28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</a:t>
            </a:r>
            <a:r>
              <a:rPr lang="ru-RU" sz="2800" b="1" i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Пример из учебника</a:t>
            </a:r>
            <a:endParaRPr lang="ru-RU" sz="2800" b="1" i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Соединительная линия уступом 22"/>
          <p:cNvCxnSpPr/>
          <p:nvPr/>
        </p:nvCxnSpPr>
        <p:spPr>
          <a:xfrm>
            <a:off x="1214414" y="1643050"/>
            <a:ext cx="7643866" cy="5000660"/>
          </a:xfrm>
          <a:prstGeom prst="bentConnector3">
            <a:avLst>
              <a:gd name="adj1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142976" y="1785926"/>
            <a:ext cx="392524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В3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Найдите площадь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четырёхугольника,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изображённого на клетчатой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бумаге с размером клетки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 см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1 см (см. рисунок).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Ответ дайте в квадратных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сантиметрах.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214414" y="4143380"/>
            <a:ext cx="3357586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214414" y="5214950"/>
            <a:ext cx="3357586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14414" y="5929330"/>
            <a:ext cx="3357586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214414" y="4857760"/>
            <a:ext cx="3357586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14414" y="5572140"/>
            <a:ext cx="3357586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214414" y="6286520"/>
            <a:ext cx="3357586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214414" y="4500570"/>
            <a:ext cx="3357586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3394067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2679687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 flipH="1" flipV="1">
            <a:off x="1965307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1250927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536547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 flipH="1" flipV="1">
            <a:off x="107919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3036877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2322497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 flipH="1" flipV="1">
            <a:off x="1608117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893737" y="524987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0800000">
            <a:off x="1714480" y="5929330"/>
            <a:ext cx="250033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0800000">
            <a:off x="2071670" y="4500570"/>
            <a:ext cx="142876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1178695" y="5036355"/>
            <a:ext cx="1428760" cy="35719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V="1">
            <a:off x="3143240" y="4857760"/>
            <a:ext cx="1428760" cy="71438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219528" y="1643050"/>
            <a:ext cx="40538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Административный срез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(3 класс)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Площадь фигуры равна _____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 flipH="1" flipV="1">
            <a:off x="732315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5400000" flipH="1" flipV="1">
            <a:off x="660877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5400000" flipH="1" flipV="1">
            <a:off x="553720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 flipH="1" flipV="1">
            <a:off x="589439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 flipH="1" flipV="1">
            <a:off x="625158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 flipH="1" flipV="1">
            <a:off x="696596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rot="5400000" flipH="1" flipV="1">
            <a:off x="768034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 flipH="1" flipV="1">
            <a:off x="446563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 flipH="1" flipV="1">
            <a:off x="518001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5400000" flipH="1" flipV="1">
            <a:off x="482282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5400000" flipH="1" flipV="1">
            <a:off x="4108447" y="4178305"/>
            <a:ext cx="2357454" cy="1588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5214942" y="3429000"/>
            <a:ext cx="3714776" cy="9524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V="1">
            <a:off x="5214942" y="3786190"/>
            <a:ext cx="3714776" cy="9524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5214942" y="4143380"/>
            <a:ext cx="3714776" cy="9524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5143504" y="4500570"/>
            <a:ext cx="3714776" cy="9524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5214942" y="4857760"/>
            <a:ext cx="3714776" cy="9524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5214942" y="3071810"/>
            <a:ext cx="3714776" cy="9524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5214942" y="5214950"/>
            <a:ext cx="3714776" cy="9524"/>
          </a:xfrm>
          <a:prstGeom prst="line">
            <a:avLst/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10800000">
            <a:off x="6000760" y="3429000"/>
            <a:ext cx="142876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10800000">
            <a:off x="5286380" y="5214950"/>
            <a:ext cx="285752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5400000" flipH="1" flipV="1">
            <a:off x="4750595" y="4679165"/>
            <a:ext cx="107157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10800000">
            <a:off x="7429520" y="4500570"/>
            <a:ext cx="142876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5400000" flipH="1" flipV="1">
            <a:off x="6894529" y="3963991"/>
            <a:ext cx="107157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5286380" y="3429000"/>
            <a:ext cx="715968" cy="71438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V="1">
            <a:off x="8143900" y="4500570"/>
            <a:ext cx="715968" cy="71438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rot="5400000" flipH="1" flipV="1">
            <a:off x="5644364" y="3785396"/>
            <a:ext cx="71438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5286380" y="4143380"/>
            <a:ext cx="71438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ый треугольник 97"/>
          <p:cNvSpPr/>
          <p:nvPr/>
        </p:nvSpPr>
        <p:spPr>
          <a:xfrm flipH="1">
            <a:off x="5286380" y="3429000"/>
            <a:ext cx="714380" cy="71438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31597 0.15787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" y="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8" grpId="1" animBg="1"/>
      <p:bldP spid="89" grpId="0" animBg="1"/>
      <p:bldP spid="87" grpId="0" animBg="1"/>
      <p:bldP spid="86" grpId="0" animBg="1"/>
      <p:bldP spid="85" grpId="0" animBg="1"/>
      <p:bldP spid="48" grpId="0" animBg="1"/>
      <p:bldP spid="47" grpId="0" animBg="1"/>
      <p:bldP spid="46" grpId="0" animBg="1"/>
      <p:bldP spid="50" grpId="0"/>
      <p:bldP spid="98" grpId="0" animBg="1"/>
      <p:bldP spid="9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62" y="359898"/>
            <a:ext cx="8215338" cy="1140276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Задание из рабочей тетради по математике,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                                             5 класс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52" y="1571612"/>
            <a:ext cx="7526368" cy="627080"/>
          </a:xfrm>
        </p:spPr>
        <p:txBody>
          <a:bodyPr/>
          <a:lstStyle/>
          <a:p>
            <a:r>
              <a:rPr lang="ru-RU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Перестройте данные фигуры  в прямоугольники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349500"/>
            <a:ext cx="89646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692275" y="549275"/>
            <a:ext cx="5759450" cy="57594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4572000" y="3429000"/>
            <a:ext cx="2879725" cy="2879725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 rot="16200000">
            <a:off x="4572000" y="549275"/>
            <a:ext cx="2879725" cy="2879725"/>
          </a:xfrm>
          <a:prstGeom prst="rtTriangle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1692275" y="3429000"/>
            <a:ext cx="2879725" cy="2879725"/>
          </a:xfrm>
          <a:prstGeom prst="rtTriangle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 rot="2711235">
            <a:off x="3542507" y="929481"/>
            <a:ext cx="2058988" cy="2016125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 rot="-2644084">
            <a:off x="5003800" y="-458788"/>
            <a:ext cx="2071688" cy="2033588"/>
          </a:xfrm>
          <a:prstGeom prst="rtTriangle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 rot="18961121">
            <a:off x="2131809" y="-439952"/>
            <a:ext cx="2016125" cy="2016126"/>
          </a:xfrm>
          <a:prstGeom prst="rtTriangle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 rot="5400000">
            <a:off x="288131" y="1953419"/>
            <a:ext cx="5688013" cy="2879725"/>
          </a:xfrm>
          <a:prstGeom prst="parallelogram">
            <a:avLst>
              <a:gd name="adj" fmla="val 99903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1619250" y="0"/>
            <a:ext cx="5995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</a:rPr>
              <a:t>Головоломка «ПИФАГОР»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 animBg="1"/>
      <p:bldP spid="10247" grpId="0" animBg="1"/>
      <p:bldP spid="10249" grpId="0" animBg="1"/>
      <p:bldP spid="10250" grpId="0" animBg="1"/>
      <p:bldP spid="10251" grpId="0" animBg="1"/>
      <p:bldP spid="102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45920" y="1643050"/>
            <a:ext cx="7498080" cy="4800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 rot="18894200">
            <a:off x="1484448" y="2187809"/>
            <a:ext cx="2530429" cy="242205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 rot="8086881">
            <a:off x="3223032" y="3897443"/>
            <a:ext cx="2483694" cy="2466908"/>
          </a:xfrm>
          <a:prstGeom prst="rtTriangle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 rot="13482484">
            <a:off x="-365513" y="344019"/>
            <a:ext cx="2602420" cy="2468290"/>
          </a:xfrm>
          <a:prstGeom prst="rtTriangle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000100" y="5199041"/>
            <a:ext cx="1714512" cy="1658959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2714612" y="5214926"/>
            <a:ext cx="1500198" cy="1643074"/>
          </a:xfrm>
          <a:prstGeom prst="rtTriangle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1000100" y="3500438"/>
            <a:ext cx="1714512" cy="1643074"/>
          </a:xfrm>
          <a:prstGeom prst="rtTriangle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 rot="2830357">
            <a:off x="3016442" y="4675847"/>
            <a:ext cx="4539877" cy="2610412"/>
          </a:xfrm>
          <a:prstGeom prst="parallelogram">
            <a:avLst>
              <a:gd name="adj" fmla="val 90957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1619250" y="0"/>
            <a:ext cx="5995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Головоломка «ПИФАГОР»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6" grpId="0" animBg="1"/>
      <p:bldP spid="10247" grpId="0" animBg="1"/>
      <p:bldP spid="10249" grpId="0" animBg="1"/>
      <p:bldP spid="10250" grpId="0" animBg="1"/>
      <p:bldP spid="10251" grpId="0" animBg="1"/>
      <p:bldP spid="102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Радость победы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2463" y="1071546"/>
            <a:ext cx="4681537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6"/>
            <a:ext cx="4143404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1538" y="3929066"/>
            <a:ext cx="7858180" cy="28575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1538" y="3143247"/>
          <a:ext cx="7858180" cy="3363096"/>
        </p:xfrm>
        <a:graphic>
          <a:graphicData uri="http://schemas.openxmlformats.org/drawingml/2006/table">
            <a:tbl>
              <a:tblPr/>
              <a:tblGrid>
                <a:gridCol w="1630693"/>
                <a:gridCol w="2523485"/>
                <a:gridCol w="1852001"/>
                <a:gridCol w="1852001"/>
              </a:tblGrid>
              <a:tr h="800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Поставщик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Стоимость </a:t>
                      </a:r>
                      <a:r>
                        <a:rPr lang="ru-RU" sz="1800" b="1" dirty="0" err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пеноблоков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(руб.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 м³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)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Стоимость доставки (руб.)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Дополнительные условия доставки</a:t>
                      </a:r>
                      <a:endParaRPr lang="ru-RU" sz="18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0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2 600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10 000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нет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00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Б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2 800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8 000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при заказе товара на сумму свыше 150 000 рублей доставка бесплатная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2 700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8 000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при заказе товара на сумму свыше 200 000 рублей доставка бесплатная</a:t>
                      </a:r>
                    </a:p>
                  </a:txBody>
                  <a:tcPr marL="46195" marR="461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03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195" marR="4619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47800"/>
            <a:ext cx="7862150" cy="17668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    </a:t>
            </a:r>
            <a:r>
              <a:rPr lang="ru-RU" sz="2800" b="1" dirty="0" smtClean="0">
                <a:solidFill>
                  <a:srgbClr val="FF0000"/>
                </a:solidFill>
              </a:rPr>
              <a:t>В4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Строительная фирма планирует купить 60 м³ </a:t>
            </a:r>
            <a:r>
              <a:rPr lang="ru-RU" sz="2000" b="1" i="1" dirty="0" err="1" smtClean="0">
                <a:solidFill>
                  <a:schemeClr val="tx2">
                    <a:lumMod val="75000"/>
                  </a:schemeClr>
                </a:solidFill>
              </a:rPr>
              <a:t>пеноблоков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 у одного их трёх поставщиков. Цены и условия доставки </a:t>
            </a:r>
          </a:p>
          <a:p>
            <a:pPr indent="-72000">
              <a:buNone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приведены в таблице. Сколько рублей нужно заплатить за </a:t>
            </a:r>
          </a:p>
          <a:p>
            <a:pPr indent="-72000">
              <a:buNone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самую дешёвую покупку с доставкой?</a:t>
            </a:r>
          </a:p>
          <a:p>
            <a:pPr>
              <a:buNone/>
            </a:pPr>
            <a:endParaRPr lang="ru-RU" sz="2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85728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3300"/>
                </a:solidFill>
              </a:rPr>
              <a:t>Математика, ЕГЭ</a:t>
            </a:r>
            <a:endParaRPr lang="ru-RU" sz="3600" dirty="0"/>
          </a:p>
        </p:txBody>
      </p:sp>
      <p:sp>
        <p:nvSpPr>
          <p:cNvPr id="7" name="Овал 6"/>
          <p:cNvSpPr/>
          <p:nvPr/>
        </p:nvSpPr>
        <p:spPr>
          <a:xfrm>
            <a:off x="1357290" y="2643182"/>
            <a:ext cx="4786346" cy="4286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05255 " pathEditMode="relative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9954 " pathEditMode="relative" ptsTypes="A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717</TotalTime>
  <Words>768</Words>
  <Application>Microsoft Office PowerPoint</Application>
  <PresentationFormat>Экран (4:3)</PresentationFormat>
  <Paragraphs>148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Слайд 1</vt:lpstr>
      <vt:lpstr>Математика, ЕГЭ</vt:lpstr>
      <vt:lpstr>Математика, ЕГЭ</vt:lpstr>
      <vt:lpstr>Математика, ЕГЭ</vt:lpstr>
      <vt:lpstr>Задание из рабочей тетради по математике,                                              5 класс</vt:lpstr>
      <vt:lpstr>Слайд 6</vt:lpstr>
      <vt:lpstr>Слайд 7</vt:lpstr>
      <vt:lpstr>Радость победы</vt:lpstr>
      <vt:lpstr>Слайд 9</vt:lpstr>
      <vt:lpstr>Математика, ЕГЭ</vt:lpstr>
      <vt:lpstr>Математика, ЕГЭ</vt:lpstr>
      <vt:lpstr>Математика, ЕГЭ</vt:lpstr>
      <vt:lpstr>Для составления лекарственной смеси взяли 2 кг ромашки по цене 30 р. за кг и 4 кг календулы. Какова цена календулы, если цена полученной смеси – 20 р. за кг.</vt:lpstr>
      <vt:lpstr>Алёша и Боря вместе весят 92 кг, Алёша и Вова весят 91 кг, Боря и Вова – 95 кг. Сколько весят вместе и по отдельности Алёша, Боря и Вова?</vt:lpstr>
      <vt:lpstr>Математика, ЕГЭ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Устно:</dc:title>
  <dc:creator>Марина</dc:creator>
  <cp:lastModifiedBy>Пользователь Windows</cp:lastModifiedBy>
  <cp:revision>55</cp:revision>
  <dcterms:created xsi:type="dcterms:W3CDTF">2011-12-17T02:35:49Z</dcterms:created>
  <dcterms:modified xsi:type="dcterms:W3CDTF">2014-03-06T10:43:18Z</dcterms:modified>
</cp:coreProperties>
</file>