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8" r:id="rId3"/>
    <p:sldId id="268" r:id="rId4"/>
    <p:sldId id="271" r:id="rId5"/>
    <p:sldId id="272" r:id="rId6"/>
    <p:sldId id="270" r:id="rId7"/>
    <p:sldId id="274" r:id="rId8"/>
    <p:sldId id="277" r:id="rId9"/>
    <p:sldId id="276" r:id="rId10"/>
    <p:sldId id="278" r:id="rId11"/>
    <p:sldId id="279" r:id="rId12"/>
    <p:sldId id="280" r:id="rId13"/>
    <p:sldId id="281" r:id="rId14"/>
    <p:sldId id="283" r:id="rId15"/>
    <p:sldId id="284" r:id="rId16"/>
    <p:sldId id="285" r:id="rId17"/>
    <p:sldId id="261" r:id="rId18"/>
    <p:sldId id="262" r:id="rId19"/>
    <p:sldId id="26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EFA7"/>
    <a:srgbClr val="8D65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3" d="100"/>
          <a:sy n="43" d="100"/>
        </p:scale>
        <p:origin x="-763" y="-21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L:\&#1044;&#1077;&#1082;&#1072;&#1073;&#1088;&#1100;\&#1040;&#1044;&#1056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00">
                <a:solidFill>
                  <a:schemeClr val="tx2">
                    <a:lumMod val="75000"/>
                  </a:schemeClr>
                </a:solidFill>
              </a:defRPr>
            </a:pPr>
            <a:r>
              <a:rPr lang="ru-RU" sz="2400">
                <a:solidFill>
                  <a:schemeClr val="tx2">
                    <a:lumMod val="75000"/>
                  </a:schemeClr>
                </a:solidFill>
              </a:rPr>
              <a:t>Результаты административных срезов знаний</a:t>
            </a:r>
          </a:p>
          <a:p>
            <a:pPr>
              <a:defRPr sz="2400">
                <a:solidFill>
                  <a:schemeClr val="tx2">
                    <a:lumMod val="75000"/>
                  </a:schemeClr>
                </a:solidFill>
              </a:defRPr>
            </a:pPr>
            <a:r>
              <a:rPr lang="ru-RU" sz="2400">
                <a:solidFill>
                  <a:schemeClr val="tx2">
                    <a:lumMod val="75000"/>
                  </a:schemeClr>
                </a:solidFill>
              </a:rPr>
              <a:t>по </a:t>
            </a:r>
            <a:r>
              <a:rPr lang="ru-RU" sz="2400" i="1">
                <a:solidFill>
                  <a:schemeClr val="tx2">
                    <a:lumMod val="75000"/>
                  </a:schemeClr>
                </a:solidFill>
              </a:rPr>
              <a:t>русскому языку </a:t>
            </a:r>
            <a:r>
              <a:rPr lang="ru-RU" sz="2400">
                <a:solidFill>
                  <a:schemeClr val="tx2">
                    <a:lumMod val="75000"/>
                  </a:schemeClr>
                </a:solidFill>
              </a:rPr>
              <a:t>(декабрь 2012 г.)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v>успеваемость</c:v>
          </c:tx>
          <c:spPr>
            <a:solidFill>
              <a:srgbClr val="00B0F0"/>
            </a:solidFill>
          </c:spPr>
          <c:dLbls>
            <c:txPr>
              <a:bodyPr/>
              <a:lstStyle/>
              <a:p>
                <a:pPr>
                  <a:defRPr sz="18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Лист1!$A$1:$A$12</c:f>
              <c:strCache>
                <c:ptCount val="12"/>
                <c:pt idx="0">
                  <c:v>2 кл.</c:v>
                </c:pt>
                <c:pt idx="1">
                  <c:v>3 кл.</c:v>
                </c:pt>
                <c:pt idx="2">
                  <c:v>4 кл.</c:v>
                </c:pt>
                <c:pt idx="3">
                  <c:v>5 кл.</c:v>
                </c:pt>
                <c:pt idx="4">
                  <c:v>6А</c:v>
                </c:pt>
                <c:pt idx="5">
                  <c:v>6Б</c:v>
                </c:pt>
                <c:pt idx="6">
                  <c:v>7А</c:v>
                </c:pt>
                <c:pt idx="7">
                  <c:v>7Б</c:v>
                </c:pt>
                <c:pt idx="8">
                  <c:v>8 кл.</c:v>
                </c:pt>
                <c:pt idx="9">
                  <c:v>9 кл.</c:v>
                </c:pt>
                <c:pt idx="10">
                  <c:v>10 кл.</c:v>
                </c:pt>
                <c:pt idx="11">
                  <c:v>11 кл.</c:v>
                </c:pt>
              </c:strCache>
            </c:strRef>
          </c:cat>
          <c:val>
            <c:numRef>
              <c:f>Лист1!$B$1:$B$12</c:f>
              <c:numCache>
                <c:formatCode>General</c:formatCode>
                <c:ptCount val="12"/>
                <c:pt idx="0">
                  <c:v>42</c:v>
                </c:pt>
                <c:pt idx="1">
                  <c:v>73</c:v>
                </c:pt>
                <c:pt idx="2">
                  <c:v>53</c:v>
                </c:pt>
                <c:pt idx="3">
                  <c:v>92</c:v>
                </c:pt>
                <c:pt idx="4">
                  <c:v>53</c:v>
                </c:pt>
                <c:pt idx="5">
                  <c:v>13</c:v>
                </c:pt>
                <c:pt idx="6">
                  <c:v>14</c:v>
                </c:pt>
                <c:pt idx="7">
                  <c:v>44</c:v>
                </c:pt>
                <c:pt idx="8">
                  <c:v>86</c:v>
                </c:pt>
                <c:pt idx="9">
                  <c:v>58</c:v>
                </c:pt>
                <c:pt idx="10">
                  <c:v>45</c:v>
                </c:pt>
                <c:pt idx="11">
                  <c:v>64</c:v>
                </c:pt>
              </c:numCache>
            </c:numRef>
          </c:val>
        </c:ser>
        <c:ser>
          <c:idx val="1"/>
          <c:order val="1"/>
          <c:tx>
            <c:v>качество знаний</c:v>
          </c:tx>
          <c:spPr>
            <a:solidFill>
              <a:srgbClr val="C00000"/>
            </a:solidFill>
          </c:spPr>
          <c:dLbls>
            <c:txPr>
              <a:bodyPr/>
              <a:lstStyle/>
              <a:p>
                <a:pPr>
                  <a:defRPr sz="18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Лист1!$A$1:$A$12</c:f>
              <c:strCache>
                <c:ptCount val="12"/>
                <c:pt idx="0">
                  <c:v>2 кл.</c:v>
                </c:pt>
                <c:pt idx="1">
                  <c:v>3 кл.</c:v>
                </c:pt>
                <c:pt idx="2">
                  <c:v>4 кл.</c:v>
                </c:pt>
                <c:pt idx="3">
                  <c:v>5 кл.</c:v>
                </c:pt>
                <c:pt idx="4">
                  <c:v>6А</c:v>
                </c:pt>
                <c:pt idx="5">
                  <c:v>6Б</c:v>
                </c:pt>
                <c:pt idx="6">
                  <c:v>7А</c:v>
                </c:pt>
                <c:pt idx="7">
                  <c:v>7Б</c:v>
                </c:pt>
                <c:pt idx="8">
                  <c:v>8 кл.</c:v>
                </c:pt>
                <c:pt idx="9">
                  <c:v>9 кл.</c:v>
                </c:pt>
                <c:pt idx="10">
                  <c:v>10 кл.</c:v>
                </c:pt>
                <c:pt idx="11">
                  <c:v>11 кл.</c:v>
                </c:pt>
              </c:strCache>
            </c:strRef>
          </c:cat>
          <c:val>
            <c:numRef>
              <c:f>Лист1!$C$1:$C$12</c:f>
              <c:numCache>
                <c:formatCode>General</c:formatCode>
                <c:ptCount val="12"/>
                <c:pt idx="0">
                  <c:v>8</c:v>
                </c:pt>
                <c:pt idx="1">
                  <c:v>63</c:v>
                </c:pt>
                <c:pt idx="2">
                  <c:v>20</c:v>
                </c:pt>
                <c:pt idx="3">
                  <c:v>54</c:v>
                </c:pt>
                <c:pt idx="4">
                  <c:v>29</c:v>
                </c:pt>
                <c:pt idx="5">
                  <c:v>0</c:v>
                </c:pt>
                <c:pt idx="6">
                  <c:v>0</c:v>
                </c:pt>
                <c:pt idx="7">
                  <c:v>19</c:v>
                </c:pt>
                <c:pt idx="8">
                  <c:v>43</c:v>
                </c:pt>
                <c:pt idx="9">
                  <c:v>8</c:v>
                </c:pt>
                <c:pt idx="10">
                  <c:v>9</c:v>
                </c:pt>
                <c:pt idx="11">
                  <c:v>36</c:v>
                </c:pt>
              </c:numCache>
            </c:numRef>
          </c:val>
        </c:ser>
        <c:dLbls>
          <c:showVal val="1"/>
        </c:dLbls>
        <c:axId val="65760256"/>
        <c:axId val="72669440"/>
      </c:barChart>
      <c:catAx>
        <c:axId val="65760256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solidFill>
                  <a:schemeClr val="tx2">
                    <a:lumMod val="75000"/>
                  </a:schemeClr>
                </a:solidFill>
              </a:defRPr>
            </a:pPr>
            <a:endParaRPr lang="ru-RU"/>
          </a:p>
        </c:txPr>
        <c:crossAx val="72669440"/>
        <c:crosses val="autoZero"/>
        <c:auto val="1"/>
        <c:lblAlgn val="ctr"/>
        <c:lblOffset val="100"/>
      </c:catAx>
      <c:valAx>
        <c:axId val="72669440"/>
        <c:scaling>
          <c:orientation val="minMax"/>
        </c:scaling>
        <c:axPos val="l"/>
        <c:majorGridlines/>
        <c:numFmt formatCode="General" sourceLinked="1"/>
        <c:tickLblPos val="nextTo"/>
        <c:crossAx val="65760256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600" b="1">
              <a:solidFill>
                <a:schemeClr val="tx2">
                  <a:lumMod val="75000"/>
                </a:schemeClr>
              </a:solidFill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00">
                <a:solidFill>
                  <a:srgbClr val="006600"/>
                </a:solidFill>
              </a:defRPr>
            </a:pPr>
            <a:r>
              <a:rPr lang="ru-RU" sz="2400">
                <a:solidFill>
                  <a:srgbClr val="006600"/>
                </a:solidFill>
              </a:rPr>
              <a:t>Результаты административных срезов знаний </a:t>
            </a:r>
          </a:p>
          <a:p>
            <a:pPr>
              <a:defRPr sz="2400">
                <a:solidFill>
                  <a:srgbClr val="006600"/>
                </a:solidFill>
              </a:defRPr>
            </a:pPr>
            <a:r>
              <a:rPr lang="ru-RU" sz="2400">
                <a:solidFill>
                  <a:srgbClr val="006600"/>
                </a:solidFill>
              </a:rPr>
              <a:t>по </a:t>
            </a:r>
            <a:r>
              <a:rPr lang="ru-RU" sz="2400" i="1">
                <a:solidFill>
                  <a:srgbClr val="006600"/>
                </a:solidFill>
              </a:rPr>
              <a:t>математике</a:t>
            </a:r>
            <a:r>
              <a:rPr lang="ru-RU" sz="2400">
                <a:solidFill>
                  <a:srgbClr val="006600"/>
                </a:solidFill>
              </a:rPr>
              <a:t> (декабрь 2012 г.)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v>успеваемость</c:v>
          </c:tx>
          <c:spPr>
            <a:solidFill>
              <a:srgbClr val="92D050"/>
            </a:solidFill>
          </c:spPr>
          <c:dLbls>
            <c:dLbl>
              <c:idx val="7"/>
              <c:layout>
                <c:manualLayout>
                  <c:x val="0"/>
                  <c:y val="-3.1565656565656595E-2"/>
                </c:manualLayout>
              </c:layout>
              <c:dLblPos val="outEnd"/>
              <c:showVal val="1"/>
            </c:dLbl>
            <c:dLbl>
              <c:idx val="8"/>
              <c:layout>
                <c:manualLayout>
                  <c:x val="0"/>
                  <c:y val="-2.4551066217732877E-2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1800" b="1">
                    <a:solidFill>
                      <a:srgbClr val="006600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Лист1!$A$1:$A$12</c:f>
              <c:strCache>
                <c:ptCount val="12"/>
                <c:pt idx="0">
                  <c:v>2 кл.</c:v>
                </c:pt>
                <c:pt idx="1">
                  <c:v>3 кл.</c:v>
                </c:pt>
                <c:pt idx="2">
                  <c:v>4 кл.</c:v>
                </c:pt>
                <c:pt idx="3">
                  <c:v>5 кл.</c:v>
                </c:pt>
                <c:pt idx="4">
                  <c:v>6А</c:v>
                </c:pt>
                <c:pt idx="5">
                  <c:v>6Б</c:v>
                </c:pt>
                <c:pt idx="6">
                  <c:v>7А</c:v>
                </c:pt>
                <c:pt idx="7">
                  <c:v>7Б</c:v>
                </c:pt>
                <c:pt idx="8">
                  <c:v>8 кл.</c:v>
                </c:pt>
                <c:pt idx="9">
                  <c:v>9 кл.</c:v>
                </c:pt>
                <c:pt idx="10">
                  <c:v>10 кл.</c:v>
                </c:pt>
                <c:pt idx="11">
                  <c:v>11 кл.</c:v>
                </c:pt>
              </c:strCache>
            </c:strRef>
          </c:cat>
          <c:val>
            <c:numRef>
              <c:f>Лист1!$B$1:$B$12</c:f>
              <c:numCache>
                <c:formatCode>General</c:formatCode>
                <c:ptCount val="12"/>
                <c:pt idx="0">
                  <c:v>52</c:v>
                </c:pt>
                <c:pt idx="1">
                  <c:v>64</c:v>
                </c:pt>
                <c:pt idx="2">
                  <c:v>47</c:v>
                </c:pt>
                <c:pt idx="3">
                  <c:v>54</c:v>
                </c:pt>
                <c:pt idx="4">
                  <c:v>41</c:v>
                </c:pt>
                <c:pt idx="5">
                  <c:v>31</c:v>
                </c:pt>
                <c:pt idx="6">
                  <c:v>21</c:v>
                </c:pt>
                <c:pt idx="7">
                  <c:v>6</c:v>
                </c:pt>
                <c:pt idx="8">
                  <c:v>11</c:v>
                </c:pt>
                <c:pt idx="9">
                  <c:v>15</c:v>
                </c:pt>
                <c:pt idx="10">
                  <c:v>92</c:v>
                </c:pt>
                <c:pt idx="11">
                  <c:v>38</c:v>
                </c:pt>
              </c:numCache>
            </c:numRef>
          </c:val>
        </c:ser>
        <c:ser>
          <c:idx val="1"/>
          <c:order val="1"/>
          <c:tx>
            <c:v>качество знаний</c:v>
          </c:tx>
          <c:dLbls>
            <c:txPr>
              <a:bodyPr/>
              <a:lstStyle/>
              <a:p>
                <a:pPr>
                  <a:defRPr sz="1800" b="1">
                    <a:solidFill>
                      <a:srgbClr val="006600"/>
                    </a:solidFill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Лист1!$A$1:$A$12</c:f>
              <c:strCache>
                <c:ptCount val="12"/>
                <c:pt idx="0">
                  <c:v>2 кл.</c:v>
                </c:pt>
                <c:pt idx="1">
                  <c:v>3 кл.</c:v>
                </c:pt>
                <c:pt idx="2">
                  <c:v>4 кл.</c:v>
                </c:pt>
                <c:pt idx="3">
                  <c:v>5 кл.</c:v>
                </c:pt>
                <c:pt idx="4">
                  <c:v>6А</c:v>
                </c:pt>
                <c:pt idx="5">
                  <c:v>6Б</c:v>
                </c:pt>
                <c:pt idx="6">
                  <c:v>7А</c:v>
                </c:pt>
                <c:pt idx="7">
                  <c:v>7Б</c:v>
                </c:pt>
                <c:pt idx="8">
                  <c:v>8 кл.</c:v>
                </c:pt>
                <c:pt idx="9">
                  <c:v>9 кл.</c:v>
                </c:pt>
                <c:pt idx="10">
                  <c:v>10 кл.</c:v>
                </c:pt>
                <c:pt idx="11">
                  <c:v>11 кл.</c:v>
                </c:pt>
              </c:strCache>
            </c:strRef>
          </c:cat>
          <c:val>
            <c:numRef>
              <c:f>Лист1!$C$1:$C$12</c:f>
              <c:numCache>
                <c:formatCode>General</c:formatCode>
                <c:ptCount val="12"/>
                <c:pt idx="0">
                  <c:v>16</c:v>
                </c:pt>
                <c:pt idx="1">
                  <c:v>55</c:v>
                </c:pt>
                <c:pt idx="2">
                  <c:v>13</c:v>
                </c:pt>
                <c:pt idx="3">
                  <c:v>15</c:v>
                </c:pt>
                <c:pt idx="4">
                  <c:v>32</c:v>
                </c:pt>
                <c:pt idx="5">
                  <c:v>25</c:v>
                </c:pt>
                <c:pt idx="6">
                  <c:v>14</c:v>
                </c:pt>
                <c:pt idx="7">
                  <c:v>6</c:v>
                </c:pt>
                <c:pt idx="8">
                  <c:v>11</c:v>
                </c:pt>
                <c:pt idx="9">
                  <c:v>0</c:v>
                </c:pt>
                <c:pt idx="10">
                  <c:v>42</c:v>
                </c:pt>
                <c:pt idx="11">
                  <c:v>13</c:v>
                </c:pt>
              </c:numCache>
            </c:numRef>
          </c:val>
        </c:ser>
        <c:dLbls>
          <c:showVal val="1"/>
        </c:dLbls>
        <c:axId val="85116032"/>
        <c:axId val="106788352"/>
      </c:barChart>
      <c:catAx>
        <c:axId val="8511603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solidFill>
                  <a:srgbClr val="006600"/>
                </a:solidFill>
              </a:defRPr>
            </a:pPr>
            <a:endParaRPr lang="ru-RU"/>
          </a:p>
        </c:txPr>
        <c:crossAx val="106788352"/>
        <c:crosses val="autoZero"/>
        <c:auto val="1"/>
        <c:lblAlgn val="ctr"/>
        <c:lblOffset val="100"/>
      </c:catAx>
      <c:valAx>
        <c:axId val="106788352"/>
        <c:scaling>
          <c:orientation val="minMax"/>
        </c:scaling>
        <c:axPos val="l"/>
        <c:majorGridlines/>
        <c:numFmt formatCode="General" sourceLinked="1"/>
        <c:tickLblPos val="nextTo"/>
        <c:crossAx val="8511603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1600" b="1">
              <a:solidFill>
                <a:srgbClr val="006600"/>
              </a:solidFill>
            </a:defRPr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400">
                <a:solidFill>
                  <a:schemeClr val="tx2">
                    <a:lumMod val="75000"/>
                  </a:schemeClr>
                </a:solidFill>
              </a:defRPr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Динамика пропущенных дней </a:t>
            </a:r>
          </a:p>
          <a:p>
            <a:pPr>
              <a:defRPr sz="2400">
                <a:solidFill>
                  <a:schemeClr val="tx2">
                    <a:lumMod val="75000"/>
                  </a:schemeClr>
                </a:solidFill>
              </a:defRPr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за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1 неделю 2012-2013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учебного года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dPt>
            <c:idx val="1"/>
            <c:spPr>
              <a:solidFill>
                <a:srgbClr val="00B050"/>
              </a:solidFill>
            </c:spPr>
          </c:dPt>
          <c:dPt>
            <c:idx val="2"/>
            <c:spPr>
              <a:solidFill>
                <a:srgbClr val="7030A0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1.4705862104890678E-2"/>
                  <c:y val="-6.1929127680727475E-2"/>
                </c:manualLayout>
              </c:layout>
              <c:showVal val="1"/>
            </c:dLbl>
            <c:dLbl>
              <c:idx val="1"/>
              <c:layout>
                <c:manualLayout>
                  <c:x val="1.7156915615007713E-2"/>
                  <c:y val="-4.0180719400853063E-2"/>
                </c:manualLayout>
              </c:layout>
              <c:showVal val="1"/>
            </c:dLbl>
            <c:dLbl>
              <c:idx val="2"/>
              <c:layout>
                <c:manualLayout>
                  <c:x val="1.9077416207290147E-2"/>
                  <c:y val="-3.3979212418379499E-2"/>
                </c:manualLayout>
              </c:layout>
              <c:showVal val="1"/>
            </c:dLbl>
            <c:dLbl>
              <c:idx val="3"/>
              <c:layout>
                <c:manualLayout>
                  <c:x val="2.2522223787771651E-2"/>
                  <c:y val="-5.3079040078337476E-2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Всего дней</c:v>
                </c:pt>
                <c:pt idx="1">
                  <c:v>По болезни</c:v>
                </c:pt>
                <c:pt idx="2">
                  <c:v>По уважительной причине</c:v>
                </c:pt>
                <c:pt idx="3">
                  <c:v>По неуважительной причине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51</c:v>
                </c:pt>
                <c:pt idx="1">
                  <c:v>29</c:v>
                </c:pt>
                <c:pt idx="2">
                  <c:v>15</c:v>
                </c:pt>
                <c:pt idx="3">
                  <c:v>7</c:v>
                </c:pt>
              </c:numCache>
            </c:numRef>
          </c:val>
        </c:ser>
        <c:dLbls>
          <c:showVal val="1"/>
        </c:dLbls>
        <c:shape val="box"/>
        <c:axId val="122694272"/>
        <c:axId val="65900928"/>
        <c:axId val="0"/>
      </c:bar3DChart>
      <c:catAx>
        <c:axId val="122694272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65900928"/>
        <c:crosses val="autoZero"/>
        <c:auto val="1"/>
        <c:lblAlgn val="ctr"/>
        <c:lblOffset val="100"/>
      </c:catAx>
      <c:valAx>
        <c:axId val="6590092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122694272"/>
        <c:crosses val="autoZero"/>
        <c:crossBetween val="between"/>
      </c:valAx>
    </c:plotArea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ED366-EE46-4E84-BD43-54EA77101ED7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AFF20-8622-47E6-BD83-DDDEA8D64A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2.bin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4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50" descr="0c631f678454ae427f86daeb2de9ad5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34000" contrast="-64000"/>
          </a:blip>
          <a:srcRect/>
          <a:stretch>
            <a:fillRect/>
          </a:stretch>
        </p:blipFill>
        <p:spPr bwMode="auto">
          <a:xfrm>
            <a:off x="142844" y="2428844"/>
            <a:ext cx="2786082" cy="442915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80328" y="785794"/>
            <a:ext cx="8263672" cy="440120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Повышение </a:t>
            </a:r>
          </a:p>
          <a:p>
            <a:pPr algn="ctr"/>
            <a:endParaRPr lang="ru-RU" sz="40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качества знаний – основная задача</a:t>
            </a:r>
          </a:p>
          <a:p>
            <a:pPr algn="ctr"/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СОШ № 10</a:t>
            </a:r>
          </a:p>
          <a:p>
            <a:pPr algn="ctr"/>
            <a:endParaRPr lang="ru-RU" sz="4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2012-2013 учебный год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831" descr="география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65952" y="0"/>
            <a:ext cx="2078048" cy="1720858"/>
          </a:xfrm>
          <a:prstGeom prst="rect">
            <a:avLst/>
          </a:prstGeom>
          <a:noFill/>
        </p:spPr>
      </p:pic>
      <p:pic>
        <p:nvPicPr>
          <p:cNvPr id="7" name="Рисунок 832" descr="русский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5214950"/>
            <a:ext cx="2357454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5852" y="357166"/>
            <a:ext cx="6297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10 класс, В4, 50 % выполнения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  <p:cxnSp>
        <p:nvCxnSpPr>
          <p:cNvPr id="5" name="Соединительная линия уступом 4"/>
          <p:cNvCxnSpPr/>
          <p:nvPr/>
        </p:nvCxnSpPr>
        <p:spPr>
          <a:xfrm>
            <a:off x="357158" y="1357298"/>
            <a:ext cx="7858180" cy="5286436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643438" y="2000240"/>
            <a:ext cx="4143404" cy="4286280"/>
          </a:xfrm>
          <a:prstGeom prst="ellipse">
            <a:avLst/>
          </a:prstGeom>
          <a:noFill/>
          <a:ln w="508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endCxn id="6" idx="6"/>
          </p:cNvCxnSpPr>
          <p:nvPr/>
        </p:nvCxnSpPr>
        <p:spPr>
          <a:xfrm>
            <a:off x="4643438" y="4143380"/>
            <a:ext cx="4143404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endCxn id="6" idx="6"/>
          </p:cNvCxnSpPr>
          <p:nvPr/>
        </p:nvCxnSpPr>
        <p:spPr>
          <a:xfrm>
            <a:off x="5715008" y="2285992"/>
            <a:ext cx="3071834" cy="18573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6" idx="2"/>
          </p:cNvCxnSpPr>
          <p:nvPr/>
        </p:nvCxnSpPr>
        <p:spPr>
          <a:xfrm rot="10800000" flipH="1">
            <a:off x="4643438" y="2285992"/>
            <a:ext cx="1071570" cy="18573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6" idx="2"/>
            <a:endCxn id="6" idx="0"/>
          </p:cNvCxnSpPr>
          <p:nvPr/>
        </p:nvCxnSpPr>
        <p:spPr>
          <a:xfrm rot="10800000" flipH="1">
            <a:off x="4643438" y="2000240"/>
            <a:ext cx="2071702" cy="214314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stCxn id="6" idx="0"/>
            <a:endCxn id="6" idx="6"/>
          </p:cNvCxnSpPr>
          <p:nvPr/>
        </p:nvCxnSpPr>
        <p:spPr>
          <a:xfrm rot="16200000" flipH="1">
            <a:off x="6679421" y="2035959"/>
            <a:ext cx="2143140" cy="2071702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endCxn id="6" idx="0"/>
          </p:cNvCxnSpPr>
          <p:nvPr/>
        </p:nvCxnSpPr>
        <p:spPr>
          <a:xfrm rot="5400000" flipH="1" flipV="1">
            <a:off x="5643570" y="3071810"/>
            <a:ext cx="214314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143372" y="4071942"/>
            <a:ext cx="558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429256" y="1428736"/>
            <a:ext cx="529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В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15140" y="1071546"/>
            <a:ext cx="510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00826" y="4071942"/>
            <a:ext cx="6014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О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571407" y="4143380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C00000"/>
                </a:solidFill>
              </a:rPr>
              <a:t>D</a:t>
            </a:r>
            <a:endParaRPr lang="ru-RU" sz="4800" b="1" dirty="0">
              <a:solidFill>
                <a:srgbClr val="C00000"/>
              </a:solidFill>
            </a:endParaRPr>
          </a:p>
        </p:txBody>
      </p:sp>
      <p:cxnSp>
        <p:nvCxnSpPr>
          <p:cNvPr id="31" name="Прямая соединительная линия 30"/>
          <p:cNvCxnSpPr>
            <a:stCxn id="27" idx="2"/>
            <a:endCxn id="6" idx="0"/>
          </p:cNvCxnSpPr>
          <p:nvPr/>
        </p:nvCxnSpPr>
        <p:spPr>
          <a:xfrm rot="5400000" flipH="1" flipV="1">
            <a:off x="6074779" y="1619373"/>
            <a:ext cx="259493" cy="102122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Объект 33"/>
          <p:cNvGraphicFramePr>
            <a:graphicFrameLocks noChangeAspect="1"/>
          </p:cNvGraphicFramePr>
          <p:nvPr/>
        </p:nvGraphicFramePr>
        <p:xfrm>
          <a:off x="6286512" y="2714620"/>
          <a:ext cx="642942" cy="928694"/>
        </p:xfrm>
        <a:graphic>
          <a:graphicData uri="http://schemas.openxmlformats.org/presentationml/2006/ole">
            <p:oleObj spid="_x0000_s30722" name="Формула" r:id="rId3" imgW="164880" imgH="393480" progId="Equation.3">
              <p:embed/>
            </p:oleObj>
          </a:graphicData>
        </a:graphic>
      </p:graphicFrame>
      <p:cxnSp>
        <p:nvCxnSpPr>
          <p:cNvPr id="35" name="Прямая соединительная линия 34"/>
          <p:cNvCxnSpPr>
            <a:stCxn id="27" idx="2"/>
          </p:cNvCxnSpPr>
          <p:nvPr/>
        </p:nvCxnSpPr>
        <p:spPr>
          <a:xfrm rot="16200000" flipH="1">
            <a:off x="5262703" y="2690942"/>
            <a:ext cx="1883647" cy="102122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8" name="Объект 37"/>
          <p:cNvGraphicFramePr>
            <a:graphicFrameLocks noChangeAspect="1"/>
          </p:cNvGraphicFramePr>
          <p:nvPr/>
        </p:nvGraphicFramePr>
        <p:xfrm>
          <a:off x="5929322" y="3214686"/>
          <a:ext cx="368302" cy="1000132"/>
        </p:xfrm>
        <a:graphic>
          <a:graphicData uri="http://schemas.openxmlformats.org/presentationml/2006/ole">
            <p:oleObj spid="_x0000_s30723" name="Формула" r:id="rId4" imgW="164880" imgH="393480" progId="Equation.3">
              <p:embed/>
            </p:oleObj>
          </a:graphicData>
        </a:graphic>
      </p:graphicFrame>
      <p:graphicFrame>
        <p:nvGraphicFramePr>
          <p:cNvPr id="39" name="Объект 38"/>
          <p:cNvGraphicFramePr>
            <a:graphicFrameLocks noChangeAspect="1"/>
          </p:cNvGraphicFramePr>
          <p:nvPr/>
        </p:nvGraphicFramePr>
        <p:xfrm>
          <a:off x="6858016" y="3286124"/>
          <a:ext cx="511178" cy="911230"/>
        </p:xfrm>
        <a:graphic>
          <a:graphicData uri="http://schemas.openxmlformats.org/presentationml/2006/ole">
            <p:oleObj spid="_x0000_s30724" name="Формула" r:id="rId5" imgW="164880" imgH="393480" progId="Equation.3">
              <p:embed/>
            </p:oleObj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0" y="1643050"/>
            <a:ext cx="432291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Четырёхугольник АВС</a:t>
            </a:r>
            <a:r>
              <a:rPr lang="en-US" sz="2400" b="1" dirty="0" smtClean="0">
                <a:solidFill>
                  <a:srgbClr val="7030A0"/>
                </a:solidFill>
              </a:rPr>
              <a:t>D</a:t>
            </a:r>
            <a:r>
              <a:rPr lang="ru-RU" sz="2400" b="1" dirty="0" smtClean="0">
                <a:solidFill>
                  <a:srgbClr val="7030A0"/>
                </a:solidFill>
              </a:rPr>
              <a:t> вписан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 в окружность с центром в 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точке О, принадлежащей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 стороне А</a:t>
            </a:r>
            <a:r>
              <a:rPr lang="en-US" sz="2400" b="1" dirty="0" smtClean="0">
                <a:solidFill>
                  <a:srgbClr val="7030A0"/>
                </a:solidFill>
              </a:rPr>
              <a:t>D</a:t>
            </a:r>
            <a:r>
              <a:rPr lang="ru-RU" sz="2400" b="1" dirty="0" smtClean="0">
                <a:solidFill>
                  <a:srgbClr val="7030A0"/>
                </a:solidFill>
              </a:rPr>
              <a:t>.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 В</a:t>
            </a:r>
            <a:r>
              <a:rPr lang="en-US" sz="2400" b="1" dirty="0" smtClean="0">
                <a:solidFill>
                  <a:srgbClr val="7030A0"/>
                </a:solidFill>
              </a:rPr>
              <a:t>D</a:t>
            </a:r>
            <a:r>
              <a:rPr lang="ru-RU" sz="2400" b="1" dirty="0" smtClean="0">
                <a:solidFill>
                  <a:srgbClr val="7030A0"/>
                </a:solidFill>
              </a:rPr>
              <a:t> и АС – диагонали.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Найдите градусную меру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 угла ВАС, если известна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 радианная мера углов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АОВ, ВОС, СО</a:t>
            </a:r>
            <a:r>
              <a:rPr lang="en-US" sz="2400" b="1" dirty="0" smtClean="0">
                <a:solidFill>
                  <a:srgbClr val="7030A0"/>
                </a:solidFill>
              </a:rPr>
              <a:t>D</a:t>
            </a:r>
            <a:r>
              <a:rPr lang="ru-RU" sz="2400" b="1" dirty="0" smtClean="0">
                <a:solidFill>
                  <a:srgbClr val="7030A0"/>
                </a:solidFill>
              </a:rPr>
              <a:t> (см. рисунок)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1" name="Полилиния 40"/>
          <p:cNvSpPr/>
          <p:nvPr/>
        </p:nvSpPr>
        <p:spPr>
          <a:xfrm>
            <a:off x="4659923" y="1409700"/>
            <a:ext cx="2599592" cy="2757854"/>
          </a:xfrm>
          <a:custGeom>
            <a:avLst/>
            <a:gdLst>
              <a:gd name="connsiteX0" fmla="*/ 1143000 w 2599592"/>
              <a:gd name="connsiteY0" fmla="*/ 682869 h 2757854"/>
              <a:gd name="connsiteX1" fmla="*/ 0 w 2599592"/>
              <a:gd name="connsiteY1" fmla="*/ 2757854 h 2757854"/>
              <a:gd name="connsiteX2" fmla="*/ 0 w 2599592"/>
              <a:gd name="connsiteY2" fmla="*/ 2757854 h 2757854"/>
              <a:gd name="connsiteX3" fmla="*/ 2198077 w 2599592"/>
              <a:gd name="connsiteY3" fmla="*/ 419100 h 2757854"/>
              <a:gd name="connsiteX4" fmla="*/ 2409092 w 2599592"/>
              <a:gd name="connsiteY4" fmla="*/ 243254 h 275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9592" h="2757854">
                <a:moveTo>
                  <a:pt x="1143000" y="682869"/>
                </a:moveTo>
                <a:lnTo>
                  <a:pt x="0" y="2757854"/>
                </a:lnTo>
                <a:lnTo>
                  <a:pt x="0" y="2757854"/>
                </a:lnTo>
                <a:lnTo>
                  <a:pt x="2198077" y="419100"/>
                </a:lnTo>
                <a:cubicBezTo>
                  <a:pt x="2599592" y="0"/>
                  <a:pt x="2504342" y="121627"/>
                  <a:pt x="2409092" y="243254"/>
                </a:cubicBezTo>
              </a:path>
            </a:pathLst>
          </a:cu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>
            <a:off x="5750169" y="1890162"/>
            <a:ext cx="933407" cy="443503"/>
          </a:xfrm>
          <a:custGeom>
            <a:avLst/>
            <a:gdLst>
              <a:gd name="connsiteX0" fmla="*/ 0 w 933407"/>
              <a:gd name="connsiteY0" fmla="*/ 378253 h 443503"/>
              <a:gd name="connsiteX1" fmla="*/ 87923 w 933407"/>
              <a:gd name="connsiteY1" fmla="*/ 272746 h 443503"/>
              <a:gd name="connsiteX2" fmla="*/ 105508 w 933407"/>
              <a:gd name="connsiteY2" fmla="*/ 219992 h 443503"/>
              <a:gd name="connsiteX3" fmla="*/ 175846 w 933407"/>
              <a:gd name="connsiteY3" fmla="*/ 184823 h 443503"/>
              <a:gd name="connsiteX4" fmla="*/ 246185 w 933407"/>
              <a:gd name="connsiteY4" fmla="*/ 413423 h 443503"/>
              <a:gd name="connsiteX5" fmla="*/ 351693 w 933407"/>
              <a:gd name="connsiteY5" fmla="*/ 395838 h 443503"/>
              <a:gd name="connsiteX6" fmla="*/ 386862 w 933407"/>
              <a:gd name="connsiteY6" fmla="*/ 343084 h 443503"/>
              <a:gd name="connsiteX7" fmla="*/ 422031 w 933407"/>
              <a:gd name="connsiteY7" fmla="*/ 237576 h 443503"/>
              <a:gd name="connsiteX8" fmla="*/ 457200 w 933407"/>
              <a:gd name="connsiteY8" fmla="*/ 184823 h 443503"/>
              <a:gd name="connsiteX9" fmla="*/ 474785 w 933407"/>
              <a:gd name="connsiteY9" fmla="*/ 132069 h 443503"/>
              <a:gd name="connsiteX10" fmla="*/ 527539 w 933407"/>
              <a:gd name="connsiteY10" fmla="*/ 96900 h 443503"/>
              <a:gd name="connsiteX11" fmla="*/ 597877 w 933407"/>
              <a:gd name="connsiteY11" fmla="*/ 114484 h 443503"/>
              <a:gd name="connsiteX12" fmla="*/ 615462 w 933407"/>
              <a:gd name="connsiteY12" fmla="*/ 167238 h 443503"/>
              <a:gd name="connsiteX13" fmla="*/ 633046 w 933407"/>
              <a:gd name="connsiteY13" fmla="*/ 325500 h 443503"/>
              <a:gd name="connsiteX14" fmla="*/ 773723 w 933407"/>
              <a:gd name="connsiteY14" fmla="*/ 255161 h 443503"/>
              <a:gd name="connsiteX15" fmla="*/ 808893 w 933407"/>
              <a:gd name="connsiteY15" fmla="*/ 149653 h 443503"/>
              <a:gd name="connsiteX16" fmla="*/ 826477 w 933407"/>
              <a:gd name="connsiteY16" fmla="*/ 26561 h 443503"/>
              <a:gd name="connsiteX17" fmla="*/ 896816 w 933407"/>
              <a:gd name="connsiteY17" fmla="*/ 8976 h 443503"/>
              <a:gd name="connsiteX18" fmla="*/ 914400 w 933407"/>
              <a:gd name="connsiteY18" fmla="*/ 61730 h 443503"/>
              <a:gd name="connsiteX19" fmla="*/ 931985 w 933407"/>
              <a:gd name="connsiteY19" fmla="*/ 149653 h 443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33407" h="443503">
                <a:moveTo>
                  <a:pt x="0" y="378253"/>
                </a:moveTo>
                <a:cubicBezTo>
                  <a:pt x="38892" y="339361"/>
                  <a:pt x="63440" y="321712"/>
                  <a:pt x="87923" y="272746"/>
                </a:cubicBezTo>
                <a:cubicBezTo>
                  <a:pt x="96213" y="256167"/>
                  <a:pt x="92401" y="233099"/>
                  <a:pt x="105508" y="219992"/>
                </a:cubicBezTo>
                <a:cubicBezTo>
                  <a:pt x="124044" y="201456"/>
                  <a:pt x="152400" y="196546"/>
                  <a:pt x="175846" y="184823"/>
                </a:cubicBezTo>
                <a:cubicBezTo>
                  <a:pt x="337863" y="238826"/>
                  <a:pt x="65979" y="130243"/>
                  <a:pt x="246185" y="413423"/>
                </a:cubicBezTo>
                <a:cubicBezTo>
                  <a:pt x="265327" y="443503"/>
                  <a:pt x="316524" y="401700"/>
                  <a:pt x="351693" y="395838"/>
                </a:cubicBezTo>
                <a:cubicBezTo>
                  <a:pt x="363416" y="378253"/>
                  <a:pt x="378279" y="362397"/>
                  <a:pt x="386862" y="343084"/>
                </a:cubicBezTo>
                <a:cubicBezTo>
                  <a:pt x="401918" y="309207"/>
                  <a:pt x="401467" y="268421"/>
                  <a:pt x="422031" y="237576"/>
                </a:cubicBezTo>
                <a:cubicBezTo>
                  <a:pt x="433754" y="219992"/>
                  <a:pt x="447749" y="203726"/>
                  <a:pt x="457200" y="184823"/>
                </a:cubicBezTo>
                <a:cubicBezTo>
                  <a:pt x="465490" y="168244"/>
                  <a:pt x="463206" y="146543"/>
                  <a:pt x="474785" y="132069"/>
                </a:cubicBezTo>
                <a:cubicBezTo>
                  <a:pt x="487987" y="115566"/>
                  <a:pt x="509954" y="108623"/>
                  <a:pt x="527539" y="96900"/>
                </a:cubicBezTo>
                <a:cubicBezTo>
                  <a:pt x="550985" y="102761"/>
                  <a:pt x="579005" y="99387"/>
                  <a:pt x="597877" y="114484"/>
                </a:cubicBezTo>
                <a:cubicBezTo>
                  <a:pt x="612351" y="126063"/>
                  <a:pt x="612415" y="148954"/>
                  <a:pt x="615462" y="167238"/>
                </a:cubicBezTo>
                <a:cubicBezTo>
                  <a:pt x="624188" y="219594"/>
                  <a:pt x="627185" y="272746"/>
                  <a:pt x="633046" y="325500"/>
                </a:cubicBezTo>
                <a:cubicBezTo>
                  <a:pt x="726030" y="310002"/>
                  <a:pt x="738557" y="334285"/>
                  <a:pt x="773723" y="255161"/>
                </a:cubicBezTo>
                <a:cubicBezTo>
                  <a:pt x="788779" y="221284"/>
                  <a:pt x="808893" y="149653"/>
                  <a:pt x="808893" y="149653"/>
                </a:cubicBezTo>
                <a:cubicBezTo>
                  <a:pt x="814754" y="108622"/>
                  <a:pt x="804510" y="61708"/>
                  <a:pt x="826477" y="26561"/>
                </a:cubicBezTo>
                <a:cubicBezTo>
                  <a:pt x="839286" y="6067"/>
                  <a:pt x="874377" y="0"/>
                  <a:pt x="896816" y="8976"/>
                </a:cubicBezTo>
                <a:cubicBezTo>
                  <a:pt x="914026" y="15860"/>
                  <a:pt x="909308" y="43907"/>
                  <a:pt x="914400" y="61730"/>
                </a:cubicBezTo>
                <a:cubicBezTo>
                  <a:pt x="933407" y="128254"/>
                  <a:pt x="931985" y="110205"/>
                  <a:pt x="931985" y="149653"/>
                </a:cubicBezTo>
              </a:path>
            </a:pathLst>
          </a:cu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олилиния 43"/>
          <p:cNvSpPr/>
          <p:nvPr/>
        </p:nvSpPr>
        <p:spPr>
          <a:xfrm>
            <a:off x="5662246" y="1582615"/>
            <a:ext cx="1072662" cy="2549770"/>
          </a:xfrm>
          <a:custGeom>
            <a:avLst/>
            <a:gdLst>
              <a:gd name="connsiteX0" fmla="*/ 0 w 1072662"/>
              <a:gd name="connsiteY0" fmla="*/ 597877 h 2549770"/>
              <a:gd name="connsiteX1" fmla="*/ 1072662 w 1072662"/>
              <a:gd name="connsiteY1" fmla="*/ 2549770 h 2549770"/>
              <a:gd name="connsiteX2" fmla="*/ 1072662 w 1072662"/>
              <a:gd name="connsiteY2" fmla="*/ 2549770 h 2549770"/>
              <a:gd name="connsiteX3" fmla="*/ 1055077 w 1072662"/>
              <a:gd name="connsiteY3" fmla="*/ 0 h 2549770"/>
              <a:gd name="connsiteX4" fmla="*/ 1055077 w 1072662"/>
              <a:gd name="connsiteY4" fmla="*/ 0 h 254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2662" h="2549770">
                <a:moveTo>
                  <a:pt x="0" y="597877"/>
                </a:moveTo>
                <a:lnTo>
                  <a:pt x="1072662" y="2549770"/>
                </a:lnTo>
                <a:lnTo>
                  <a:pt x="1072662" y="2549770"/>
                </a:lnTo>
                <a:lnTo>
                  <a:pt x="1055077" y="0"/>
                </a:lnTo>
                <a:lnTo>
                  <a:pt x="1055077" y="0"/>
                </a:lnTo>
              </a:path>
            </a:pathLst>
          </a:custGeom>
          <a:ln w="539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/>
          <p:cNvSpPr/>
          <p:nvPr/>
        </p:nvSpPr>
        <p:spPr>
          <a:xfrm>
            <a:off x="1214414" y="3500438"/>
            <a:ext cx="2500330" cy="42862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1" grpId="0" animBg="1"/>
      <p:bldP spid="42" grpId="0" animBg="1"/>
      <p:bldP spid="44" grpId="0" animBg="1"/>
      <p:bldP spid="4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104298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7030A0"/>
                </a:solidFill>
              </a:rPr>
              <a:t>         </a:t>
            </a:r>
            <a:r>
              <a:rPr lang="ru-RU" sz="2800" b="1" dirty="0" smtClean="0">
                <a:solidFill>
                  <a:srgbClr val="7030A0"/>
                </a:solidFill>
              </a:rPr>
              <a:t>Первой трубе, работая отдельно, необходимо 4 часа для заполнения водой бассейна. Вторая труба, работая отдельно, опорожняет заполненный бассейн в течение 6 часов. Сначала открыли только первую трубу, и она наполняла бассейн 1 час 40 минут. После этого открыли вторую трубу (из которой вода вытекает), а первая труба продолжила работать. Сколько пройдёт времени с этого момента до окончательного заполнения бассейна? Ответ дайте в часах.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357166"/>
            <a:ext cx="64803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10 класс,  В7,    </a:t>
            </a:r>
            <a:r>
              <a:rPr lang="ru-RU" sz="3600" b="1" u="sng" dirty="0" smtClean="0">
                <a:solidFill>
                  <a:srgbClr val="C00000"/>
                </a:solidFill>
              </a:rPr>
              <a:t>7 %</a:t>
            </a:r>
            <a:r>
              <a:rPr lang="ru-RU" sz="3600" b="1" dirty="0" smtClean="0">
                <a:solidFill>
                  <a:srgbClr val="C00000"/>
                </a:solidFill>
              </a:rPr>
              <a:t> выполнения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85852" y="357166"/>
            <a:ext cx="69254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9 класс, модуль «Геометрия»,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21 % выполнения (№ 7), 7% (№ 8)</a:t>
            </a:r>
            <a:endParaRPr lang="ru-RU" sz="3600" b="1" dirty="0">
              <a:solidFill>
                <a:srgbClr val="C00000"/>
              </a:solidFill>
            </a:endParaRPr>
          </a:p>
        </p:txBody>
      </p:sp>
      <p:cxnSp>
        <p:nvCxnSpPr>
          <p:cNvPr id="6" name="Соединительная линия уступом 5"/>
          <p:cNvCxnSpPr/>
          <p:nvPr/>
        </p:nvCxnSpPr>
        <p:spPr>
          <a:xfrm>
            <a:off x="285720" y="1571612"/>
            <a:ext cx="7929618" cy="5072122"/>
          </a:xfrm>
          <a:prstGeom prst="bentConnector3">
            <a:avLst>
              <a:gd name="adj1" fmla="val 52531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28596" y="1928802"/>
            <a:ext cx="31126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Внешний угол 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треугольника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9190" y="3714752"/>
            <a:ext cx="34397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Центральные и </a:t>
            </a:r>
          </a:p>
          <a:p>
            <a:r>
              <a:rPr lang="ru-RU" sz="3600" b="1" dirty="0" smtClean="0">
                <a:solidFill>
                  <a:srgbClr val="7030A0"/>
                </a:solidFill>
              </a:rPr>
              <a:t>вписанные углы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357166"/>
            <a:ext cx="623478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Отработка навыков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самоконтроля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967334"/>
            <a:ext cx="850112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умение анализировать полученный </a:t>
            </a:r>
          </a:p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Результат, </a:t>
            </a:r>
          </a:p>
          <a:p>
            <a:pPr>
              <a:buFont typeface="Arial" pitchFamily="34" charset="0"/>
              <a:buChar char="•"/>
            </a:pPr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находить фактические, </a:t>
            </a:r>
          </a:p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грамматические и расчётные ошибки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9" y="214291"/>
          <a:ext cx="8572558" cy="6426853"/>
        </p:xfrm>
        <a:graphic>
          <a:graphicData uri="http://schemas.openxmlformats.org/drawingml/2006/table">
            <a:tbl>
              <a:tblPr/>
              <a:tblGrid>
                <a:gridCol w="714379"/>
                <a:gridCol w="3782368"/>
                <a:gridCol w="963588"/>
                <a:gridCol w="3112223"/>
              </a:tblGrid>
              <a:tr h="69789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C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 класс                             Вариант 1</a:t>
                      </a:r>
                      <a:endParaRPr lang="ru-RU" sz="240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94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ru-RU" sz="2800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Подчеркни правильный ответ: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1) 48:12=3    2) 98:7=14    3) </a:t>
                      </a:r>
                      <a:r>
                        <a:rPr lang="ru-RU" sz="28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57:19=3 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748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1,24     0,017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115 : 4,6 </a:t>
                      </a:r>
                      <a:r>
                        <a:rPr lang="ru-RU" sz="32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=     </a:t>
                      </a:r>
                      <a:r>
                        <a:rPr lang="ru-RU" sz="32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05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Вычисли удобным способом:</a:t>
                      </a:r>
                      <a:endParaRPr lang="ru-RU" sz="20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0,48 + 15,16+ 0,52 + 3, 84 </a:t>
                      </a:r>
                      <a:r>
                        <a:rPr lang="ru-RU" sz="28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=      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93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Расстояние от  дачи до реки 4,5 км. От реки к даче вышел первый пешеход со скоростью 4 км/ч, в это же время от дачи к реке вышел второй пешеход. Встреча пешеходов произошла на расстоянии 3 км от реки. Сколько времени от реки к даче шёл первый пешеход ? </a:t>
                      </a:r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0" y="0"/>
          <a:ext cx="76200" cy="76200"/>
        </p:xfrm>
        <a:graphic>
          <a:graphicData uri="http://schemas.openxmlformats.org/presentationml/2006/ole">
            <p:oleObj spid="_x0000_s43010" name="Формула" r:id="rId3" imgW="75969" imgH="75969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1857356" y="2071678"/>
          <a:ext cx="357190" cy="500066"/>
        </p:xfrm>
        <a:graphic>
          <a:graphicData uri="http://schemas.openxmlformats.org/presentationml/2006/ole">
            <p:oleObj spid="_x0000_s43011" name="Формула" r:id="rId4" imgW="75960" imgH="7596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85720" y="214290"/>
          <a:ext cx="8643998" cy="6215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85721" y="214290"/>
          <a:ext cx="8643998" cy="6357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214282" y="214290"/>
          <a:ext cx="8715436" cy="6143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14546" y="1357298"/>
            <a:ext cx="2982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Х</a:t>
            </a:r>
            <a:r>
              <a:rPr lang="ru-RU" sz="2000" b="1" dirty="0" smtClean="0"/>
              <a:t> 6 =306 уроков в неделю</a:t>
            </a:r>
            <a:endParaRPr lang="ru-RU" sz="2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071802" y="2000240"/>
            <a:ext cx="4906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Учащихся в школе - 234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8072462" y="2214554"/>
            <a:ext cx="478342" cy="21431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Char char="•"/>
            </a:pPr>
            <a:endParaRPr lang="ru-RU" sz="2800" b="1" dirty="0" smtClean="0"/>
          </a:p>
          <a:p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Каждый учащийся пропустил   более 1 урока в неделю;</a:t>
            </a:r>
          </a:p>
          <a:p>
            <a:pPr>
              <a:buFont typeface="Arial" pitchFamily="34" charset="0"/>
              <a:buChar char="•"/>
            </a:pPr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Это 5 тем повторения изученного + 1 новая тема;</a:t>
            </a:r>
          </a:p>
          <a:p>
            <a:pPr>
              <a:buFont typeface="Arial" pitchFamily="34" charset="0"/>
              <a:buChar char="•"/>
            </a:pPr>
            <a:endParaRPr lang="ru-RU" sz="2800" b="1" dirty="0" smtClean="0"/>
          </a:p>
          <a:p>
            <a:pPr>
              <a:buFont typeface="Arial" pitchFamily="34" charset="0"/>
              <a:buChar char="•"/>
            </a:pPr>
            <a:r>
              <a:rPr lang="ru-RU" sz="2800" b="1" dirty="0" smtClean="0"/>
              <a:t>В учебном году – 34 недели, значит, </a:t>
            </a:r>
          </a:p>
          <a:p>
            <a:r>
              <a:rPr lang="ru-RU" sz="2800" b="1" dirty="0" smtClean="0"/>
              <a:t>                                 34х5 + 34х1 = </a:t>
            </a:r>
            <a:r>
              <a:rPr lang="ru-RU" sz="4400" b="1" u="sng" dirty="0" smtClean="0"/>
              <a:t>204 </a:t>
            </a:r>
          </a:p>
          <a:p>
            <a:r>
              <a:rPr lang="ru-RU" sz="2800" b="1" u="sng" dirty="0" smtClean="0"/>
              <a:t>                                                                      темы не освоены!!!</a:t>
            </a:r>
            <a:endParaRPr lang="ru-RU" sz="2800" b="1" u="sng" dirty="0"/>
          </a:p>
        </p:txBody>
      </p:sp>
      <p:sp>
        <p:nvSpPr>
          <p:cNvPr id="3" name="Овал 2"/>
          <p:cNvSpPr/>
          <p:nvPr/>
        </p:nvSpPr>
        <p:spPr>
          <a:xfrm>
            <a:off x="5000628" y="1500174"/>
            <a:ext cx="2286016" cy="91440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714348" y="2428868"/>
            <a:ext cx="2928958" cy="785818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643570" y="2500306"/>
            <a:ext cx="2357454" cy="642942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4714876" y="3857628"/>
            <a:ext cx="1214446" cy="92869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5643570" y="5000636"/>
            <a:ext cx="3214710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643570" y="5143512"/>
            <a:ext cx="3214710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643570" y="5286388"/>
            <a:ext cx="3214710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833" descr="мате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29174"/>
            <a:ext cx="2357454" cy="1928826"/>
          </a:xfrm>
          <a:prstGeom prst="rect">
            <a:avLst/>
          </a:prstGeom>
          <a:noFill/>
        </p:spPr>
      </p:pic>
      <p:pic>
        <p:nvPicPr>
          <p:cNvPr id="12" name="Рисунок 849" descr="физ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0"/>
            <a:ext cx="1714480" cy="1643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71480"/>
            <a:ext cx="9144000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Уважаемые  родители!</a:t>
            </a:r>
          </a:p>
          <a:p>
            <a:pPr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Будущее    детей  –  в    наших    руках!</a:t>
            </a:r>
          </a:p>
          <a:p>
            <a:pPr algn="ctr"/>
            <a:endParaRPr lang="ru-RU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   и    только    мы    сможем </a:t>
            </a:r>
          </a:p>
          <a:p>
            <a:pPr algn="ctr"/>
            <a:endParaRPr lang="ru-RU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Помочь им стать успешными, </a:t>
            </a:r>
          </a:p>
          <a:p>
            <a:pPr algn="ctr"/>
            <a:endParaRPr lang="ru-RU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Востребованными   в  современном   мире</a:t>
            </a:r>
          </a:p>
          <a:p>
            <a:pPr algn="ctr"/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     просто     счастливыми!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61" descr="vote-for-feature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-6000"/>
          </a:blip>
          <a:srcRect/>
          <a:stretch>
            <a:fillRect/>
          </a:stretch>
        </p:blipFill>
        <p:spPr bwMode="auto">
          <a:xfrm>
            <a:off x="214282" y="0"/>
            <a:ext cx="1428728" cy="16430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85918" y="357166"/>
            <a:ext cx="714881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Регулярное выполнение домашнего задания </a:t>
            </a:r>
          </a:p>
          <a:p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 всем предметам учебного плана</a:t>
            </a:r>
            <a:endParaRPr lang="ru-RU" sz="2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1214422"/>
            <a:ext cx="6664261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постоянное повторение основных тем, </a:t>
            </a:r>
          </a:p>
          <a:p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элементов тем, правил, определений </a:t>
            </a:r>
          </a:p>
          <a:p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(организация </a:t>
            </a:r>
            <a:r>
              <a:rPr lang="ru-RU" sz="2800" b="1" u="sng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цикличности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повторения)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Рисунок 761" descr="vote-for-feature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-6000"/>
          </a:blip>
          <a:srcRect/>
          <a:stretch>
            <a:fillRect/>
          </a:stretch>
        </p:blipFill>
        <p:spPr bwMode="auto">
          <a:xfrm>
            <a:off x="214282" y="1214422"/>
            <a:ext cx="1428728" cy="1643074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85918" y="2643182"/>
            <a:ext cx="59988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Отработка навыков </a:t>
            </a:r>
            <a:r>
              <a:rPr lang="ru-RU" sz="2400" b="1" u="sng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самоконтроля </a:t>
            </a:r>
          </a:p>
          <a:p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(умение анализировать полученный </a:t>
            </a:r>
          </a:p>
          <a:p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Результат, находить фактические, </a:t>
            </a:r>
          </a:p>
          <a:p>
            <a:r>
              <a:rPr lang="ru-RU" sz="2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грамматические и расчётные ошибки)</a:t>
            </a:r>
            <a:endParaRPr lang="ru-RU" sz="2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" name="Рисунок 761" descr="vote-for-feature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-6000"/>
          </a:blip>
          <a:srcRect/>
          <a:stretch>
            <a:fillRect/>
          </a:stretch>
        </p:blipFill>
        <p:spPr bwMode="auto">
          <a:xfrm>
            <a:off x="214282" y="2571744"/>
            <a:ext cx="1428728" cy="164307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785918" y="4180344"/>
            <a:ext cx="6931000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отработка навыков беглого, осознанного,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выразительного и правильного чтения</a:t>
            </a:r>
            <a:endParaRPr lang="ru-RU" sz="2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(регулярное домашнее чтение </a:t>
            </a:r>
          </a:p>
          <a:p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художественной и научно-популярной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литературы с обязательным анализом </a:t>
            </a:r>
          </a:p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прочитанного)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" name="Рисунок 761" descr="vote-for-feature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-6000"/>
          </a:blip>
          <a:srcRect/>
          <a:stretch>
            <a:fillRect/>
          </a:stretch>
        </p:blipFill>
        <p:spPr bwMode="auto">
          <a:xfrm>
            <a:off x="214282" y="4143380"/>
            <a:ext cx="1428728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14290"/>
            <a:ext cx="4071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Задание В5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КДР, 11 класс,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декабрь 2012 г.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(процент выполнения –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20%)</a:t>
            </a:r>
          </a:p>
          <a:p>
            <a:pPr algn="ctr"/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43900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Теоретический материал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памятки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«Прямоугольный треугольник»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857364"/>
            <a:ext cx="43082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В треугольнике АВС угол С равен 90°.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 Катеты треугольника равны 20 и 15.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Найдите длину ВК проекции катета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ВС на гипотенузу.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>
            <a:off x="1643042" y="3643314"/>
            <a:ext cx="2286016" cy="2643206"/>
          </a:xfrm>
          <a:prstGeom prst="rtTriangl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>
            <a:stCxn id="7" idx="2"/>
          </p:cNvCxnSpPr>
          <p:nvPr/>
        </p:nvCxnSpPr>
        <p:spPr>
          <a:xfrm rot="5400000" flipH="1" flipV="1">
            <a:off x="1821637" y="5036355"/>
            <a:ext cx="1071570" cy="142876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929058" y="5715016"/>
            <a:ext cx="558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42976" y="3071810"/>
            <a:ext cx="529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В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00100" y="5643578"/>
            <a:ext cx="510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00364" y="4500570"/>
            <a:ext cx="5309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К</a:t>
            </a:r>
            <a:endParaRPr lang="ru-RU" sz="4800" b="1" dirty="0">
              <a:solidFill>
                <a:srgbClr val="C00000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4786314" y="1928802"/>
          <a:ext cx="4143404" cy="3905278"/>
        </p:xfrm>
        <a:graphic>
          <a:graphicData uri="http://schemas.openxmlformats.org/drawingml/2006/table">
            <a:tbl>
              <a:tblPr/>
              <a:tblGrid>
                <a:gridCol w="1924230"/>
                <a:gridCol w="2219174"/>
              </a:tblGrid>
              <a:tr h="85725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Средние пропорциональные в прямоугольном треугольнике</a:t>
                      </a:r>
                      <a:endParaRPr lang="ru-RU" sz="20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80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Если СН – высота, проведённая из вершины прямого угла, то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929066"/>
            <a:ext cx="3571900" cy="2571768"/>
          </a:xfrm>
          <a:prstGeom prst="rect">
            <a:avLst/>
          </a:prstGeom>
          <a:noFill/>
        </p:spPr>
      </p:pic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858016" y="3857628"/>
          <a:ext cx="1857388" cy="1285884"/>
        </p:xfrm>
        <a:graphic>
          <a:graphicData uri="http://schemas.openxmlformats.org/presentationml/2006/ole">
            <p:oleObj spid="_x0000_s8194" name="Формула" r:id="rId4" imgW="1091726" imgH="748975" progId="Equation.3">
              <p:embed/>
            </p:oleObj>
          </a:graphicData>
        </a:graphic>
      </p:graphicFrame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6858016" y="5214950"/>
          <a:ext cx="2000264" cy="285752"/>
        </p:xfrm>
        <a:graphic>
          <a:graphicData uri="http://schemas.openxmlformats.org/presentationml/2006/ole">
            <p:oleObj spid="_x0000_s8193" name="Формула" r:id="rId5" imgW="1231366" imgH="177723" progId="Equation.3">
              <p:embed/>
            </p:oleObj>
          </a:graphicData>
        </a:graphic>
      </p:graphicFrame>
      <p:cxnSp>
        <p:nvCxnSpPr>
          <p:cNvPr id="23" name="Соединительная линия уступом 22"/>
          <p:cNvCxnSpPr/>
          <p:nvPr/>
        </p:nvCxnSpPr>
        <p:spPr>
          <a:xfrm>
            <a:off x="642910" y="1785926"/>
            <a:ext cx="7715304" cy="4857808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Овал 28"/>
          <p:cNvSpPr/>
          <p:nvPr/>
        </p:nvSpPr>
        <p:spPr>
          <a:xfrm>
            <a:off x="1643042" y="1285860"/>
            <a:ext cx="1214446" cy="50006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14290"/>
            <a:ext cx="38005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Задание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КДР, 11 класс, 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декабрь 2012 г.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35383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Теоретический материал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памятки «Треугольник»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857364"/>
            <a:ext cx="42864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В прямоугольном треугольнике АВС 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с острым углом 66° проведены 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высота ВН и медиана ВМ. Найдите 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угол НВМ в градусах.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7" name="Прямоугольный треугольник 6"/>
          <p:cNvSpPr/>
          <p:nvPr/>
        </p:nvSpPr>
        <p:spPr>
          <a:xfrm rot="7569811">
            <a:off x="865025" y="3707850"/>
            <a:ext cx="2635076" cy="3480818"/>
          </a:xfrm>
          <a:prstGeom prst="rtTriangle">
            <a:avLst/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endCxn id="7" idx="2"/>
          </p:cNvCxnSpPr>
          <p:nvPr/>
        </p:nvCxnSpPr>
        <p:spPr>
          <a:xfrm rot="16200000" flipV="1">
            <a:off x="527419" y="4385079"/>
            <a:ext cx="2071702" cy="1666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stCxn id="7" idx="5"/>
            <a:endCxn id="7" idx="2"/>
          </p:cNvCxnSpPr>
          <p:nvPr/>
        </p:nvCxnSpPr>
        <p:spPr>
          <a:xfrm rot="5400000" flipH="1">
            <a:off x="823401" y="4089098"/>
            <a:ext cx="2090697" cy="627627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0" y="5500702"/>
            <a:ext cx="558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8662" y="3071810"/>
            <a:ext cx="529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В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00496" y="5429264"/>
            <a:ext cx="510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14414" y="5429264"/>
            <a:ext cx="572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Н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928794" y="5429264"/>
            <a:ext cx="7232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М</a:t>
            </a:r>
            <a:endParaRPr lang="ru-RU" sz="4800" b="1" dirty="0">
              <a:solidFill>
                <a:srgbClr val="C00000"/>
              </a:solidFill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4786314" y="1500174"/>
          <a:ext cx="4143404" cy="4632960"/>
        </p:xfrm>
        <a:graphic>
          <a:graphicData uri="http://schemas.openxmlformats.org/drawingml/2006/table">
            <a:tbl>
              <a:tblPr/>
              <a:tblGrid>
                <a:gridCol w="4143404"/>
              </a:tblGrid>
              <a:tr h="43577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u="sng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Медиана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– отрезок, соединяющий вершину треугольника с серединой </a:t>
                      </a:r>
                      <a:r>
                        <a:rPr lang="ru-RU" sz="24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его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противолежащей стороны, т.е. АР, ВЕ, СН – медианы </a:t>
                      </a:r>
                      <a:r>
                        <a:rPr lang="ru-RU" sz="20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тр-ка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1.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Медианы </a:t>
                      </a:r>
                      <a:r>
                        <a:rPr lang="ru-RU" sz="20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тр-ка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 пересекаются в одной точке и делятся ею в отношении 2:1, считая от вершины, т.е. АО:ОР = 2:1; ВО:ОЕ =  2:1;  СО:ОН = 2:1.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2.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Если медиана </a:t>
                      </a:r>
                      <a:r>
                        <a:rPr lang="ru-RU" sz="20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тр-ка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равна половине стороны, к которой она проведена, то </a:t>
                      </a:r>
                      <a:r>
                        <a:rPr lang="ru-RU" sz="20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тр-к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прямоугольный.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3.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Медиана прямоугольного </a:t>
                      </a:r>
                      <a:r>
                        <a:rPr lang="ru-RU" sz="2000" dirty="0" err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тр-ка</a:t>
                      </a:r>
                      <a:r>
                        <a:rPr lang="ru-RU" sz="2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, проведённая из вершины прямого угла, равна половине гипотенузы.</a:t>
                      </a:r>
                    </a:p>
                  </a:txBody>
                  <a:tcPr marL="57509" marR="57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27" name="Прямая соединительная линия 26"/>
          <p:cNvCxnSpPr/>
          <p:nvPr/>
        </p:nvCxnSpPr>
        <p:spPr>
          <a:xfrm rot="10800000">
            <a:off x="5000628" y="5572140"/>
            <a:ext cx="3429024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10800000">
            <a:off x="4929190" y="5857892"/>
            <a:ext cx="3429024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0800000">
            <a:off x="4857752" y="6143644"/>
            <a:ext cx="3429024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10800000" flipV="1">
            <a:off x="1714480" y="4500570"/>
            <a:ext cx="428628" cy="7143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 flipH="1" flipV="1">
            <a:off x="714348" y="5429264"/>
            <a:ext cx="428628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 flipH="1" flipV="1">
            <a:off x="2786844" y="5428470"/>
            <a:ext cx="428628" cy="158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/>
          <p:nvPr/>
        </p:nvCxnSpPr>
        <p:spPr>
          <a:xfrm>
            <a:off x="571472" y="1285836"/>
            <a:ext cx="7858180" cy="5286436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14290"/>
            <a:ext cx="38005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Задание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КДР, 11 класс, 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декабрь 2012 г.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37862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Теоретический материал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памятки «Треугольник»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1571612"/>
            <a:ext cx="408182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В  треугольнике АВС с периметром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36 проведена биссектриса ВК, при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этом отрезки АК и КС равны 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Соответственно 7 и 5. Найдите 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длину стороны ВС.</a:t>
            </a:r>
            <a:endParaRPr lang="ru-RU" sz="2000" b="1" dirty="0">
              <a:solidFill>
                <a:srgbClr val="7030A0"/>
              </a:solidFill>
            </a:endParaRPr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571472" y="3500438"/>
            <a:ext cx="3429024" cy="2071702"/>
          </a:xfrm>
          <a:prstGeom prst="triangle">
            <a:avLst>
              <a:gd name="adj" fmla="val 88762"/>
            </a:avLst>
          </a:prstGeom>
          <a:noFill/>
          <a:ln w="508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0" y="5500702"/>
            <a:ext cx="558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А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5500702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7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7620" y="5429264"/>
            <a:ext cx="510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С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68" y="2786058"/>
            <a:ext cx="529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В</a:t>
            </a:r>
            <a:endParaRPr lang="ru-RU" sz="4800" b="1" dirty="0">
              <a:solidFill>
                <a:srgbClr val="C00000"/>
              </a:solidFill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2035951" y="3964785"/>
            <a:ext cx="2071702" cy="114300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786314" y="1142984"/>
            <a:ext cx="41434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3. </a:t>
            </a:r>
            <a:r>
              <a:rPr lang="ru-RU" sz="2400" b="1" u="sng" dirty="0" smtClean="0">
                <a:solidFill>
                  <a:srgbClr val="7030A0"/>
                </a:solidFill>
              </a:rPr>
              <a:t>Биссектриса</a:t>
            </a:r>
            <a:r>
              <a:rPr lang="ru-RU" sz="2400" dirty="0" smtClean="0">
                <a:solidFill>
                  <a:srgbClr val="7030A0"/>
                </a:solidFill>
              </a:rPr>
              <a:t> треугольника делит его сторону на отрезки, пропорциональные двум другим сторонам.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5072066" y="5929330"/>
          <a:ext cx="3571900" cy="642942"/>
        </p:xfrm>
        <a:graphic>
          <a:graphicData uri="http://schemas.openxmlformats.org/presentationml/2006/ole">
            <p:oleObj spid="_x0000_s1025" name="Формула" r:id="rId3" imgW="2133600" imgH="393700" progId="Equation.3">
              <p:embed/>
            </p:oleObj>
          </a:graphicData>
        </a:graphic>
      </p:graphicFrame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786058"/>
            <a:ext cx="428628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7143768" y="3500438"/>
            <a:ext cx="543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М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29190" y="3714752"/>
            <a:ext cx="373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F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00826" y="5286388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N</a:t>
            </a:r>
            <a:endParaRPr lang="ru-RU" sz="3200" b="1" dirty="0">
              <a:solidFill>
                <a:srgbClr val="C00000"/>
              </a:solidFill>
            </a:endParaRPr>
          </a:p>
        </p:txBody>
      </p:sp>
      <p:cxnSp>
        <p:nvCxnSpPr>
          <p:cNvPr id="20" name="Соединительная линия уступом 19"/>
          <p:cNvCxnSpPr/>
          <p:nvPr/>
        </p:nvCxnSpPr>
        <p:spPr>
          <a:xfrm>
            <a:off x="357158" y="1357298"/>
            <a:ext cx="8358246" cy="5286412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509822" y="5724540"/>
            <a:ext cx="5309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К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86116" y="5500702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5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786182" y="3929066"/>
            <a:ext cx="5245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Х</a:t>
            </a:r>
            <a:endParaRPr lang="ru-RU" sz="4800" b="1" dirty="0">
              <a:solidFill>
                <a:srgbClr val="7030A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9576938">
            <a:off x="1618203" y="3587823"/>
            <a:ext cx="13388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24-Х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214290"/>
            <a:ext cx="38005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Задание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КДР, 11 класс, 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декабрь 2012 г.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4876" y="214290"/>
            <a:ext cx="36626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Задача № 5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административного среза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(декабрь 2012 г.)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073" name="Рисунок 2292" descr="MA.OB10.B4.24/inner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214686"/>
            <a:ext cx="3357586" cy="30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857752" y="1357298"/>
            <a:ext cx="36433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треугольнике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ABC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угол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равен 58°,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4929190" y="1928802"/>
            <a:ext cx="392909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AD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 — биссектрисы,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пересекающиеся в точке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Найдите угол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AOB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Ответ дайте в градусах.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571612"/>
            <a:ext cx="394524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В  треугольнике АВС с углом В, 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равным 52°, проведены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биссектрисы АК и СМ, которые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пересекаются в точке О. Найдите </a:t>
            </a:r>
          </a:p>
          <a:p>
            <a:r>
              <a:rPr lang="ru-RU" sz="2000" b="1" dirty="0" smtClean="0">
                <a:solidFill>
                  <a:srgbClr val="7030A0"/>
                </a:solidFill>
              </a:rPr>
              <a:t>угол МОК в градусах.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10" name="Рисунок 2292" descr="MA.OB10.B4.24/inner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214686"/>
            <a:ext cx="3357586" cy="30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571736" y="3000372"/>
            <a:ext cx="38023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800" dirty="0" smtClean="0"/>
              <a:t>В</a:t>
            </a:r>
            <a:endParaRPr lang="ru-RU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3500430" y="5929330"/>
            <a:ext cx="38023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1142976" y="4286256"/>
            <a:ext cx="38023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071802" y="4429132"/>
            <a:ext cx="38023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800" dirty="0" smtClean="0"/>
              <a:t>К</a:t>
            </a:r>
            <a:endParaRPr lang="ru-RU" sz="2800" dirty="0"/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>
            <a:off x="357158" y="1357298"/>
            <a:ext cx="8358246" cy="5286412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214942" y="428604"/>
            <a:ext cx="35804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10 класс, В2, 21 % выполнения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42875" y="500063"/>
            <a:ext cx="3357563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313" y="1143000"/>
            <a:ext cx="3357562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14313" y="1785938"/>
            <a:ext cx="3357562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42875" y="2500313"/>
            <a:ext cx="3357563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-964406" y="1821657"/>
            <a:ext cx="2643187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14313" y="3071813"/>
            <a:ext cx="3357562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-178594" y="1821657"/>
            <a:ext cx="2643187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1285875" y="1785938"/>
            <a:ext cx="2571750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1964531" y="1821657"/>
            <a:ext cx="2643187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535781" y="1750219"/>
            <a:ext cx="2643188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357188" y="500063"/>
            <a:ext cx="2928937" cy="25717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142875" y="1785938"/>
            <a:ext cx="3643313" cy="15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 flipH="1" flipV="1">
            <a:off x="428625" y="1714500"/>
            <a:ext cx="28575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36525" y="3714750"/>
          <a:ext cx="1941513" cy="2978150"/>
        </p:xfrm>
        <a:graphic>
          <a:graphicData uri="http://schemas.openxmlformats.org/presentationml/2006/ole">
            <p:oleObj spid="_x0000_s29698" name="Формула" r:id="rId3" imgW="634680" imgH="1625400" progId="Equation.3">
              <p:embed/>
            </p:oleObj>
          </a:graphicData>
        </a:graphic>
      </p:graphicFrame>
      <p:sp>
        <p:nvSpPr>
          <p:cNvPr id="3090" name="TextBox 33"/>
          <p:cNvSpPr txBox="1">
            <a:spLocks noChangeArrowheads="1"/>
          </p:cNvSpPr>
          <p:nvPr/>
        </p:nvSpPr>
        <p:spPr bwMode="auto">
          <a:xfrm>
            <a:off x="4312677" y="0"/>
            <a:ext cx="483132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>
                <a:latin typeface="Calibri" pitchFamily="34" charset="0"/>
              </a:rPr>
              <a:t>2. </a:t>
            </a:r>
            <a:r>
              <a:rPr lang="ru-RU" sz="2000" b="1" dirty="0" smtClean="0">
                <a:latin typeface="Calibri" pitchFamily="34" charset="0"/>
              </a:rPr>
              <a:t>Переведите из одной меры измерения</a:t>
            </a:r>
          </a:p>
          <a:p>
            <a:r>
              <a:rPr lang="ru-RU" sz="2000" b="1" dirty="0" smtClean="0">
                <a:latin typeface="Calibri" pitchFamily="34" charset="0"/>
              </a:rPr>
              <a:t> углов в другую и укажите четверть:</a:t>
            </a:r>
            <a:endParaRPr lang="ru-RU" sz="2000" b="1" dirty="0">
              <a:latin typeface="Calibri" pitchFamily="34" charset="0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143372" y="642918"/>
          <a:ext cx="858837" cy="2338407"/>
        </p:xfrm>
        <a:graphic>
          <a:graphicData uri="http://schemas.openxmlformats.org/presentationml/2006/ole">
            <p:oleObj spid="_x0000_s29699" name="Формула" r:id="rId4" imgW="469800" imgH="1295280" progId="Equation.3">
              <p:embed/>
            </p:oleObj>
          </a:graphicData>
        </a:graphic>
      </p:graphicFrame>
      <p:sp>
        <p:nvSpPr>
          <p:cNvPr id="3091" name="TextBox 35"/>
          <p:cNvSpPr txBox="1">
            <a:spLocks noChangeArrowheads="1"/>
          </p:cNvSpPr>
          <p:nvPr/>
        </p:nvSpPr>
        <p:spPr bwMode="auto">
          <a:xfrm>
            <a:off x="214313" y="3071813"/>
            <a:ext cx="3571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000" b="1">
                <a:latin typeface="Calibri" pitchFamily="34" charset="0"/>
              </a:rPr>
              <a:t>Найдите значение </a:t>
            </a:r>
          </a:p>
          <a:p>
            <a:pPr marL="342900" indent="-342900"/>
            <a:r>
              <a:rPr lang="ru-RU" sz="2000" b="1">
                <a:latin typeface="Calibri" pitchFamily="34" charset="0"/>
              </a:rPr>
              <a:t>тригонометрической функции</a:t>
            </a:r>
          </a:p>
        </p:txBody>
      </p:sp>
      <p:sp>
        <p:nvSpPr>
          <p:cNvPr id="3092" name="TextBox 42"/>
          <p:cNvSpPr txBox="1">
            <a:spLocks noChangeArrowheads="1"/>
          </p:cNvSpPr>
          <p:nvPr/>
        </p:nvSpPr>
        <p:spPr bwMode="auto">
          <a:xfrm>
            <a:off x="4214813" y="3071813"/>
            <a:ext cx="45577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alibri" pitchFamily="34" charset="0"/>
              </a:rPr>
              <a:t>3.По заданному значению одной </a:t>
            </a:r>
          </a:p>
          <a:p>
            <a:r>
              <a:rPr lang="ru-RU" sz="2000" b="1">
                <a:latin typeface="Calibri" pitchFamily="34" charset="0"/>
              </a:rPr>
              <a:t>тригонометрической функции найдите</a:t>
            </a:r>
          </a:p>
          <a:p>
            <a:r>
              <a:rPr lang="ru-RU" sz="2000" b="1">
                <a:latin typeface="Calibri" pitchFamily="34" charset="0"/>
              </a:rPr>
              <a:t>значения остальных:</a:t>
            </a: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6697663" y="3643313"/>
          <a:ext cx="2251075" cy="714375"/>
        </p:xfrm>
        <a:graphic>
          <a:graphicData uri="http://schemas.openxmlformats.org/presentationml/2006/ole">
            <p:oleObj spid="_x0000_s29700" name="Формула" r:id="rId5" imgW="1269720" imgH="393480" progId="Equation.3">
              <p:embed/>
            </p:oleObj>
          </a:graphicData>
        </a:graphic>
      </p:graphicFrame>
      <p:sp>
        <p:nvSpPr>
          <p:cNvPr id="3093" name="TextBox 44"/>
          <p:cNvSpPr txBox="1">
            <a:spLocks noChangeArrowheads="1"/>
          </p:cNvSpPr>
          <p:nvPr/>
        </p:nvSpPr>
        <p:spPr bwMode="auto">
          <a:xfrm>
            <a:off x="2928938" y="0"/>
            <a:ext cx="12715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u="sng">
                <a:latin typeface="Calibri" pitchFamily="34" charset="0"/>
              </a:rPr>
              <a:t>1 вариант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28992" y="4500570"/>
            <a:ext cx="4262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10 класс, В3, 29 % выполнения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42875" y="500063"/>
            <a:ext cx="3357563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214313" y="1143000"/>
            <a:ext cx="3357562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14313" y="1785938"/>
            <a:ext cx="3357562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42875" y="2500313"/>
            <a:ext cx="3357563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-964406" y="1821657"/>
            <a:ext cx="2643187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14313" y="3071813"/>
            <a:ext cx="3357562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-178594" y="1821657"/>
            <a:ext cx="2643187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1285875" y="1785938"/>
            <a:ext cx="2571750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1964531" y="1821657"/>
            <a:ext cx="2643187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535781" y="1750219"/>
            <a:ext cx="2643188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357188" y="500063"/>
            <a:ext cx="2928937" cy="25717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142875" y="1785938"/>
            <a:ext cx="3643313" cy="158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 flipH="1" flipV="1">
            <a:off x="428625" y="1714500"/>
            <a:ext cx="2857500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73050" y="3786188"/>
          <a:ext cx="1155678" cy="1785952"/>
        </p:xfrm>
        <a:graphic>
          <a:graphicData uri="http://schemas.openxmlformats.org/presentationml/2006/ole">
            <p:oleObj spid="_x0000_s28674" name="Формула" r:id="rId3" imgW="545760" imgH="939600" progId="Equation.3">
              <p:embed/>
            </p:oleObj>
          </a:graphicData>
        </a:graphic>
      </p:graphicFrame>
      <p:sp>
        <p:nvSpPr>
          <p:cNvPr id="2066" name="TextBox 33"/>
          <p:cNvSpPr txBox="1">
            <a:spLocks noChangeArrowheads="1"/>
          </p:cNvSpPr>
          <p:nvPr/>
        </p:nvSpPr>
        <p:spPr bwMode="auto">
          <a:xfrm>
            <a:off x="4286250" y="285750"/>
            <a:ext cx="29902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Calibri" pitchFamily="34" charset="0"/>
              </a:rPr>
              <a:t>5. Упростите выражение:</a:t>
            </a:r>
            <a:endParaRPr lang="ru-RU" sz="2000" b="1" dirty="0">
              <a:latin typeface="Calibri" pitchFamily="34" charset="0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929058" y="642918"/>
          <a:ext cx="2068513" cy="881063"/>
        </p:xfrm>
        <a:graphic>
          <a:graphicData uri="http://schemas.openxmlformats.org/presentationml/2006/ole">
            <p:oleObj spid="_x0000_s28675" name="Формула" r:id="rId4" imgW="1130040" imgH="457200" progId="Equation.3">
              <p:embed/>
            </p:oleObj>
          </a:graphicData>
        </a:graphic>
      </p:graphicFrame>
      <p:sp>
        <p:nvSpPr>
          <p:cNvPr id="2067" name="TextBox 35"/>
          <p:cNvSpPr txBox="1">
            <a:spLocks noChangeArrowheads="1"/>
          </p:cNvSpPr>
          <p:nvPr/>
        </p:nvSpPr>
        <p:spPr bwMode="auto">
          <a:xfrm>
            <a:off x="214313" y="3071813"/>
            <a:ext cx="315124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/>
            <a:r>
              <a:rPr lang="ru-RU" sz="2000" b="1" dirty="0" smtClean="0">
                <a:latin typeface="Calibri" pitchFamily="34" charset="0"/>
              </a:rPr>
              <a:t>4. Расположите в порядке </a:t>
            </a:r>
          </a:p>
          <a:p>
            <a:pPr marL="342900" indent="-342900"/>
            <a:r>
              <a:rPr lang="ru-RU" sz="2000" b="1" dirty="0" smtClean="0">
                <a:latin typeface="Calibri" pitchFamily="34" charset="0"/>
              </a:rPr>
              <a:t>убывания: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2068" name="TextBox 42"/>
          <p:cNvSpPr txBox="1">
            <a:spLocks noChangeArrowheads="1"/>
          </p:cNvSpPr>
          <p:nvPr/>
        </p:nvSpPr>
        <p:spPr bwMode="auto">
          <a:xfrm>
            <a:off x="4429124" y="2143116"/>
            <a:ext cx="4033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latin typeface="Calibri" pitchFamily="34" charset="0"/>
              </a:rPr>
              <a:t>6. Найдите значение выражения :</a:t>
            </a:r>
            <a:endParaRPr lang="ru-RU" sz="2000" b="1" dirty="0">
              <a:latin typeface="Calibri" pitchFamily="34" charset="0"/>
            </a:endParaRPr>
          </a:p>
        </p:txBody>
      </p:sp>
      <p:sp>
        <p:nvSpPr>
          <p:cNvPr id="2069" name="TextBox 20"/>
          <p:cNvSpPr txBox="1">
            <a:spLocks noChangeArrowheads="1"/>
          </p:cNvSpPr>
          <p:nvPr/>
        </p:nvSpPr>
        <p:spPr bwMode="auto">
          <a:xfrm>
            <a:off x="2928938" y="0"/>
            <a:ext cx="12715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u="sng">
                <a:latin typeface="Calibri" pitchFamily="34" charset="0"/>
              </a:rPr>
              <a:t>2 вариант</a:t>
            </a:r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4071934" y="2714620"/>
          <a:ext cx="3286148" cy="2500330"/>
        </p:xfrm>
        <a:graphic>
          <a:graphicData uri="http://schemas.openxmlformats.org/presentationml/2006/ole">
            <p:oleObj spid="_x0000_s28676" name="Формула" r:id="rId5" imgW="1701720" imgH="12697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1118</TotalTime>
  <Words>895</Words>
  <Application>Microsoft Office PowerPoint</Application>
  <PresentationFormat>Экран (4:3)</PresentationFormat>
  <Paragraphs>188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Пользователь Windows</cp:lastModifiedBy>
  <cp:revision>100</cp:revision>
  <dcterms:created xsi:type="dcterms:W3CDTF">2012-10-02T01:17:01Z</dcterms:created>
  <dcterms:modified xsi:type="dcterms:W3CDTF">2014-03-06T10:44:23Z</dcterms:modified>
</cp:coreProperties>
</file>