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5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CC"/>
    <a:srgbClr val="FFFF99"/>
    <a:srgbClr val="FFFFCC"/>
    <a:srgbClr val="FFD85D"/>
    <a:srgbClr val="FF9900"/>
    <a:srgbClr val="FFCC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A273C-E7AE-4391-8F23-FCC3BE35DC91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C4BFF-A947-4513-93D5-C6BA57A58D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4BFF-A947-4513-93D5-C6BA57A58D3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apositiv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nzhypnosis.com/heart-ecg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000" y="1844824"/>
            <a:ext cx="3995935" cy="95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124744"/>
          </a:xfrm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>
              <a:defRPr sz="3800" b="0" cap="none" spc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7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  <a:lvl2pPr algn="just">
              <a:defRPr sz="25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2pPr>
            <a:lvl3pPr algn="just"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3pPr>
            <a:lvl4pPr algn="just"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4pPr>
            <a:lvl5pPr algn="just"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apositiva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A0FB-955D-4C03-BBA1-889A4087EB28}" type="datetimeFigureOut">
              <a:rPr lang="ru-RU" smtClean="0"/>
              <a:pPr/>
              <a:t>29/09/2013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20F-8ADA-43D0-8986-AD313832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5688632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dirty="0" smtClean="0">
                <a:ln/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 pitchFamily="18" charset="0"/>
              </a:rPr>
              <a:t>Органы кровообращения</a:t>
            </a:r>
            <a:endParaRPr lang="es-ES" sz="5400" dirty="0">
              <a:ln/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714480" y="3929066"/>
            <a:ext cx="6400800" cy="1752600"/>
          </a:xfrm>
        </p:spPr>
        <p:txBody>
          <a:bodyPr/>
          <a:lstStyle/>
          <a:p>
            <a:r>
              <a:rPr lang="ru-RU" dirty="0" smtClean="0"/>
              <a:t>Строение сердца</a:t>
            </a:r>
            <a:endParaRPr lang="es-E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620688"/>
            <a:ext cx="9144000" cy="9905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485776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биологии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ГОУ СОШ 1959 г.Москвы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Еремеева С.Л.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643182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Сердце человека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Строение сердца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429156" cy="50435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Правая и левая части сердца разделены сплошной перегородкой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Предсердие и желудочки каждой половины сердца сообщаются между собой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Створчатые клапаны пропускают кровь в сторону желудочков, препятствуя обратному кровотоку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Полулунные клапаны обеспечивают ток крови из желудочков в артерии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heart.su/files/he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28628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Слои (оболочки) стенки сердца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500174"/>
            <a:ext cx="4214842" cy="500066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Эндокард – образован эпителиальной тканью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Миокард – образован мышечной тканью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Эпикард – образован соединительной тканью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900igr.net/datai/biologija/Rabota-serdtsa/0003-001-Stroenie-serdts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4206605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57174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Кровеносные сосуды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Артерии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71604" y="4500570"/>
            <a:ext cx="7115196" cy="21431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Несет кровь от сердца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Самая крупная называется аорта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Кровь движется под большим давлением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files.school-collection.edu.ru/dlrstore/7720c927-2b3a-49a3-b353-de845d18509a/%5bBI8ZD_10-03%5d_%5bIL_03%5d-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86742" cy="29281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Несет кровь обратно к сердцу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Располагаются неглубоко под кожей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Кровь течет медленнее, чем в артериях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health-lifes.ru/wp-content/uploads/2012/04/%D0%A1%D1%82%D1%80%D0%BE%D0%B5%D0%BD%D0%B8%D0%B5-%D0%B2%D0%B5%D0%BD-300x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30251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Капилляры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Мельчайшие сосуды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50 раз тоньше человеческого волоса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Пронизывают все органы человека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Собираются в вены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bank-krasoty.ua/images/identity/big/teleangiektazii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571900" cy="32504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736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Биологическая задача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3357562"/>
            <a:ext cx="8072494" cy="178593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Какой объем крови перекачивает сердце человека за один час и за одни сутки, если оно сокращается в среднем 70 раз в минуту, выбрасывая при каждом сокращении из двух желудочков 150 см</a:t>
            </a:r>
            <a:r>
              <a:rPr lang="ru-RU" sz="2400" baseline="30000" dirty="0" smtClean="0">
                <a:solidFill>
                  <a:schemeClr val="bg1"/>
                </a:solidFill>
              </a:rPr>
              <a:t>3</a:t>
            </a:r>
            <a:r>
              <a:rPr lang="ru-RU" sz="2400" dirty="0" smtClean="0">
                <a:solidFill>
                  <a:schemeClr val="bg1"/>
                </a:solidFill>
              </a:rPr>
              <a:t> крови?</a:t>
            </a:r>
            <a:endParaRPr lang="ru-RU" sz="24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такое сердце?</a:t>
            </a:r>
          </a:p>
          <a:p>
            <a:pPr>
              <a:buNone/>
            </a:pPr>
            <a:r>
              <a:rPr lang="ru-RU" dirty="0" smtClean="0"/>
              <a:t>Камень твердый?</a:t>
            </a:r>
          </a:p>
          <a:p>
            <a:pPr>
              <a:buNone/>
            </a:pPr>
            <a:r>
              <a:rPr lang="ru-RU" dirty="0" smtClean="0"/>
              <a:t>Яблоко с багрово-красной кожей?</a:t>
            </a:r>
          </a:p>
          <a:p>
            <a:pPr>
              <a:buNone/>
            </a:pPr>
            <a:r>
              <a:rPr lang="ru-RU" dirty="0" smtClean="0"/>
              <a:t>Может быть меж рёбер и аорты</a:t>
            </a:r>
          </a:p>
          <a:p>
            <a:pPr>
              <a:buNone/>
            </a:pPr>
            <a:r>
              <a:rPr lang="ru-RU" dirty="0" smtClean="0"/>
              <a:t>Бьётся шар, на шар земной похожий?</a:t>
            </a:r>
          </a:p>
          <a:p>
            <a:pPr>
              <a:buNone/>
            </a:pPr>
            <a:r>
              <a:rPr lang="ru-RU" dirty="0" smtClean="0"/>
              <a:t>Так или иначе все земное</a:t>
            </a:r>
          </a:p>
          <a:p>
            <a:pPr>
              <a:buNone/>
            </a:pPr>
            <a:r>
              <a:rPr lang="ru-RU" dirty="0" smtClean="0"/>
              <a:t>Умещается в его пределы,</a:t>
            </a:r>
          </a:p>
          <a:p>
            <a:pPr>
              <a:buNone/>
            </a:pPr>
            <a:r>
              <a:rPr lang="ru-RU" dirty="0" smtClean="0"/>
              <a:t>Потому что нет ему покоя,</a:t>
            </a:r>
          </a:p>
          <a:p>
            <a:pPr>
              <a:buNone/>
            </a:pPr>
            <a:r>
              <a:rPr lang="ru-RU" dirty="0" smtClean="0"/>
              <a:t>До всего есть дело.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«Сердце</a:t>
            </a:r>
            <a:r>
              <a:rPr lang="ru-RU" dirty="0" smtClean="0"/>
              <a:t>» – Э. </a:t>
            </a:r>
            <a:r>
              <a:rPr lang="ru-RU" dirty="0" err="1" smtClean="0"/>
              <a:t>Межелайтис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Эволюционный путь сердца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Представитель бесчерепных – ланцетник.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357694"/>
            <a:ext cx="8686800" cy="17684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Внешнее строение               Внутренние строение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Роль сердца как органа, обеспечивающего движение крови играет сосуд – брюшная аорта.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bio.ru/images/050703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908" y="1857364"/>
            <a:ext cx="4286248" cy="1928826"/>
          </a:xfrm>
          <a:prstGeom prst="rect">
            <a:avLst/>
          </a:prstGeom>
          <a:noFill/>
        </p:spPr>
      </p:pic>
      <p:pic>
        <p:nvPicPr>
          <p:cNvPr id="1028" name="Picture 4" descr="http://festival.1september.ru/articles/511531/img1.gif"/>
          <p:cNvPicPr>
            <a:picLocks noChangeAspect="1" noChangeArrowheads="1"/>
          </p:cNvPicPr>
          <p:nvPr/>
        </p:nvPicPr>
        <p:blipFill>
          <a:blip r:embed="rId3"/>
          <a:srcRect l="18750" t="11458" r="16406" b="12499"/>
          <a:stretch>
            <a:fillRect/>
          </a:stretch>
        </p:blipFill>
        <p:spPr bwMode="auto">
          <a:xfrm>
            <a:off x="500034" y="1643050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Надкласс рыбы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5143512"/>
            <a:ext cx="7858180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Внешнее строение                 Кровеносная система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У рыб – двухкамерное сердце.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Это сделало возможным повышение кровяного давления и интенсификацию кровотока.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worldfishing.narod.ru/fish/pic/k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295775" cy="2209801"/>
          </a:xfrm>
          <a:prstGeom prst="rect">
            <a:avLst/>
          </a:prstGeom>
          <a:noFill/>
        </p:spPr>
      </p:pic>
      <p:pic>
        <p:nvPicPr>
          <p:cNvPr id="17412" name="Picture 4" descr="http://scienceland.info/images/biology7/pic1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14340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Класс земноводные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4429132"/>
            <a:ext cx="7829576" cy="16970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Внешнее строение                Кровеносная система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Сердце по сравнению с рыбами усложнилось. Оно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трехкамерное</a:t>
            </a:r>
            <a:r>
              <a:rPr lang="ru-RU" dirty="0" smtClean="0">
                <a:solidFill>
                  <a:schemeClr val="bg1"/>
                </a:solidFill>
              </a:rPr>
              <a:t>, состоящее из двух предсердий и одного желудочка.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gandex.ru/upl/oboi/u26_7767_tropicheskaya_lyag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42984"/>
            <a:ext cx="4362397" cy="3271798"/>
          </a:xfrm>
          <a:prstGeom prst="rect">
            <a:avLst/>
          </a:prstGeom>
          <a:noFill/>
        </p:spPr>
      </p:pic>
      <p:pic>
        <p:nvPicPr>
          <p:cNvPr id="18436" name="Picture 4" descr="http://biouroki.ru/content/page/734/s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52933"/>
            <a:ext cx="4143404" cy="32047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Класс пресмыкающиеся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4429132"/>
            <a:ext cx="8001056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Внешнее строение                Кровеносная </a:t>
            </a:r>
            <a:r>
              <a:rPr lang="ru-RU" dirty="0" smtClean="0">
                <a:solidFill>
                  <a:schemeClr val="bg1"/>
                </a:solidFill>
              </a:rPr>
              <a:t>система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 большинства сердце </a:t>
            </a:r>
            <a:r>
              <a:rPr lang="ru-RU" dirty="0" err="1" smtClean="0">
                <a:solidFill>
                  <a:schemeClr val="bg1"/>
                </a:solidFill>
              </a:rPr>
              <a:t>трехкамерное</a:t>
            </a:r>
            <a:r>
              <a:rPr lang="ru-RU" dirty="0" smtClean="0">
                <a:solidFill>
                  <a:schemeClr val="bg1"/>
                </a:solidFill>
              </a:rPr>
              <a:t>: два предсердия и желудочек, который имеет неполную перегородку сложной формы.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900igr.net/datas/morskie-zhiteli/JAscheritsy.files/0001-001-Presmykajuschies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071966" cy="3000397"/>
          </a:xfrm>
          <a:prstGeom prst="rect">
            <a:avLst/>
          </a:prstGeom>
          <a:noFill/>
        </p:spPr>
      </p:pic>
      <p:pic>
        <p:nvPicPr>
          <p:cNvPr id="19460" name="Picture 4" descr="http://900igr.net/datai/biologija/Klass-Presmykajuschiesja-ili-Reptilii/0010-006-Krovenosnaja-sistema.jpg"/>
          <p:cNvPicPr>
            <a:picLocks noChangeAspect="1" noChangeArrowheads="1"/>
          </p:cNvPicPr>
          <p:nvPr/>
        </p:nvPicPr>
        <p:blipFill>
          <a:blip r:embed="rId3"/>
          <a:srcRect b="55533"/>
          <a:stretch>
            <a:fillRect/>
          </a:stretch>
        </p:blipFill>
        <p:spPr bwMode="auto">
          <a:xfrm>
            <a:off x="4572000" y="1285860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Класс птиц и млекопитающих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4286256"/>
            <a:ext cx="8501122" cy="25717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Кровеносная </a:t>
            </a:r>
            <a:r>
              <a:rPr lang="ru-RU" dirty="0" smtClean="0">
                <a:solidFill>
                  <a:schemeClr val="bg1"/>
                </a:solidFill>
              </a:rPr>
              <a:t>система            Кровеносная система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птиц                                       млекопитающих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	Четырехкамерное сердце, постоянная температура тела (</a:t>
            </a:r>
            <a:r>
              <a:rPr lang="ru-RU" dirty="0" err="1" smtClean="0">
                <a:solidFill>
                  <a:schemeClr val="bg1"/>
                </a:solidFill>
              </a:rPr>
              <a:t>теплокровность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0482" name="Picture 2" descr="http://scienceland.info/images/biology7/pic2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62350" cy="2971801"/>
          </a:xfrm>
          <a:prstGeom prst="rect">
            <a:avLst/>
          </a:prstGeom>
          <a:noFill/>
        </p:spPr>
      </p:pic>
      <p:pic>
        <p:nvPicPr>
          <p:cNvPr id="20484" name="Picture 4" descr="http://scienceland.info/images/biology7/pic3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719628" cy="2981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Сердце человека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643050"/>
            <a:ext cx="4572032" cy="50006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Располагается в грудной полости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Несколько сдвинуто влево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Внутренняя стенка выделяет жидкость , ослабляющая его трение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Сердце взрослого человека весит примерно 300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900igr.net/data/chelovek/_Anatomija.files/0027-082-Krovenosnaja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3543300" cy="5048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P10258061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5503A-4010-44BE-9A19-ABEEFDDDD1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TP102580614_template</Template>
  <TotalTime>99</TotalTime>
  <Words>345</Words>
  <Application>Microsoft Office PowerPoint</Application>
  <PresentationFormat>Экран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TP102580614_template</vt:lpstr>
      <vt:lpstr>Органы кровообращения</vt:lpstr>
      <vt:lpstr>«Сердце» – Э. Межелайтис</vt:lpstr>
      <vt:lpstr>Эволюционный путь сердца</vt:lpstr>
      <vt:lpstr>Представитель бесчерепных – ланцетник.</vt:lpstr>
      <vt:lpstr>Надкласс рыбы</vt:lpstr>
      <vt:lpstr>Класс земноводные</vt:lpstr>
      <vt:lpstr>Класс пресмыкающиеся</vt:lpstr>
      <vt:lpstr>Класс птиц и млекопитающих</vt:lpstr>
      <vt:lpstr>Сердце человека</vt:lpstr>
      <vt:lpstr>Сердце человека</vt:lpstr>
      <vt:lpstr>Строение сердца</vt:lpstr>
      <vt:lpstr>Слои (оболочки) стенки сердца</vt:lpstr>
      <vt:lpstr>Кровеносные сосуды</vt:lpstr>
      <vt:lpstr>Артерии</vt:lpstr>
      <vt:lpstr>Вены</vt:lpstr>
      <vt:lpstr>Капилляры</vt:lpstr>
      <vt:lpstr>Биологическая задача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Методичекая разработка к уроку Органы кровообщения Еремеева СЛ</dc:title>
  <dc:creator>Мегакрасавец</dc:creator>
  <cp:lastModifiedBy>Мегакрасавец</cp:lastModifiedBy>
  <cp:revision>15</cp:revision>
  <dcterms:created xsi:type="dcterms:W3CDTF">2013-09-29T07:27:21Z</dcterms:created>
  <dcterms:modified xsi:type="dcterms:W3CDTF">2013-09-29T09:07:10Z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TC025806159991</vt:lpwstr>
  </property>
</Properties>
</file>