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84" r:id="rId23"/>
    <p:sldId id="300" r:id="rId24"/>
    <p:sldId id="301" r:id="rId25"/>
    <p:sldId id="302" r:id="rId26"/>
    <p:sldId id="303" r:id="rId27"/>
    <p:sldId id="304" r:id="rId28"/>
    <p:sldId id="305" r:id="rId29"/>
    <p:sldId id="306" r:id="rId30"/>
    <p:sldId id="307" r:id="rId31"/>
    <p:sldId id="288" r:id="rId32"/>
    <p:sldId id="289" r:id="rId33"/>
    <p:sldId id="290" r:id="rId34"/>
    <p:sldId id="309" r:id="rId35"/>
    <p:sldId id="308" r:id="rId36"/>
    <p:sldId id="293" r:id="rId37"/>
    <p:sldId id="296" r:id="rId38"/>
    <p:sldId id="297" r:id="rId39"/>
    <p:sldId id="298" r:id="rId40"/>
    <p:sldId id="299"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86" autoAdjust="0"/>
  </p:normalViewPr>
  <p:slideViewPr>
    <p:cSldViewPr>
      <p:cViewPr varScale="1">
        <p:scale>
          <a:sx n="37" d="100"/>
          <a:sy n="37" d="100"/>
        </p:scale>
        <p:origin x="-6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BB123-80E7-4F2F-B0AB-5688434BE82B}" type="datetimeFigureOut">
              <a:rPr lang="ru-RU" smtClean="0"/>
              <a:pPr/>
              <a:t>06.10.2014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F3A99-69DA-4E28-8182-DD81AD7F6D38}" type="slidenum">
              <a:rPr lang="ru-RU" smtClean="0"/>
              <a:pPr/>
              <a:t>‹#›</a:t>
            </a:fld>
            <a:endParaRPr lang="ru-RU"/>
          </a:p>
        </p:txBody>
      </p:sp>
    </p:spTree>
    <p:extLst>
      <p:ext uri="{BB962C8B-B14F-4D97-AF65-F5344CB8AC3E}">
        <p14:creationId xmlns:p14="http://schemas.microsoft.com/office/powerpoint/2010/main" val="118749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Как наука теория вероятностей зародилась</a:t>
            </a:r>
            <a:r>
              <a:rPr lang="ru-RU" baseline="0" dirty="0" smtClean="0"/>
              <a:t> в середине </a:t>
            </a:r>
            <a:r>
              <a:rPr lang="en-US" baseline="0" dirty="0" smtClean="0"/>
              <a:t>XVII</a:t>
            </a:r>
            <a:r>
              <a:rPr lang="ru-RU" baseline="0" dirty="0" smtClean="0"/>
              <a:t> века, в романтическое время королей и мушкетеров, прекрасных дам и благородных рыцарей. Вероятностные закономерности впервые были обнаружены в азартных играх, таких как карты и кости, когда начали применять в них количественные подсчеты и прогнозирование шансов на успех.</a:t>
            </a:r>
          </a:p>
        </p:txBody>
      </p:sp>
      <p:sp>
        <p:nvSpPr>
          <p:cNvPr id="4" name="Номер слайда 3"/>
          <p:cNvSpPr>
            <a:spLocks noGrp="1"/>
          </p:cNvSpPr>
          <p:nvPr>
            <p:ph type="sldNum" sz="quarter" idx="10"/>
          </p:nvPr>
        </p:nvSpPr>
        <p:spPr/>
        <p:txBody>
          <a:bodyPr/>
          <a:lstStyle/>
          <a:p>
            <a:fld id="{F6FF3A99-69DA-4E28-8182-DD81AD7F6D38}"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Собственно, а так ли уж нужна ТВ? Неужели мы и так не можем догадаться,</a:t>
            </a:r>
            <a:r>
              <a:rPr lang="ru-RU" baseline="0" dirty="0" smtClean="0"/>
              <a:t> какое событие может произойти скорее, а какое нет? Давайте проверим.</a:t>
            </a:r>
          </a:p>
          <a:p>
            <a:r>
              <a:rPr lang="ru-RU" baseline="0" dirty="0" smtClean="0"/>
              <a:t>Допустим, в группе 25 студентов. Какова вероятность того, что двое из них родились в один день?</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Собственно, а так ли уж нужна ТВ? Неужели мы и так не можем догадаться,</a:t>
            </a:r>
            <a:r>
              <a:rPr lang="ru-RU" baseline="0" dirty="0" smtClean="0"/>
              <a:t> какое событие может произойти скорее, а какое нет? Давайте проверим.</a:t>
            </a:r>
          </a:p>
          <a:p>
            <a:r>
              <a:rPr lang="ru-RU" baseline="0" dirty="0" smtClean="0"/>
              <a:t>Допустим, в группе 30 студентов. Какова вероятность того, что двое из них родились в один день?</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Давайте попробуем вычислить. </a:t>
            </a:r>
            <a:r>
              <a:rPr lang="ru-RU" baseline="0" dirty="0" smtClean="0"/>
              <a:t> Допустим, что никто из студентов группы не родился в один день. Тогда 1 студент родился в один из 365 дней, второй – в один из 364 дней…</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Тогда вероятность того, что никто</a:t>
            </a:r>
            <a:r>
              <a:rPr lang="ru-RU" baseline="0" dirty="0" smtClean="0"/>
              <a:t> из студентов группы не родился в один день равна</a:t>
            </a:r>
          </a:p>
          <a:p>
            <a:r>
              <a:rPr lang="ru-RU" baseline="0" dirty="0" smtClean="0"/>
              <a:t>Вероятность этого события достигает 50% для 23 человек, а если в группе 50 человек, то вероятность 97%, то есть почти наверняка у двух из 50 день рождения в один день.</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только один пример, когда интуиция</a:t>
            </a:r>
            <a:r>
              <a:rPr lang="ru-RU" baseline="0" dirty="0" smtClean="0"/>
              <a:t> подводит нас. А ведь в повседневной жизни нам постоянно приходится иметь дело с со случайными событиями. И иногда от правильности определения вероятности события зависит многое.</a:t>
            </a:r>
          </a:p>
          <a:p>
            <a:r>
              <a:rPr lang="ru-RU" baseline="0" dirty="0" smtClean="0"/>
              <a:t>Что же такое случайное событие?</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20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21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22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31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Существует 6 официальных подходов к понятию</a:t>
            </a:r>
            <a:r>
              <a:rPr lang="ru-RU" baseline="0" dirty="0" smtClean="0"/>
              <a:t> вероятности. Мы с вами познакомимся лишь с тремя из них.</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32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Ман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Корнелис</a:t>
            </a:r>
            <a:r>
              <a:rPr lang="ru-RU" sz="1200" kern="1200" dirty="0" smtClean="0">
                <a:solidFill>
                  <a:schemeClr val="tx1"/>
                </a:solidFill>
                <a:latin typeface="+mn-lt"/>
                <a:ea typeface="+mn-ea"/>
                <a:cs typeface="+mn-cs"/>
              </a:rPr>
              <a:t> де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Игра в шахматы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Вторая половина 17 века </a:t>
            </a:r>
          </a:p>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7</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36</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Классическое</a:t>
            </a:r>
            <a:r>
              <a:rPr lang="ru-RU" baseline="0" dirty="0" smtClean="0"/>
              <a:t> определение вероятности предполагает, что все элементарные исходы </a:t>
            </a:r>
            <a:r>
              <a:rPr lang="ru-RU" baseline="0" dirty="0" err="1" smtClean="0"/>
              <a:t>равновозможны</a:t>
            </a:r>
            <a:r>
              <a:rPr lang="ru-RU" baseline="0" dirty="0" smtClean="0"/>
              <a:t>.  Такие задачи на практике встречаются довольно редко. Во многих случаях трудно указать основания для возможности считать, что все элементарные исходы равновероятны. В связи с этим появилась необходимость введения другого определения вероятности.</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37</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38</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Классическое и статистическое определения подразумевают, что число всех исходов конечно.</a:t>
            </a:r>
            <a:r>
              <a:rPr lang="ru-RU" baseline="0" dirty="0" smtClean="0"/>
              <a:t>  Для случаев, когда это не так, используют геометрическое определение вероятности.</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39</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40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Художник Ян Стен/ </a:t>
            </a:r>
            <a:r>
              <a:rPr lang="ru-RU" dirty="0" err="1" smtClean="0"/>
              <a:t>Jan</a:t>
            </a:r>
            <a:r>
              <a:rPr lang="ru-RU" dirty="0" smtClean="0"/>
              <a:t> </a:t>
            </a:r>
            <a:r>
              <a:rPr lang="ru-RU" dirty="0" err="1" smtClean="0"/>
              <a:t>Steen</a:t>
            </a:r>
            <a:r>
              <a:rPr lang="ru-RU" dirty="0" smtClean="0"/>
              <a:t> (около 1626—1679), знаменитый голландский живописец, непревзойденный мастер бытового жанра  Аргумент в карточной игре,1660-е</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Аргумент в карточной игре</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Игроки в </a:t>
            </a:r>
            <a:r>
              <a:rPr lang="ru-RU" dirty="0" err="1" smtClean="0"/>
              <a:t>трик-трак</a:t>
            </a:r>
            <a:r>
              <a:rPr lang="ru-RU" dirty="0" smtClean="0"/>
              <a:t> 1667</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таверне 1679</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baseline="0" dirty="0" smtClean="0"/>
              <a:t>А зарождение теории вероятностей началось с того, что придворный французского короля, шевалье де Мере (1607-1648), азартный игрок, обратился к французскому физику, математику и философу Блезу Паскалю (1623-1662) с вопросами к задаче об очках.</a:t>
            </a:r>
          </a:p>
          <a:p>
            <a:r>
              <a:rPr lang="ru-RU" baseline="0" dirty="0" smtClean="0"/>
              <a:t>Шевалье де Мере заинтересовался возможностью вычислить математически, как следует делать ставки. Его интересовала игра, состоящая из 24 бросаний пары костей. По правилам игры ставить можно было или на появление «двойной шестерки», по крайней мере 1 раз в 24 бросаниях, или против этого результата. В каждом случае чистый выигрыш равнялся ставке. Вычисления шевалье привели его </a:t>
            </a:r>
            <a:r>
              <a:rPr lang="ru-RU" baseline="0" dirty="0" err="1" smtClean="0"/>
              <a:t>его</a:t>
            </a:r>
            <a:r>
              <a:rPr lang="ru-RU" baseline="0" dirty="0" smtClean="0"/>
              <a:t> к заключению, что в длинном ряде игр «двойная шестерка» должна хоть раз появляться более чем в 50% всех игр, поэтому выгодно ставить на нее. Хотя де Мере был уверен в правильности своих вычислений, он сомневался в надежности математики, и провел длинный ряд опытов (этот эмпирический метод применяется и теперь и носит название «метод Монте-Карло». Оказалось, что частота появления двойной шестерки меньше 50%!</a:t>
            </a:r>
          </a:p>
          <a:p>
            <a:r>
              <a:rPr lang="ru-RU" baseline="0" dirty="0" smtClean="0"/>
              <a:t>Получив этот результат де Мере </a:t>
            </a:r>
            <a:r>
              <a:rPr lang="ru-RU" baseline="0" dirty="0" err="1" smtClean="0"/>
              <a:t>рассвирипел</a:t>
            </a:r>
            <a:r>
              <a:rPr lang="ru-RU" baseline="0" dirty="0" smtClean="0"/>
              <a:t> и написал Блезу Паскалю письмо, утверждающее, что математика как наука никуда не годится!</a:t>
            </a:r>
          </a:p>
          <a:p>
            <a:r>
              <a:rPr lang="ru-RU" baseline="0" dirty="0" smtClean="0"/>
              <a:t>В письме были заданы два вопроса:</a:t>
            </a:r>
          </a:p>
          <a:p>
            <a:pPr marL="228600" indent="-228600">
              <a:buAutoNum type="arabicPeriod"/>
            </a:pPr>
            <a:r>
              <a:rPr lang="ru-RU" baseline="0" dirty="0" smtClean="0"/>
              <a:t>Сколько раз надо бросить две кости, чтобы случаев выпадения сразу двух шестерок было больше половины от общего числа бросаний</a:t>
            </a:r>
          </a:p>
          <a:p>
            <a:pPr marL="228600" indent="-228600">
              <a:buAutoNum type="arabicPeriod"/>
            </a:pPr>
            <a:r>
              <a:rPr lang="ru-RU" baseline="0" dirty="0" smtClean="0"/>
              <a:t>2. Как справедливо разделить поставленные на кон деньги, если игроки </a:t>
            </a:r>
            <a:r>
              <a:rPr lang="ru-RU" baseline="0" dirty="0" err="1" smtClean="0"/>
              <a:t>прикратили</a:t>
            </a:r>
            <a:r>
              <a:rPr lang="ru-RU" baseline="0" dirty="0" smtClean="0"/>
              <a:t> игру преждевременно.</a:t>
            </a:r>
          </a:p>
          <a:p>
            <a:pPr marL="228600" indent="-228600">
              <a:buNone/>
            </a:pPr>
            <a:r>
              <a:rPr lang="ru-RU" baseline="0" dirty="0" smtClean="0"/>
              <a:t>Паскаль обратился к математику Пьеру Ферма (1601-1665)  для обсуждения этих вопросов. </a:t>
            </a:r>
          </a:p>
          <a:p>
            <a:pPr marL="228600" indent="-228600">
              <a:buNone/>
            </a:pPr>
            <a:r>
              <a:rPr lang="ru-RU" baseline="0" dirty="0" smtClean="0"/>
              <a:t>Их расчеты показали, что относительная частота игр с хотя бы одной двойной шестеркой равна 0,491</a:t>
            </a:r>
          </a:p>
          <a:p>
            <a:pPr marL="228600" indent="-228600">
              <a:buNone/>
            </a:pPr>
            <a:r>
              <a:rPr lang="ru-RU" baseline="0" dirty="0" smtClean="0"/>
              <a:t>Т.е. математические выкладки де Мере, страстного игрока но плохого математика,  были ошибочны, а эмпирические результаты – верны.</a:t>
            </a:r>
            <a:endParaRPr lang="ru-RU" dirty="0" smtClean="0"/>
          </a:p>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Другим толчком</a:t>
            </a:r>
            <a:r>
              <a:rPr lang="ru-RU" baseline="0" dirty="0" smtClean="0"/>
              <a:t> для развития теории вероятностей послужило страховое дело. В 16-17 веках во всех странах западной </a:t>
            </a:r>
            <a:r>
              <a:rPr lang="ru-RU" baseline="0" dirty="0" err="1" smtClean="0"/>
              <a:t>европы</a:t>
            </a:r>
            <a:r>
              <a:rPr lang="ru-RU" baseline="0" dirty="0" smtClean="0"/>
              <a:t> получило распространение страхование судов и страхование от </a:t>
            </a:r>
            <a:r>
              <a:rPr lang="ru-RU" baseline="0" dirty="0" err="1" smtClean="0"/>
              <a:t>пажаров</a:t>
            </a:r>
            <a:r>
              <a:rPr lang="ru-RU" baseline="0" dirty="0" smtClean="0"/>
              <a:t>.  А с конца 17 века на научной основе стало производиться страхование от несчастных случаев и стихийных бедствий. </a:t>
            </a:r>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F3A99-69DA-4E28-8182-DD81AD7F6D38}"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1B62DE21-7C1A-430F-BF96-F3EEBD9970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2F3109-07FA-413B-A0F1-3AF119DB3EF9}" type="datetimeFigureOut">
              <a:rPr lang="ru-RU" smtClean="0"/>
              <a:pPr/>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D1A6A7-9248-4A12-9641-0EAF5CECB47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F3109-07FA-413B-A0F1-3AF119DB3EF9}" type="datetimeFigureOut">
              <a:rPr lang="ru-RU" smtClean="0"/>
              <a:pPr/>
              <a:t>06.10.2014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1A6A7-9248-4A12-9641-0EAF5CECB47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wmf"/><Relationship Id="rId4" Type="http://schemas.openxmlformats.org/officeDocument/2006/relationships/oleObject" Target="../embeddings/oleObject2.bin"/><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0.xml"/><Relationship Id="rId7" Type="http://schemas.openxmlformats.org/officeDocument/2006/relationships/oleObject" Target="../embeddings/oleObject7.bin"/><Relationship Id="rId12"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5.wmf"/><Relationship Id="rId4" Type="http://schemas.openxmlformats.org/officeDocument/2006/relationships/image" Target="../media/image27.jpeg"/><Relationship Id="rId9"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w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Теория вероятностей</a:t>
            </a:r>
            <a:endParaRPr lang="ru-RU" dirty="0"/>
          </a:p>
        </p:txBody>
      </p:sp>
      <p:sp>
        <p:nvSpPr>
          <p:cNvPr id="3" name="Подзаголовок 2"/>
          <p:cNvSpPr>
            <a:spLocks noGrp="1"/>
          </p:cNvSpPr>
          <p:nvPr>
            <p:ph type="subTitle" idx="1"/>
          </p:nvPr>
        </p:nvSpPr>
        <p:spPr/>
        <p:txBody>
          <a:bodyPr>
            <a:normAutofit fontScale="92500" lnSpcReduction="20000"/>
          </a:bodyPr>
          <a:lstStyle/>
          <a:p>
            <a:pPr algn="l"/>
            <a:r>
              <a:rPr lang="ru-RU" dirty="0" smtClean="0"/>
              <a:t>Егорова О.А. </a:t>
            </a:r>
          </a:p>
          <a:p>
            <a:pPr algn="l"/>
            <a:r>
              <a:rPr lang="ru-RU" dirty="0" smtClean="0"/>
              <a:t>преподаватель ГБОУ СПО ЛО «Беседский сельскохозяйственный техникум»</a:t>
            </a:r>
          </a:p>
          <a:p>
            <a:pPr algn="l"/>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910" y="27531"/>
            <a:ext cx="8001055" cy="692662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3" cstate="print"/>
          <a:srcRect/>
          <a:stretch>
            <a:fillRect/>
          </a:stretch>
        </p:blipFill>
        <p:spPr bwMode="auto">
          <a:xfrm>
            <a:off x="198148" y="0"/>
            <a:ext cx="8747705"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29_7015big.jpg"/>
          <p:cNvPicPr>
            <a:picLocks noGrp="1" noChangeAspect="1"/>
          </p:cNvPicPr>
          <p:nvPr>
            <p:ph idx="1"/>
          </p:nvPr>
        </p:nvPicPr>
        <p:blipFill>
          <a:blip r:embed="rId3" cstate="print"/>
          <a:stretch>
            <a:fillRect/>
          </a:stretch>
        </p:blipFill>
        <p:spPr>
          <a:xfrm>
            <a:off x="5017010" y="642918"/>
            <a:ext cx="4126990" cy="5973602"/>
          </a:xfrm>
        </p:spPr>
      </p:pic>
      <p:pic>
        <p:nvPicPr>
          <p:cNvPr id="5" name="Рисунок 4" descr="foto-exploded-sun-igralnye-kosti-4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572008" cy="45720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pilt_rus.jpg"/>
          <p:cNvPicPr>
            <a:picLocks noGrp="1" noChangeAspect="1"/>
          </p:cNvPicPr>
          <p:nvPr>
            <p:ph idx="1"/>
          </p:nvPr>
        </p:nvPicPr>
        <p:blipFill>
          <a:blip r:embed="rId3" cstate="print"/>
          <a:stretch>
            <a:fillRect/>
          </a:stretch>
        </p:blipFill>
        <p:spPr>
          <a:xfrm>
            <a:off x="182717" y="0"/>
            <a:ext cx="8961283" cy="664371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908310187cb0702e2c3a61d6e00cdef.jpg"/>
          <p:cNvPicPr>
            <a:picLocks noGrp="1" noChangeAspect="1"/>
          </p:cNvPicPr>
          <p:nvPr>
            <p:ph idx="1"/>
          </p:nvPr>
        </p:nvPicPr>
        <p:blipFill>
          <a:blip r:embed="rId3" cstate="print"/>
          <a:stretch>
            <a:fillRect/>
          </a:stretch>
        </p:blipFill>
        <p:spPr>
          <a:xfrm>
            <a:off x="-163285" y="0"/>
            <a:ext cx="9797143"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ouse-on-fire.jpeg"/>
          <p:cNvPicPr>
            <a:picLocks noGrp="1" noChangeAspect="1"/>
          </p:cNvPicPr>
          <p:nvPr>
            <p:ph idx="1"/>
          </p:nvPr>
        </p:nvPicPr>
        <p:blipFill>
          <a:blip r:embed="rId3" cstate="print"/>
          <a:stretch>
            <a:fillRect/>
          </a:stretch>
        </p:blipFill>
        <p:spPr>
          <a:xfrm>
            <a:off x="500034" y="367846"/>
            <a:ext cx="8643966" cy="649015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a:bodyPr>
          <a:lstStyle/>
          <a:p>
            <a:r>
              <a:rPr lang="ru-RU" dirty="0" smtClean="0"/>
              <a:t>Зачем нужна теория вероятности как наука?</a:t>
            </a:r>
            <a:endParaRPr lang="ru-RU" dirty="0"/>
          </a:p>
        </p:txBody>
      </p:sp>
      <p:sp>
        <p:nvSpPr>
          <p:cNvPr id="5" name="Содержимое 4"/>
          <p:cNvSpPr>
            <a:spLocks noGrp="1"/>
          </p:cNvSpPr>
          <p:nvPr>
            <p:ph idx="1"/>
          </p:nvPr>
        </p:nvSpPr>
        <p:spPr/>
        <p:txBody>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Содержимое 3" descr="труженики.jpg"/>
          <p:cNvPicPr>
            <a:picLocks noGrp="1" noChangeAspect="1"/>
          </p:cNvPicPr>
          <p:nvPr>
            <p:ph idx="1"/>
          </p:nvPr>
        </p:nvPicPr>
        <p:blipFill>
          <a:blip r:embed="rId3" cstate="print"/>
          <a:stretch>
            <a:fillRect/>
          </a:stretch>
        </p:blipFill>
        <p:spPr>
          <a:xfrm>
            <a:off x="0" y="285728"/>
            <a:ext cx="9144000" cy="638171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Загадка дня рождения</a:t>
            </a:r>
            <a:endParaRPr lang="ru-RU" dirty="0"/>
          </a:p>
        </p:txBody>
      </p:sp>
      <p:graphicFrame>
        <p:nvGraphicFramePr>
          <p:cNvPr id="4" name="Содержимое 3"/>
          <p:cNvGraphicFramePr>
            <a:graphicFrameLocks noGrp="1" noChangeAspect="1"/>
          </p:cNvGraphicFramePr>
          <p:nvPr>
            <p:ph idx="1"/>
          </p:nvPr>
        </p:nvGraphicFramePr>
        <p:xfrm>
          <a:off x="1071563" y="1714500"/>
          <a:ext cx="6096000" cy="949325"/>
        </p:xfrm>
        <a:graphic>
          <a:graphicData uri="http://schemas.openxmlformats.org/presentationml/2006/ole">
            <mc:AlternateContent xmlns:mc="http://schemas.openxmlformats.org/markup-compatibility/2006">
              <mc:Choice xmlns:v="urn:schemas-microsoft-com:vml" Requires="v">
                <p:oleObj spid="_x0000_s11273" name="Equation" r:id="rId4" imgW="2692080" imgH="419040" progId="Equation.DSMT4">
                  <p:embed/>
                </p:oleObj>
              </mc:Choice>
              <mc:Fallback>
                <p:oleObj name="Equation" r:id="rId4" imgW="2692080" imgH="419040" progId="Equation.DSMT4">
                  <p:embed/>
                  <p:pic>
                    <p:nvPicPr>
                      <p:cNvPr id="0" name="Содержимое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714500"/>
                        <a:ext cx="609600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Загадка дня рождения</a:t>
            </a:r>
            <a:endParaRPr lang="ru-RU" dirty="0"/>
          </a:p>
        </p:txBody>
      </p:sp>
      <p:graphicFrame>
        <p:nvGraphicFramePr>
          <p:cNvPr id="4" name="Содержимое 3"/>
          <p:cNvGraphicFramePr>
            <a:graphicFrameLocks noGrp="1" noChangeAspect="1"/>
          </p:cNvGraphicFramePr>
          <p:nvPr>
            <p:ph idx="1"/>
          </p:nvPr>
        </p:nvGraphicFramePr>
        <p:xfrm>
          <a:off x="1071563" y="1714500"/>
          <a:ext cx="6096000" cy="949325"/>
        </p:xfrm>
        <a:graphic>
          <a:graphicData uri="http://schemas.openxmlformats.org/presentationml/2006/ole">
            <mc:AlternateContent xmlns:mc="http://schemas.openxmlformats.org/markup-compatibility/2006">
              <mc:Choice xmlns:v="urn:schemas-microsoft-com:vml" Requires="v">
                <p:oleObj spid="_x0000_s10263" name="Equation" r:id="rId4" imgW="2692080" imgH="419040" progId="Equation.DSMT4">
                  <p:embed/>
                </p:oleObj>
              </mc:Choice>
              <mc:Fallback>
                <p:oleObj name="Equation" r:id="rId4" imgW="2692080" imgH="419040" progId="Equation.DSMT4">
                  <p:embed/>
                  <p:pic>
                    <p:nvPicPr>
                      <p:cNvPr id="0" name="Содержимое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714500"/>
                        <a:ext cx="609600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Содержимое 3"/>
          <p:cNvGraphicFramePr>
            <a:graphicFrameLocks noChangeAspect="1"/>
          </p:cNvGraphicFramePr>
          <p:nvPr/>
        </p:nvGraphicFramePr>
        <p:xfrm>
          <a:off x="7286644" y="2000240"/>
          <a:ext cx="806450" cy="403225"/>
        </p:xfrm>
        <a:graphic>
          <a:graphicData uri="http://schemas.openxmlformats.org/presentationml/2006/ole">
            <mc:AlternateContent xmlns:mc="http://schemas.openxmlformats.org/markup-compatibility/2006">
              <mc:Choice xmlns:v="urn:schemas-microsoft-com:vml" Requires="v">
                <p:oleObj spid="_x0000_s10264" name="Equation" r:id="rId6" imgW="355320" imgH="177480" progId="Equation.DSMT4">
                  <p:embed/>
                </p:oleObj>
              </mc:Choice>
              <mc:Fallback>
                <p:oleObj name="Equation" r:id="rId6" imgW="35532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44" y="2000240"/>
                        <a:ext cx="8064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Содержимое 3"/>
          <p:cNvGraphicFramePr>
            <a:graphicFrameLocks noChangeAspect="1"/>
          </p:cNvGraphicFramePr>
          <p:nvPr/>
        </p:nvGraphicFramePr>
        <p:xfrm>
          <a:off x="2881313" y="3459163"/>
          <a:ext cx="2760662" cy="460375"/>
        </p:xfrm>
        <a:graphic>
          <a:graphicData uri="http://schemas.openxmlformats.org/presentationml/2006/ole">
            <mc:AlternateContent xmlns:mc="http://schemas.openxmlformats.org/markup-compatibility/2006">
              <mc:Choice xmlns:v="urn:schemas-microsoft-com:vml" Requires="v">
                <p:oleObj spid="_x0000_s10265" name="Equation" r:id="rId8" imgW="1218960" imgH="203040" progId="Equation.DSMT4">
                  <p:embed/>
                </p:oleObj>
              </mc:Choice>
              <mc:Fallback>
                <p:oleObj name="Equation" r:id="rId8" imgW="121896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1313" y="3459163"/>
                        <a:ext cx="276066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fontScale="92500" lnSpcReduction="20000"/>
          </a:bodyPr>
          <a:lstStyle/>
          <a:p>
            <a:r>
              <a:rPr lang="ru-RU" dirty="0" smtClean="0">
                <a:latin typeface="Monotype Corsiva" pitchFamily="66" charset="0"/>
              </a:rPr>
              <a:t>«На этой первой лекции по теории вероятностей я запомнил только </a:t>
            </a:r>
            <a:r>
              <a:rPr lang="ru-RU" dirty="0" err="1" smtClean="0">
                <a:latin typeface="Monotype Corsiva" pitchFamily="66" charset="0"/>
              </a:rPr>
              <a:t>полузнакомый</a:t>
            </a:r>
            <a:r>
              <a:rPr lang="ru-RU" dirty="0" smtClean="0">
                <a:latin typeface="Monotype Corsiva" pitchFamily="66" charset="0"/>
              </a:rPr>
              <a:t> термин «математическое ожидание». Незнакомец употреблял этот термин неоднократно, и каждый раз я представлял себе большое помещение, вроде зала ожидания, с кафельным полом, где сидят люди с портфелями и бюварами и, подбрасывая время от времени к потолку монетки и бутерброды, сосредоточенно чего-то ожидают. До сих пор часто вижу это во сне. Но тут незнакомец оглушил меня звонким термином «предельная теорема Муавра-Лапласа» и сказал, что всё это к делу не относится.»</a:t>
            </a:r>
          </a:p>
          <a:p>
            <a:endParaRPr lang="ru-RU" dirty="0" smtClean="0"/>
          </a:p>
          <a:p>
            <a:pPr algn="r">
              <a:buNone/>
            </a:pPr>
            <a:r>
              <a:rPr lang="ru-RU" dirty="0" smtClean="0"/>
              <a:t>(с) Аркадий и Борис Стругацкие. Стажеры.</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События</a:t>
            </a:r>
            <a:endParaRPr lang="ru-RU" dirty="0"/>
          </a:p>
        </p:txBody>
      </p:sp>
      <p:sp>
        <p:nvSpPr>
          <p:cNvPr id="3" name="Содержимое 2"/>
          <p:cNvSpPr>
            <a:spLocks noGrp="1"/>
          </p:cNvSpPr>
          <p:nvPr>
            <p:ph idx="1"/>
          </p:nvPr>
        </p:nvSpPr>
        <p:spPr>
          <a:xfrm>
            <a:off x="457200" y="1600201"/>
            <a:ext cx="8229600" cy="828668"/>
          </a:xfrm>
        </p:spPr>
        <p:txBody>
          <a:bodyPr/>
          <a:lstStyle/>
          <a:p>
            <a:r>
              <a:rPr lang="ru-RU" dirty="0" smtClean="0"/>
              <a:t>Какими бывают события?</a:t>
            </a:r>
            <a:endParaRPr lang="ru-RU" dirty="0"/>
          </a:p>
        </p:txBody>
      </p:sp>
      <p:sp>
        <p:nvSpPr>
          <p:cNvPr id="4" name="Содержимое 2"/>
          <p:cNvSpPr txBox="1">
            <a:spLocks/>
          </p:cNvSpPr>
          <p:nvPr/>
        </p:nvSpPr>
        <p:spPr>
          <a:xfrm>
            <a:off x="3929058" y="2571744"/>
            <a:ext cx="2943220" cy="8286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Случайные</a:t>
            </a:r>
          </a:p>
        </p:txBody>
      </p:sp>
      <p:sp>
        <p:nvSpPr>
          <p:cNvPr id="5" name="Содержимое 2"/>
          <p:cNvSpPr txBox="1">
            <a:spLocks/>
          </p:cNvSpPr>
          <p:nvPr/>
        </p:nvSpPr>
        <p:spPr>
          <a:xfrm>
            <a:off x="4071934" y="3286124"/>
            <a:ext cx="2943220" cy="8286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Достоверные</a:t>
            </a:r>
          </a:p>
        </p:txBody>
      </p:sp>
      <p:sp>
        <p:nvSpPr>
          <p:cNvPr id="6" name="Содержимое 2"/>
          <p:cNvSpPr txBox="1">
            <a:spLocks/>
          </p:cNvSpPr>
          <p:nvPr/>
        </p:nvSpPr>
        <p:spPr>
          <a:xfrm>
            <a:off x="4143372" y="4000504"/>
            <a:ext cx="3357586" cy="8286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Невозможные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Случайные события</a:t>
            </a:r>
            <a:endParaRPr lang="ru-RU" dirty="0"/>
          </a:p>
        </p:txBody>
      </p:sp>
      <p:sp>
        <p:nvSpPr>
          <p:cNvPr id="3" name="Содержимое 2"/>
          <p:cNvSpPr>
            <a:spLocks noGrp="1"/>
          </p:cNvSpPr>
          <p:nvPr>
            <p:ph idx="1"/>
          </p:nvPr>
        </p:nvSpPr>
        <p:spPr>
          <a:xfrm>
            <a:off x="457200" y="1600201"/>
            <a:ext cx="3543296" cy="685792"/>
          </a:xfrm>
        </p:spPr>
        <p:txBody>
          <a:bodyPr/>
          <a:lstStyle/>
          <a:p>
            <a:r>
              <a:rPr lang="ru-RU" dirty="0" smtClean="0"/>
              <a:t>Несовместные</a:t>
            </a:r>
            <a:endParaRPr lang="ru-RU" dirty="0"/>
          </a:p>
        </p:txBody>
      </p:sp>
      <p:sp>
        <p:nvSpPr>
          <p:cNvPr id="4" name="Содержимое 2"/>
          <p:cNvSpPr txBox="1">
            <a:spLocks/>
          </p:cNvSpPr>
          <p:nvPr/>
        </p:nvSpPr>
        <p:spPr>
          <a:xfrm>
            <a:off x="4500562" y="1571612"/>
            <a:ext cx="3543296"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Совместные</a:t>
            </a:r>
          </a:p>
        </p:txBody>
      </p:sp>
      <p:sp>
        <p:nvSpPr>
          <p:cNvPr id="5" name="Содержимое 2"/>
          <p:cNvSpPr txBox="1">
            <a:spLocks/>
          </p:cNvSpPr>
          <p:nvPr/>
        </p:nvSpPr>
        <p:spPr>
          <a:xfrm>
            <a:off x="500034" y="2357430"/>
            <a:ext cx="4071966"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Противоположные</a:t>
            </a:r>
          </a:p>
        </p:txBody>
      </p:sp>
      <p:sp>
        <p:nvSpPr>
          <p:cNvPr id="6" name="Содержимое 2"/>
          <p:cNvSpPr txBox="1">
            <a:spLocks/>
          </p:cNvSpPr>
          <p:nvPr/>
        </p:nvSpPr>
        <p:spPr>
          <a:xfrm>
            <a:off x="5072034" y="2357430"/>
            <a:ext cx="4071966"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Равные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Исходы</a:t>
            </a:r>
            <a:endParaRPr lang="ru-RU" dirty="0"/>
          </a:p>
        </p:txBody>
      </p:sp>
      <p:sp>
        <p:nvSpPr>
          <p:cNvPr id="7" name="Содержимое 2"/>
          <p:cNvSpPr txBox="1">
            <a:spLocks/>
          </p:cNvSpPr>
          <p:nvPr/>
        </p:nvSpPr>
        <p:spPr>
          <a:xfrm>
            <a:off x="500034" y="1714488"/>
            <a:ext cx="6143668"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Равновозможные</a:t>
            </a:r>
          </a:p>
        </p:txBody>
      </p:sp>
      <p:sp>
        <p:nvSpPr>
          <p:cNvPr id="8" name="Содержимое 2"/>
          <p:cNvSpPr txBox="1">
            <a:spLocks/>
          </p:cNvSpPr>
          <p:nvPr/>
        </p:nvSpPr>
        <p:spPr>
          <a:xfrm>
            <a:off x="2571736" y="2571744"/>
            <a:ext cx="6143668"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Благоприятствующие</a:t>
            </a:r>
          </a:p>
        </p:txBody>
      </p:sp>
      <p:sp>
        <p:nvSpPr>
          <p:cNvPr id="9" name="Содержимое 2"/>
          <p:cNvSpPr txBox="1">
            <a:spLocks/>
          </p:cNvSpPr>
          <p:nvPr/>
        </p:nvSpPr>
        <p:spPr>
          <a:xfrm>
            <a:off x="0" y="4500570"/>
            <a:ext cx="7429552"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Сумма или объединение событий</a:t>
            </a:r>
          </a:p>
        </p:txBody>
      </p:sp>
      <p:sp>
        <p:nvSpPr>
          <p:cNvPr id="10" name="Содержимое 2"/>
          <p:cNvSpPr txBox="1">
            <a:spLocks/>
          </p:cNvSpPr>
          <p:nvPr/>
        </p:nvSpPr>
        <p:spPr>
          <a:xfrm>
            <a:off x="1214382" y="5429264"/>
            <a:ext cx="7929618"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Произведение или пересечение событий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О </a:t>
            </a:r>
            <a:r>
              <a:rPr lang="ru-RU" dirty="0"/>
              <a:t>каком событии идёт речь? </a:t>
            </a:r>
            <a:endParaRPr lang="ru-RU" dirty="0" smtClean="0"/>
          </a:p>
          <a:p>
            <a:pPr marL="0" indent="0">
              <a:buNone/>
            </a:pPr>
            <a:r>
              <a:rPr lang="ru-RU" dirty="0" smtClean="0"/>
              <a:t>«</a:t>
            </a:r>
            <a:r>
              <a:rPr lang="ru-RU" dirty="0"/>
              <a:t>Из </a:t>
            </a:r>
            <a:r>
              <a:rPr lang="ru-RU" dirty="0" smtClean="0"/>
              <a:t>25 студентов группы </a:t>
            </a:r>
            <a:r>
              <a:rPr lang="ru-RU" dirty="0"/>
              <a:t>двое справляют</a:t>
            </a:r>
          </a:p>
          <a:p>
            <a:pPr marL="0" indent="0">
              <a:buNone/>
            </a:pPr>
            <a:r>
              <a:rPr lang="ru-RU" dirty="0"/>
              <a:t>день рождения 30 февраля».</a:t>
            </a:r>
          </a:p>
          <a:p>
            <a:pPr marL="0" indent="0">
              <a:buNone/>
            </a:pPr>
            <a:endParaRPr lang="ru-RU" dirty="0"/>
          </a:p>
          <a:p>
            <a:pPr marL="514350" indent="-514350">
              <a:buAutoNum type="arabicPeriod"/>
            </a:pPr>
            <a:r>
              <a:rPr lang="ru-RU" dirty="0" smtClean="0"/>
              <a:t>достоверное</a:t>
            </a:r>
            <a:r>
              <a:rPr lang="ru-RU" dirty="0"/>
              <a:t>; </a:t>
            </a:r>
            <a:endParaRPr lang="ru-RU" dirty="0" smtClean="0"/>
          </a:p>
          <a:p>
            <a:pPr marL="514350" indent="-514350">
              <a:buAutoNum type="arabicPeriod"/>
            </a:pPr>
            <a:r>
              <a:rPr lang="ru-RU" dirty="0" smtClean="0"/>
              <a:t>невозможное</a:t>
            </a:r>
            <a:r>
              <a:rPr lang="ru-RU" dirty="0"/>
              <a:t>;   </a:t>
            </a:r>
            <a:endParaRPr lang="ru-RU" dirty="0" smtClean="0"/>
          </a:p>
          <a:p>
            <a:pPr marL="514350" indent="-514350">
              <a:buAutoNum type="arabicPeriod"/>
            </a:pPr>
            <a:r>
              <a:rPr lang="ru-RU" dirty="0" smtClean="0"/>
              <a:t>случайное</a:t>
            </a:r>
            <a:endParaRPr lang="ru-RU" dirty="0"/>
          </a:p>
          <a:p>
            <a:endParaRPr lang="ru-RU" dirty="0"/>
          </a:p>
        </p:txBody>
      </p:sp>
    </p:spTree>
    <p:extLst>
      <p:ext uri="{BB962C8B-B14F-4D97-AF65-F5344CB8AC3E}">
        <p14:creationId xmlns:p14="http://schemas.microsoft.com/office/powerpoint/2010/main" val="2548468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Пример случайного события:</a:t>
            </a:r>
          </a:p>
          <a:p>
            <a:pPr marL="0" indent="0">
              <a:buNone/>
            </a:pPr>
            <a:endParaRPr lang="ru-RU" dirty="0" smtClean="0"/>
          </a:p>
          <a:p>
            <a:pPr marL="514350" indent="-514350">
              <a:buAutoNum type="arabicPeriod"/>
            </a:pPr>
            <a:r>
              <a:rPr lang="ru-RU" dirty="0" smtClean="0"/>
              <a:t>Студенту 38 месяцев</a:t>
            </a:r>
          </a:p>
          <a:p>
            <a:pPr marL="514350" indent="-514350">
              <a:buAutoNum type="arabicPeriod"/>
            </a:pPr>
            <a:r>
              <a:rPr lang="ru-RU" dirty="0" smtClean="0"/>
              <a:t>Бросили три игральные кости, сумма выпавших очков равна 3</a:t>
            </a:r>
          </a:p>
          <a:p>
            <a:pPr marL="514350" indent="-514350">
              <a:buAutoNum type="arabicPeriod"/>
            </a:pPr>
            <a:r>
              <a:rPr lang="ru-RU" dirty="0" smtClean="0"/>
              <a:t>Слово начинается с буквы «Ы»</a:t>
            </a:r>
            <a:endParaRPr lang="ru-RU" dirty="0"/>
          </a:p>
          <a:p>
            <a:endParaRPr lang="ru-RU" dirty="0"/>
          </a:p>
        </p:txBody>
      </p:sp>
    </p:spTree>
    <p:extLst>
      <p:ext uri="{BB962C8B-B14F-4D97-AF65-F5344CB8AC3E}">
        <p14:creationId xmlns:p14="http://schemas.microsoft.com/office/powerpoint/2010/main" val="251509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Пример достоверного события:</a:t>
            </a:r>
          </a:p>
          <a:p>
            <a:pPr marL="0" indent="0">
              <a:buNone/>
            </a:pPr>
            <a:endParaRPr lang="ru-RU" dirty="0" smtClean="0"/>
          </a:p>
          <a:p>
            <a:pPr marL="514350" indent="-514350">
              <a:buAutoNum type="arabicPeriod"/>
            </a:pPr>
            <a:r>
              <a:rPr lang="ru-RU" dirty="0" smtClean="0"/>
              <a:t>Подкинутая монета упала «решкой»</a:t>
            </a:r>
          </a:p>
          <a:p>
            <a:pPr marL="514350" indent="-514350">
              <a:buAutoNum type="arabicPeriod"/>
            </a:pPr>
            <a:r>
              <a:rPr lang="ru-RU" dirty="0" smtClean="0"/>
              <a:t>Студент пришел на урок в обуви.</a:t>
            </a:r>
          </a:p>
          <a:p>
            <a:pPr marL="514350" indent="-514350">
              <a:buAutoNum type="arabicPeriod"/>
            </a:pPr>
            <a:r>
              <a:rPr lang="ru-RU" dirty="0" smtClean="0"/>
              <a:t>Слово начинается с буквы «Ы»</a:t>
            </a:r>
            <a:endParaRPr lang="ru-RU" dirty="0"/>
          </a:p>
          <a:p>
            <a:endParaRPr lang="ru-RU" dirty="0"/>
          </a:p>
        </p:txBody>
      </p:sp>
    </p:spTree>
    <p:extLst>
      <p:ext uri="{BB962C8B-B14F-4D97-AF65-F5344CB8AC3E}">
        <p14:creationId xmlns:p14="http://schemas.microsoft.com/office/powerpoint/2010/main" val="368664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Пример невозможного события:</a:t>
            </a:r>
          </a:p>
          <a:p>
            <a:pPr marL="0" indent="0">
              <a:buNone/>
            </a:pPr>
            <a:endParaRPr lang="ru-RU" dirty="0" smtClean="0"/>
          </a:p>
          <a:p>
            <a:pPr marL="514350" indent="-514350">
              <a:buAutoNum type="arabicPeriod"/>
            </a:pPr>
            <a:r>
              <a:rPr lang="ru-RU" dirty="0" smtClean="0"/>
              <a:t>Подкинутая монета упала «решкой»</a:t>
            </a:r>
          </a:p>
          <a:p>
            <a:pPr marL="514350" indent="-514350">
              <a:buAutoNum type="arabicPeriod"/>
            </a:pPr>
            <a:r>
              <a:rPr lang="ru-RU" dirty="0" smtClean="0"/>
              <a:t>Студент пришел на урок в обуви.</a:t>
            </a:r>
          </a:p>
          <a:p>
            <a:pPr marL="514350" indent="-514350">
              <a:buAutoNum type="arabicPeriod"/>
            </a:pPr>
            <a:r>
              <a:rPr lang="ru-RU" dirty="0" smtClean="0"/>
              <a:t>Слово начинается с буквы «Ы»</a:t>
            </a:r>
            <a:endParaRPr lang="ru-RU" dirty="0"/>
          </a:p>
          <a:p>
            <a:endParaRPr lang="ru-RU" dirty="0"/>
          </a:p>
        </p:txBody>
      </p:sp>
    </p:spTree>
    <p:extLst>
      <p:ext uri="{BB962C8B-B14F-4D97-AF65-F5344CB8AC3E}">
        <p14:creationId xmlns:p14="http://schemas.microsoft.com/office/powerpoint/2010/main" val="346827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Выберете несовместные события</a:t>
            </a:r>
          </a:p>
          <a:p>
            <a:pPr marL="0" indent="0">
              <a:buNone/>
            </a:pPr>
            <a:endParaRPr lang="ru-RU" dirty="0" smtClean="0"/>
          </a:p>
          <a:p>
            <a:pPr marL="514350" indent="-514350">
              <a:buAutoNum type="arabicPeriod"/>
            </a:pPr>
            <a:r>
              <a:rPr lang="ru-RU" dirty="0" smtClean="0"/>
              <a:t>Студент правильно решил все задания и получил пятерку</a:t>
            </a:r>
          </a:p>
          <a:p>
            <a:pPr marL="514350" indent="-514350">
              <a:buAutoNum type="arabicPeriod"/>
            </a:pPr>
            <a:r>
              <a:rPr lang="ru-RU" dirty="0" smtClean="0"/>
              <a:t>Студент пришел на урок математики и отлично выспался.</a:t>
            </a:r>
          </a:p>
          <a:p>
            <a:pPr marL="514350" indent="-514350">
              <a:buAutoNum type="arabicPeriod"/>
            </a:pPr>
            <a:r>
              <a:rPr lang="ru-RU" dirty="0" smtClean="0"/>
              <a:t>В футбольном матче между 311 и 411 группами победила 311 группа.</a:t>
            </a:r>
            <a:endParaRPr lang="ru-RU" dirty="0"/>
          </a:p>
          <a:p>
            <a:endParaRPr lang="ru-RU" dirty="0"/>
          </a:p>
        </p:txBody>
      </p:sp>
    </p:spTree>
    <p:extLst>
      <p:ext uri="{BB962C8B-B14F-4D97-AF65-F5344CB8AC3E}">
        <p14:creationId xmlns:p14="http://schemas.microsoft.com/office/powerpoint/2010/main" val="4192427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a:t>Охарактеризуйте </a:t>
            </a:r>
            <a:r>
              <a:rPr lang="ru-RU" dirty="0" smtClean="0"/>
              <a:t>случайные события</a:t>
            </a:r>
            <a:r>
              <a:rPr lang="ru-RU" dirty="0"/>
              <a:t>: </a:t>
            </a:r>
          </a:p>
          <a:p>
            <a:pPr marL="0" indent="0">
              <a:buNone/>
            </a:pPr>
            <a:r>
              <a:rPr lang="ru-RU" dirty="0"/>
              <a:t>1 «новая электролампа загорится»</a:t>
            </a:r>
          </a:p>
          <a:p>
            <a:pPr marL="0" indent="0">
              <a:buNone/>
            </a:pPr>
            <a:r>
              <a:rPr lang="ru-RU" dirty="0"/>
              <a:t>2«новая электролампа не загорится»..                         </a:t>
            </a:r>
          </a:p>
          <a:p>
            <a:endParaRPr lang="ru-RU" dirty="0"/>
          </a:p>
          <a:p>
            <a:pPr marL="0" indent="0">
              <a:buNone/>
            </a:pPr>
            <a:r>
              <a:rPr lang="ru-RU" dirty="0" smtClean="0"/>
              <a:t>1 </a:t>
            </a:r>
            <a:r>
              <a:rPr lang="ru-RU" dirty="0"/>
              <a:t>менее вероятно , чем 2;   </a:t>
            </a:r>
            <a:endParaRPr lang="ru-RU" dirty="0" smtClean="0"/>
          </a:p>
          <a:p>
            <a:pPr marL="0" indent="0">
              <a:buNone/>
            </a:pPr>
            <a:r>
              <a:rPr lang="ru-RU" dirty="0" smtClean="0"/>
              <a:t>эти </a:t>
            </a:r>
            <a:r>
              <a:rPr lang="ru-RU" dirty="0"/>
              <a:t>события равновероятные;   </a:t>
            </a:r>
            <a:endParaRPr lang="ru-RU" dirty="0" smtClean="0"/>
          </a:p>
          <a:p>
            <a:pPr marL="0" indent="0">
              <a:buNone/>
            </a:pPr>
            <a:r>
              <a:rPr lang="ru-RU" dirty="0" smtClean="0"/>
              <a:t>1 </a:t>
            </a:r>
            <a:r>
              <a:rPr lang="ru-RU" dirty="0"/>
              <a:t>более вероятно, чем 2 </a:t>
            </a:r>
          </a:p>
          <a:p>
            <a:endParaRPr lang="ru-RU" dirty="0"/>
          </a:p>
        </p:txBody>
      </p:sp>
    </p:spTree>
    <p:extLst>
      <p:ext uri="{BB962C8B-B14F-4D97-AF65-F5344CB8AC3E}">
        <p14:creationId xmlns:p14="http://schemas.microsoft.com/office/powerpoint/2010/main" val="216486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a:bodyPr>
          <a:lstStyle/>
          <a:p>
            <a:pPr marL="0" indent="0">
              <a:buNone/>
            </a:pPr>
            <a:r>
              <a:rPr lang="ru-RU" dirty="0"/>
              <a:t>В колоде </a:t>
            </a:r>
            <a:r>
              <a:rPr lang="ru-RU" dirty="0" smtClean="0"/>
              <a:t>карт лежат </a:t>
            </a:r>
            <a:r>
              <a:rPr lang="ru-RU" dirty="0"/>
              <a:t>четыре туза и четыре </a:t>
            </a:r>
            <a:r>
              <a:rPr lang="ru-RU" dirty="0" smtClean="0"/>
              <a:t>короля </a:t>
            </a:r>
            <a:r>
              <a:rPr lang="ru-RU" dirty="0"/>
              <a:t>разных мастей. Достают карту наугад. </a:t>
            </a:r>
            <a:r>
              <a:rPr lang="ru-RU" dirty="0" smtClean="0"/>
              <a:t>Какие </a:t>
            </a:r>
            <a:r>
              <a:rPr lang="ru-RU" dirty="0"/>
              <a:t>события из </a:t>
            </a:r>
            <a:r>
              <a:rPr lang="ru-RU" dirty="0" smtClean="0"/>
              <a:t>перечисленных </a:t>
            </a:r>
            <a:r>
              <a:rPr lang="ru-RU" dirty="0"/>
              <a:t>ниже </a:t>
            </a:r>
            <a:r>
              <a:rPr lang="ru-RU" dirty="0" smtClean="0"/>
              <a:t>являются противоположными</a:t>
            </a:r>
            <a:r>
              <a:rPr lang="ru-RU" dirty="0"/>
              <a:t>? </a:t>
            </a:r>
            <a:endParaRPr lang="ru-RU" dirty="0" smtClean="0"/>
          </a:p>
          <a:p>
            <a:pPr marL="0" indent="0">
              <a:buNone/>
            </a:pPr>
            <a:r>
              <a:rPr lang="ru-RU" dirty="0" smtClean="0"/>
              <a:t>Событие</a:t>
            </a:r>
            <a:r>
              <a:rPr lang="ru-RU" dirty="0"/>
              <a:t>: </a:t>
            </a:r>
          </a:p>
          <a:p>
            <a:pPr marL="514350" indent="-514350">
              <a:buAutoNum type="arabicPeriod"/>
            </a:pPr>
            <a:r>
              <a:rPr lang="ru-RU" dirty="0" smtClean="0"/>
              <a:t>достанут </a:t>
            </a:r>
            <a:r>
              <a:rPr lang="ru-RU" dirty="0"/>
              <a:t>трефового туза; </a:t>
            </a:r>
            <a:endParaRPr lang="ru-RU" dirty="0" smtClean="0"/>
          </a:p>
          <a:p>
            <a:pPr marL="514350" indent="-514350">
              <a:buAutoNum type="arabicPeriod"/>
            </a:pPr>
            <a:r>
              <a:rPr lang="ru-RU" dirty="0" smtClean="0"/>
              <a:t>достанут </a:t>
            </a:r>
            <a:r>
              <a:rPr lang="ru-RU" dirty="0"/>
              <a:t>туза любой </a:t>
            </a:r>
            <a:r>
              <a:rPr lang="ru-RU" dirty="0" smtClean="0"/>
              <a:t>масти;</a:t>
            </a:r>
          </a:p>
          <a:p>
            <a:pPr marL="514350" indent="-514350">
              <a:buAutoNum type="arabicPeriod"/>
            </a:pPr>
            <a:r>
              <a:rPr lang="ru-RU" dirty="0" smtClean="0"/>
              <a:t>достанут </a:t>
            </a:r>
            <a:r>
              <a:rPr lang="ru-RU" dirty="0"/>
              <a:t>любую карту кроме </a:t>
            </a:r>
            <a:r>
              <a:rPr lang="ru-RU" dirty="0" smtClean="0"/>
              <a:t>трефового туза;</a:t>
            </a:r>
          </a:p>
          <a:p>
            <a:pPr marL="514350" indent="-514350">
              <a:buAutoNum type="arabicPeriod"/>
            </a:pPr>
            <a:r>
              <a:rPr lang="ru-RU" dirty="0" smtClean="0"/>
              <a:t>Достанут трефового короля</a:t>
            </a:r>
            <a:endParaRPr lang="ru-RU" dirty="0"/>
          </a:p>
        </p:txBody>
      </p:sp>
    </p:spTree>
    <p:extLst>
      <p:ext uri="{BB962C8B-B14F-4D97-AF65-F5344CB8AC3E}">
        <p14:creationId xmlns:p14="http://schemas.microsoft.com/office/powerpoint/2010/main" val="337603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1813184" y="1"/>
            <a:ext cx="4778116" cy="593883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ru-RU" dirty="0"/>
              <a:t>Два стрелка делают по одному </a:t>
            </a:r>
            <a:r>
              <a:rPr lang="ru-RU" dirty="0" smtClean="0"/>
              <a:t>выстрелу </a:t>
            </a:r>
            <a:r>
              <a:rPr lang="ru-RU" dirty="0"/>
              <a:t>в мишень. </a:t>
            </a:r>
            <a:r>
              <a:rPr lang="ru-RU" dirty="0" smtClean="0"/>
              <a:t>Сколько исходов </a:t>
            </a:r>
            <a:r>
              <a:rPr lang="ru-RU" dirty="0"/>
              <a:t>двух совместных</a:t>
            </a:r>
          </a:p>
          <a:p>
            <a:pPr marL="0" indent="0">
              <a:buNone/>
            </a:pPr>
            <a:r>
              <a:rPr lang="ru-RU" dirty="0"/>
              <a:t>выстрелов</a:t>
            </a:r>
            <a:r>
              <a:rPr lang="ru-RU" dirty="0" smtClean="0"/>
              <a:t>?</a:t>
            </a:r>
          </a:p>
          <a:p>
            <a:pPr marL="0" indent="0">
              <a:buNone/>
            </a:pPr>
            <a:endParaRPr lang="ru-RU" dirty="0"/>
          </a:p>
          <a:p>
            <a:pPr marL="0" indent="0">
              <a:buNone/>
            </a:pPr>
            <a:r>
              <a:rPr lang="ru-RU" dirty="0"/>
              <a:t>Два шахматиста играют </a:t>
            </a:r>
            <a:r>
              <a:rPr lang="ru-RU" dirty="0" smtClean="0"/>
              <a:t>подряд две </a:t>
            </a:r>
            <a:r>
              <a:rPr lang="ru-RU" dirty="0"/>
              <a:t>партии. Сколько исходов у </a:t>
            </a:r>
            <a:r>
              <a:rPr lang="ru-RU" dirty="0" smtClean="0"/>
              <a:t>этого </a:t>
            </a:r>
            <a:r>
              <a:rPr lang="ru-RU" dirty="0"/>
              <a:t>события? </a:t>
            </a:r>
          </a:p>
          <a:p>
            <a:pPr marL="0" indent="0">
              <a:buNone/>
            </a:pPr>
            <a:endParaRPr lang="ru-RU" dirty="0"/>
          </a:p>
        </p:txBody>
      </p:sp>
    </p:spTree>
    <p:extLst>
      <p:ext uri="{BB962C8B-B14F-4D97-AF65-F5344CB8AC3E}">
        <p14:creationId xmlns:p14="http://schemas.microsoft.com/office/powerpoint/2010/main" val="157495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вероятность?</a:t>
            </a:r>
            <a:endParaRPr lang="ru-RU" dirty="0"/>
          </a:p>
        </p:txBody>
      </p:sp>
      <p:sp>
        <p:nvSpPr>
          <p:cNvPr id="3" name="Прямоугольник 2"/>
          <p:cNvSpPr/>
          <p:nvPr/>
        </p:nvSpPr>
        <p:spPr>
          <a:xfrm>
            <a:off x="395536" y="1628800"/>
            <a:ext cx="8352928" cy="4745915"/>
          </a:xfrm>
          <a:prstGeom prst="rect">
            <a:avLst/>
          </a:prstGeom>
        </p:spPr>
        <p:txBody>
          <a:bodyPr wrap="square">
            <a:spAutoFit/>
          </a:bodyPr>
          <a:lstStyle/>
          <a:p>
            <a:pPr>
              <a:lnSpc>
                <a:spcPct val="90000"/>
              </a:lnSpc>
            </a:pPr>
            <a:r>
              <a:rPr lang="ru-RU" sz="2800" dirty="0"/>
              <a:t>В  толковом  словаре  С.И. Ожегова  и Н.Ю. Шведовой:</a:t>
            </a:r>
          </a:p>
          <a:p>
            <a:pPr>
              <a:lnSpc>
                <a:spcPct val="90000"/>
              </a:lnSpc>
            </a:pPr>
            <a:r>
              <a:rPr lang="ru-RU" sz="2800" dirty="0">
                <a:solidFill>
                  <a:srgbClr val="1010CA"/>
                </a:solidFill>
              </a:rPr>
              <a:t>«Вероятность – возможность исполнения, осуществимости чего-нибудь».</a:t>
            </a:r>
          </a:p>
          <a:p>
            <a:pPr>
              <a:lnSpc>
                <a:spcPct val="90000"/>
              </a:lnSpc>
            </a:pPr>
            <a:endParaRPr lang="ru-RU" sz="2800" dirty="0">
              <a:solidFill>
                <a:srgbClr val="1010CA"/>
              </a:solidFill>
            </a:endParaRPr>
          </a:p>
          <a:p>
            <a:pPr>
              <a:lnSpc>
                <a:spcPct val="90000"/>
              </a:lnSpc>
            </a:pPr>
            <a:r>
              <a:rPr lang="ru-RU" sz="2800" dirty="0"/>
              <a:t>Основатель современной теории вероятностей </a:t>
            </a:r>
            <a:r>
              <a:rPr lang="ru-RU" sz="2800" dirty="0" err="1"/>
              <a:t>А.Н.Колмогоров</a:t>
            </a:r>
            <a:r>
              <a:rPr lang="ru-RU" sz="2800" dirty="0"/>
              <a:t>:</a:t>
            </a:r>
          </a:p>
          <a:p>
            <a:pPr>
              <a:lnSpc>
                <a:spcPct val="90000"/>
              </a:lnSpc>
            </a:pPr>
            <a:r>
              <a:rPr lang="ru-RU" sz="2800" dirty="0">
                <a:solidFill>
                  <a:srgbClr val="1010CA"/>
                </a:solidFill>
              </a:rPr>
              <a:t>«Вероятность математическая – это числовая характеристика степени возможности появления какого-либо определенного события в тех или иных определенных, могущих повторяться неограниченное число раз условиях».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007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6250"/>
            <a:ext cx="9144000" cy="6048375"/>
          </a:xfrm>
          <a:prstGeom prst="rect">
            <a:avLst/>
          </a:prstGeom>
          <a:noFill/>
        </p:spPr>
      </p:pic>
      <p:sp>
        <p:nvSpPr>
          <p:cNvPr id="61443" name="Rectangle 3"/>
          <p:cNvSpPr>
            <a:spLocks noGrp="1" noChangeArrowheads="1"/>
          </p:cNvSpPr>
          <p:nvPr>
            <p:ph idx="1"/>
          </p:nvPr>
        </p:nvSpPr>
        <p:spPr>
          <a:xfrm>
            <a:off x="468313" y="1125538"/>
            <a:ext cx="8229600" cy="5040312"/>
          </a:xfrm>
        </p:spPr>
        <p:txBody>
          <a:bodyPr/>
          <a:lstStyle/>
          <a:p>
            <a:pPr marL="0" indent="0">
              <a:lnSpc>
                <a:spcPct val="90000"/>
              </a:lnSpc>
              <a:buFontTx/>
              <a:buNone/>
            </a:pPr>
            <a:r>
              <a:rPr lang="ru-RU" sz="2400" dirty="0"/>
              <a:t>В  толковом  словаре  С.И. Ожегова  и Н.Ю. Шведовой:</a:t>
            </a:r>
          </a:p>
          <a:p>
            <a:pPr marL="0" indent="0">
              <a:lnSpc>
                <a:spcPct val="90000"/>
              </a:lnSpc>
              <a:buFontTx/>
              <a:buNone/>
            </a:pPr>
            <a:r>
              <a:rPr lang="ru-RU" sz="2800" dirty="0">
                <a:solidFill>
                  <a:srgbClr val="1010CA"/>
                </a:solidFill>
              </a:rPr>
              <a:t>«Вероятность – возможность исполнения, осуществимости чего-нибудь».</a:t>
            </a:r>
          </a:p>
          <a:p>
            <a:pPr marL="0" indent="0">
              <a:lnSpc>
                <a:spcPct val="90000"/>
              </a:lnSpc>
              <a:buFontTx/>
              <a:buNone/>
            </a:pPr>
            <a:endParaRPr lang="ru-RU" sz="2800" dirty="0">
              <a:solidFill>
                <a:srgbClr val="1010CA"/>
              </a:solidFill>
            </a:endParaRPr>
          </a:p>
          <a:p>
            <a:pPr marL="0" indent="0">
              <a:lnSpc>
                <a:spcPct val="90000"/>
              </a:lnSpc>
              <a:buFontTx/>
              <a:buNone/>
            </a:pPr>
            <a:r>
              <a:rPr lang="ru-RU" sz="2400" dirty="0"/>
              <a:t>Основатель современной теории вероятностей </a:t>
            </a:r>
            <a:r>
              <a:rPr lang="ru-RU" sz="2400" dirty="0" err="1"/>
              <a:t>А.Н.Колмогоров</a:t>
            </a:r>
            <a:r>
              <a:rPr lang="ru-RU" sz="2400" dirty="0"/>
              <a:t>:</a:t>
            </a:r>
          </a:p>
          <a:p>
            <a:pPr marL="0" indent="0">
              <a:lnSpc>
                <a:spcPct val="90000"/>
              </a:lnSpc>
              <a:buFontTx/>
              <a:buNone/>
            </a:pPr>
            <a:r>
              <a:rPr lang="ru-RU" sz="2800" dirty="0">
                <a:solidFill>
                  <a:srgbClr val="1010CA"/>
                </a:solidFill>
              </a:rPr>
              <a:t>«Вероятность математическая – это числовая характеристика степени возможности появления какого-либо определенного события в тех или иных определенных, могущих повторяться неограниченное число раз условиях».</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9" name="Line 23"/>
          <p:cNvSpPr>
            <a:spLocks noChangeShapeType="1"/>
          </p:cNvSpPr>
          <p:nvPr/>
        </p:nvSpPr>
        <p:spPr bwMode="auto">
          <a:xfrm>
            <a:off x="1258888" y="2852738"/>
            <a:ext cx="2520950" cy="2232025"/>
          </a:xfrm>
          <a:prstGeom prst="line">
            <a:avLst/>
          </a:prstGeom>
          <a:noFill/>
          <a:ln w="38100">
            <a:solidFill>
              <a:srgbClr val="EAEAEA"/>
            </a:solidFill>
            <a:round/>
            <a:headEnd/>
            <a:tailEnd type="triangle" w="med" len="med"/>
          </a:ln>
          <a:effectLst/>
        </p:spPr>
        <p:txBody>
          <a:bodyPr/>
          <a:lstStyle/>
          <a:p>
            <a:endParaRPr lang="ru-RU"/>
          </a:p>
        </p:txBody>
      </p:sp>
      <p:sp>
        <p:nvSpPr>
          <p:cNvPr id="24584" name="AutoShape 8"/>
          <p:cNvSpPr>
            <a:spLocks noChangeArrowheads="1"/>
          </p:cNvSpPr>
          <p:nvPr/>
        </p:nvSpPr>
        <p:spPr bwMode="auto">
          <a:xfrm>
            <a:off x="179388" y="3860800"/>
            <a:ext cx="2519362" cy="720725"/>
          </a:xfrm>
          <a:prstGeom prst="roundRect">
            <a:avLst>
              <a:gd name="adj" fmla="val 16667"/>
            </a:avLst>
          </a:prstGeom>
          <a:gradFill rotWithShape="1">
            <a:gsLst>
              <a:gs pos="0">
                <a:srgbClr val="1010CE"/>
              </a:gs>
              <a:gs pos="50000">
                <a:srgbClr val="EAEAEA"/>
              </a:gs>
              <a:gs pos="100000">
                <a:srgbClr val="1010CE"/>
              </a:gs>
            </a:gsLst>
            <a:lin ang="5400000" scaled="1"/>
          </a:gradFill>
          <a:ln w="9525">
            <a:solidFill>
              <a:schemeClr val="tx1"/>
            </a:solidFill>
            <a:round/>
            <a:headEnd/>
            <a:tailEnd/>
          </a:ln>
          <a:effectLst/>
        </p:spPr>
        <p:txBody>
          <a:bodyPr wrap="none" anchor="ctr"/>
          <a:lstStyle/>
          <a:p>
            <a:pPr algn="ctr"/>
            <a:r>
              <a:rPr lang="ru-RU" b="1"/>
              <a:t>КЛАССИЧЕСКОЕ</a:t>
            </a:r>
          </a:p>
        </p:txBody>
      </p:sp>
      <p:sp>
        <p:nvSpPr>
          <p:cNvPr id="24592" name="AutoShape 16"/>
          <p:cNvSpPr>
            <a:spLocks noChangeArrowheads="1"/>
          </p:cNvSpPr>
          <p:nvPr/>
        </p:nvSpPr>
        <p:spPr bwMode="auto">
          <a:xfrm>
            <a:off x="2484438" y="5084763"/>
            <a:ext cx="2519362" cy="720725"/>
          </a:xfrm>
          <a:prstGeom prst="roundRect">
            <a:avLst>
              <a:gd name="adj" fmla="val 16667"/>
            </a:avLst>
          </a:prstGeom>
          <a:gradFill rotWithShape="1">
            <a:gsLst>
              <a:gs pos="0">
                <a:srgbClr val="1010CE"/>
              </a:gs>
              <a:gs pos="50000">
                <a:srgbClr val="EAEAEA"/>
              </a:gs>
              <a:gs pos="100000">
                <a:srgbClr val="1010CE"/>
              </a:gs>
            </a:gsLst>
            <a:lin ang="5400000" scaled="1"/>
          </a:gradFill>
          <a:ln w="9525">
            <a:solidFill>
              <a:schemeClr val="tx1"/>
            </a:solidFill>
            <a:round/>
            <a:headEnd/>
            <a:tailEnd/>
          </a:ln>
          <a:effectLst/>
        </p:spPr>
        <p:txBody>
          <a:bodyPr wrap="none" anchor="ctr"/>
          <a:lstStyle/>
          <a:p>
            <a:pPr algn="ctr"/>
            <a:r>
              <a:rPr lang="ru-RU" b="1"/>
              <a:t>СТАТИСТИЧЕСКОЕ</a:t>
            </a:r>
          </a:p>
        </p:txBody>
      </p:sp>
      <p:sp>
        <p:nvSpPr>
          <p:cNvPr id="24593" name="AutoShape 17"/>
          <p:cNvSpPr>
            <a:spLocks noChangeArrowheads="1"/>
          </p:cNvSpPr>
          <p:nvPr/>
        </p:nvSpPr>
        <p:spPr bwMode="auto">
          <a:xfrm>
            <a:off x="5435600" y="5661025"/>
            <a:ext cx="2519363" cy="720725"/>
          </a:xfrm>
          <a:prstGeom prst="roundRect">
            <a:avLst>
              <a:gd name="adj" fmla="val 16667"/>
            </a:avLst>
          </a:prstGeom>
          <a:gradFill rotWithShape="1">
            <a:gsLst>
              <a:gs pos="0">
                <a:srgbClr val="1010CE"/>
              </a:gs>
              <a:gs pos="50000">
                <a:srgbClr val="EAEAEA"/>
              </a:gs>
              <a:gs pos="100000">
                <a:srgbClr val="1010CE"/>
              </a:gs>
            </a:gsLst>
            <a:lin ang="5400000" scaled="1"/>
          </a:gradFill>
          <a:ln w="9525">
            <a:solidFill>
              <a:schemeClr val="tx1"/>
            </a:solidFill>
            <a:round/>
            <a:headEnd/>
            <a:tailEnd/>
          </a:ln>
          <a:effectLst/>
        </p:spPr>
        <p:txBody>
          <a:bodyPr wrap="none" anchor="ctr"/>
          <a:lstStyle/>
          <a:p>
            <a:pPr algn="ctr"/>
            <a:r>
              <a:rPr lang="ru-RU" b="1"/>
              <a:t>ГЕОМЕТРИЧЕСКОЕ</a:t>
            </a:r>
          </a:p>
        </p:txBody>
      </p:sp>
      <p:sp>
        <p:nvSpPr>
          <p:cNvPr id="24596" name="Text Box 20"/>
          <p:cNvSpPr txBox="1">
            <a:spLocks noChangeArrowheads="1"/>
          </p:cNvSpPr>
          <p:nvPr/>
        </p:nvSpPr>
        <p:spPr bwMode="auto">
          <a:xfrm>
            <a:off x="323850" y="1628775"/>
            <a:ext cx="1800225" cy="581025"/>
          </a:xfrm>
          <a:prstGeom prst="rect">
            <a:avLst/>
          </a:prstGeom>
          <a:noFill/>
          <a:ln w="9525">
            <a:noFill/>
            <a:miter lim="800000"/>
            <a:headEnd/>
            <a:tailEnd/>
          </a:ln>
          <a:effectLst/>
        </p:spPr>
        <p:txBody>
          <a:bodyPr>
            <a:spAutoFit/>
          </a:bodyPr>
          <a:lstStyle/>
          <a:p>
            <a:pPr>
              <a:spcBef>
                <a:spcPct val="50000"/>
              </a:spcBef>
            </a:pPr>
            <a:r>
              <a:rPr lang="ru-RU" sz="1600" b="1">
                <a:effectLst>
                  <a:outerShdw blurRad="38100" dist="38100" dir="2700000" algn="tl">
                    <a:srgbClr val="C0C0C0"/>
                  </a:outerShdw>
                </a:effectLst>
              </a:rPr>
              <a:t>ОПРЕДЕЛЕНИЕ ВЕРОЯТНОСТИ</a:t>
            </a:r>
          </a:p>
        </p:txBody>
      </p:sp>
      <p:sp>
        <p:nvSpPr>
          <p:cNvPr id="24598" name="Line 22"/>
          <p:cNvSpPr>
            <a:spLocks noChangeShapeType="1"/>
          </p:cNvSpPr>
          <p:nvPr/>
        </p:nvSpPr>
        <p:spPr bwMode="auto">
          <a:xfrm>
            <a:off x="1258888" y="2852738"/>
            <a:ext cx="217487" cy="1008062"/>
          </a:xfrm>
          <a:prstGeom prst="line">
            <a:avLst/>
          </a:prstGeom>
          <a:noFill/>
          <a:ln w="38100">
            <a:solidFill>
              <a:srgbClr val="EAEAEA"/>
            </a:solidFill>
            <a:round/>
            <a:headEnd/>
            <a:tailEnd type="triangle" w="med" len="med"/>
          </a:ln>
          <a:effectLst/>
        </p:spPr>
        <p:txBody>
          <a:bodyPr/>
          <a:lstStyle/>
          <a:p>
            <a:endParaRPr lang="ru-RU"/>
          </a:p>
        </p:txBody>
      </p:sp>
      <p:sp>
        <p:nvSpPr>
          <p:cNvPr id="24600" name="Line 24"/>
          <p:cNvSpPr>
            <a:spLocks noChangeShapeType="1"/>
          </p:cNvSpPr>
          <p:nvPr/>
        </p:nvSpPr>
        <p:spPr bwMode="auto">
          <a:xfrm>
            <a:off x="1258888" y="2852738"/>
            <a:ext cx="5400675" cy="2808287"/>
          </a:xfrm>
          <a:prstGeom prst="line">
            <a:avLst/>
          </a:prstGeom>
          <a:noFill/>
          <a:ln w="38100">
            <a:solidFill>
              <a:srgbClr val="EAEAEA"/>
            </a:solidFill>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WordArt 5"/>
          <p:cNvSpPr>
            <a:spLocks noChangeArrowheads="1" noChangeShapeType="1" noTextEdit="1"/>
          </p:cNvSpPr>
          <p:nvPr/>
        </p:nvSpPr>
        <p:spPr bwMode="auto">
          <a:xfrm>
            <a:off x="1835150" y="981075"/>
            <a:ext cx="5473700" cy="792163"/>
          </a:xfrm>
          <a:prstGeom prst="rect">
            <a:avLst/>
          </a:prstGeom>
        </p:spPr>
        <p:txBody>
          <a:bodyPr wrap="none" fromWordArt="1">
            <a:prstTxWarp prst="textPlain">
              <a:avLst>
                <a:gd name="adj" fmla="val 50000"/>
              </a:avLst>
            </a:prstTxWarp>
          </a:bodyPr>
          <a:lstStyle/>
          <a:p>
            <a:pPr algn="ctr"/>
            <a:r>
              <a:rPr lang="ru-RU" sz="3600" b="1" kern="10" spc="720" dirty="0">
                <a:ln w="9525">
                  <a:noFill/>
                  <a:round/>
                  <a:headEnd/>
                  <a:tailEnd/>
                </a:ln>
                <a:gradFill rotWithShape="0">
                  <a:gsLst>
                    <a:gs pos="0">
                      <a:srgbClr val="1010CE"/>
                    </a:gs>
                    <a:gs pos="100000">
                      <a:schemeClr val="accent2"/>
                    </a:gs>
                  </a:gsLst>
                  <a:lin ang="5400000" scaled="1"/>
                </a:gradFill>
                <a:effectLst>
                  <a:outerShdw dist="45791" dir="3378596" algn="ctr" rotWithShape="0">
                    <a:srgbClr val="4D4D4D">
                      <a:alpha val="80000"/>
                    </a:srgbClr>
                  </a:outerShdw>
                </a:effectLst>
                <a:latin typeface="Arial"/>
                <a:cs typeface="Arial"/>
              </a:rPr>
              <a:t>ВЕРОЯТНОСТЬ</a:t>
            </a:r>
          </a:p>
        </p:txBody>
      </p:sp>
      <p:sp>
        <p:nvSpPr>
          <p:cNvPr id="5" name="Text Box 14"/>
          <p:cNvSpPr txBox="1">
            <a:spLocks noChangeArrowheads="1"/>
          </p:cNvSpPr>
          <p:nvPr/>
        </p:nvSpPr>
        <p:spPr bwMode="auto">
          <a:xfrm>
            <a:off x="0" y="1989138"/>
            <a:ext cx="9144000" cy="701675"/>
          </a:xfrm>
          <a:prstGeom prst="rect">
            <a:avLst/>
          </a:prstGeom>
          <a:noFill/>
          <a:ln w="9525">
            <a:noFill/>
            <a:miter lim="800000"/>
            <a:headEnd/>
            <a:tailEnd/>
          </a:ln>
          <a:effectLst/>
        </p:spPr>
        <p:txBody>
          <a:bodyPr>
            <a:spAutoFit/>
          </a:bodyPr>
          <a:lstStyle/>
          <a:p>
            <a:pPr algn="ctr">
              <a:spcBef>
                <a:spcPct val="50000"/>
              </a:spcBef>
            </a:pPr>
            <a:r>
              <a:rPr lang="ru-RU" sz="2000" b="1" dirty="0">
                <a:solidFill>
                  <a:srgbClr val="0F0FB9"/>
                </a:solidFill>
              </a:rPr>
              <a:t>– ЭТО ЧИСЛЕННАЯ МЕРА ОБЪЕКТИВНОЙ ВОЗМОЖНОСТИ ПОЯВЛЕНИЯ СЛУЧАЙНОГО СОБЫТИЯ.</a:t>
            </a:r>
          </a:p>
        </p:txBody>
      </p:sp>
      <p:sp>
        <p:nvSpPr>
          <p:cNvPr id="6" name="Text Box 15"/>
          <p:cNvSpPr txBox="1">
            <a:spLocks noChangeArrowheads="1"/>
          </p:cNvSpPr>
          <p:nvPr/>
        </p:nvSpPr>
        <p:spPr bwMode="auto">
          <a:xfrm>
            <a:off x="395288" y="2781300"/>
            <a:ext cx="8353425" cy="4062651"/>
          </a:xfrm>
          <a:prstGeom prst="rect">
            <a:avLst/>
          </a:prstGeom>
          <a:noFill/>
          <a:ln w="9525">
            <a:noFill/>
            <a:miter lim="800000"/>
            <a:headEnd/>
            <a:tailEnd/>
          </a:ln>
          <a:effectLst/>
        </p:spPr>
        <p:txBody>
          <a:bodyPr>
            <a:spAutoFit/>
          </a:bodyPr>
          <a:lstStyle/>
          <a:p>
            <a:pPr algn="ctr">
              <a:spcBef>
                <a:spcPct val="50000"/>
              </a:spcBef>
            </a:pPr>
            <a:r>
              <a:rPr lang="en-US" dirty="0">
                <a:solidFill>
                  <a:srgbClr val="FF3300"/>
                </a:solidFill>
              </a:rPr>
              <a:t>P – </a:t>
            </a:r>
            <a:r>
              <a:rPr lang="ru-RU" dirty="0">
                <a:solidFill>
                  <a:srgbClr val="FF3300"/>
                </a:solidFill>
              </a:rPr>
              <a:t>обозначение происходит от первой буквы французского слова </a:t>
            </a:r>
            <a:r>
              <a:rPr lang="en-US" i="1" dirty="0" err="1">
                <a:solidFill>
                  <a:srgbClr val="FF3300"/>
                </a:solidFill>
              </a:rPr>
              <a:t>probabilite</a:t>
            </a:r>
            <a:r>
              <a:rPr lang="en-US" dirty="0">
                <a:solidFill>
                  <a:srgbClr val="FF3300"/>
                </a:solidFill>
              </a:rPr>
              <a:t> </a:t>
            </a:r>
            <a:r>
              <a:rPr lang="en-US" i="1" dirty="0">
                <a:solidFill>
                  <a:srgbClr val="FF3300"/>
                </a:solidFill>
              </a:rPr>
              <a:t>– </a:t>
            </a:r>
            <a:r>
              <a:rPr lang="ru-RU" i="1" dirty="0">
                <a:solidFill>
                  <a:srgbClr val="FF3300"/>
                </a:solidFill>
              </a:rPr>
              <a:t>вероятность.</a:t>
            </a:r>
          </a:p>
          <a:p>
            <a:pPr algn="ctr">
              <a:spcBef>
                <a:spcPct val="50000"/>
              </a:spcBef>
            </a:pPr>
            <a:endParaRPr lang="ru-RU" b="1" dirty="0"/>
          </a:p>
          <a:p>
            <a:pPr>
              <a:spcBef>
                <a:spcPct val="50000"/>
              </a:spcBef>
            </a:pPr>
            <a:endParaRPr lang="ru-RU" b="1" dirty="0" smtClean="0"/>
          </a:p>
          <a:p>
            <a:pPr>
              <a:spcBef>
                <a:spcPct val="50000"/>
              </a:spcBef>
            </a:pPr>
            <a:r>
              <a:rPr lang="ru-RU" b="1" dirty="0" smtClean="0"/>
              <a:t>А </a:t>
            </a:r>
            <a:r>
              <a:rPr lang="ru-RU" b="1" dirty="0"/>
              <a:t>– некоторое событие,</a:t>
            </a:r>
          </a:p>
          <a:p>
            <a:pPr>
              <a:spcBef>
                <a:spcPct val="50000"/>
              </a:spcBef>
            </a:pPr>
            <a:r>
              <a:rPr lang="en-US" b="1" dirty="0"/>
              <a:t>m – </a:t>
            </a:r>
            <a:r>
              <a:rPr lang="ru-RU" b="1" dirty="0"/>
              <a:t>количество исходов, при которых событие А появляется,</a:t>
            </a:r>
          </a:p>
          <a:p>
            <a:pPr>
              <a:spcBef>
                <a:spcPct val="50000"/>
              </a:spcBef>
            </a:pPr>
            <a:r>
              <a:rPr lang="en-US" b="1" dirty="0"/>
              <a:t>n – </a:t>
            </a:r>
            <a:r>
              <a:rPr lang="ru-RU" b="1" dirty="0"/>
              <a:t>конечное число равновозможных исходов.</a:t>
            </a:r>
          </a:p>
          <a:p>
            <a:pPr>
              <a:spcBef>
                <a:spcPct val="50000"/>
              </a:spcBef>
            </a:pPr>
            <a:endParaRPr lang="ru-RU" sz="1000" b="1" dirty="0"/>
          </a:p>
          <a:p>
            <a:pPr algn="ctr">
              <a:spcBef>
                <a:spcPct val="50000"/>
              </a:spcBef>
            </a:pPr>
            <a:r>
              <a:rPr lang="en-US" dirty="0">
                <a:solidFill>
                  <a:srgbClr val="FF3300"/>
                </a:solidFill>
              </a:rPr>
              <a:t>P – </a:t>
            </a:r>
            <a:r>
              <a:rPr lang="ru-RU" dirty="0">
                <a:solidFill>
                  <a:srgbClr val="FF3300"/>
                </a:solidFill>
              </a:rPr>
              <a:t>обозначение происходит от первой буквы французского слова </a:t>
            </a:r>
            <a:r>
              <a:rPr lang="en-US" i="1" dirty="0" err="1">
                <a:solidFill>
                  <a:srgbClr val="FF3300"/>
                </a:solidFill>
              </a:rPr>
              <a:t>probabilite</a:t>
            </a:r>
            <a:r>
              <a:rPr lang="en-US" dirty="0">
                <a:solidFill>
                  <a:srgbClr val="FF3300"/>
                </a:solidFill>
              </a:rPr>
              <a:t> </a:t>
            </a:r>
            <a:r>
              <a:rPr lang="en-US" i="1" dirty="0">
                <a:solidFill>
                  <a:srgbClr val="FF3300"/>
                </a:solidFill>
              </a:rPr>
              <a:t>– </a:t>
            </a:r>
            <a:r>
              <a:rPr lang="ru-RU" i="1" dirty="0">
                <a:solidFill>
                  <a:srgbClr val="FF3300"/>
                </a:solidFill>
              </a:rPr>
              <a:t>вероятность.</a:t>
            </a:r>
          </a:p>
          <a:p>
            <a:pPr algn="ctr">
              <a:spcBef>
                <a:spcPct val="50000"/>
              </a:spcBef>
            </a:pPr>
            <a:endParaRPr lang="ru-RU" i="1"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65947489"/>
              </p:ext>
            </p:extLst>
          </p:nvPr>
        </p:nvGraphicFramePr>
        <p:xfrm>
          <a:off x="3347864" y="3357562"/>
          <a:ext cx="2251579" cy="1364593"/>
        </p:xfrm>
        <a:graphic>
          <a:graphicData uri="http://schemas.openxmlformats.org/presentationml/2006/ole">
            <mc:AlternateContent xmlns:mc="http://schemas.openxmlformats.org/markup-compatibility/2006">
              <mc:Choice xmlns:v="urn:schemas-microsoft-com:vml" Requires="v">
                <p:oleObj spid="_x0000_s17416" name="Equation" r:id="rId3" imgW="647640" imgH="393480" progId="Equation.DSMT4">
                  <p:embed/>
                </p:oleObj>
              </mc:Choice>
              <mc:Fallback>
                <p:oleObj name="Equation" r:id="rId3" imgW="647640" imgH="393480" progId="Equation.DSMT4">
                  <p:embed/>
                  <p:pic>
                    <p:nvPicPr>
                      <p:cNvPr id="0" name="Object 22"/>
                      <p:cNvPicPr>
                        <a:picLocks noChangeAspect="1" noChangeArrowheads="1"/>
                      </p:cNvPicPr>
                      <p:nvPr/>
                    </p:nvPicPr>
                    <p:blipFill>
                      <a:blip r:embed="rId4"/>
                      <a:srcRect/>
                      <a:stretch>
                        <a:fillRect/>
                      </a:stretch>
                    </p:blipFill>
                    <p:spPr bwMode="auto">
                      <a:xfrm>
                        <a:off x="3347864" y="3357562"/>
                        <a:ext cx="2251579" cy="13645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6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endParaRPr lang="ru-RU"/>
          </a:p>
        </p:txBody>
      </p:sp>
      <p:pic>
        <p:nvPicPr>
          <p:cNvPr id="3" name="Picture 8"/>
          <p:cNvPicPr>
            <a:picLocks noChangeAspect="1" noChangeArrowheads="1"/>
          </p:cNvPicPr>
          <p:nvPr/>
        </p:nvPicPr>
        <p:blipFill>
          <a:blip r:embed="rId2" cstate="print"/>
          <a:srcRect/>
          <a:stretch>
            <a:fillRect/>
          </a:stretch>
        </p:blipFill>
        <p:spPr bwMode="auto">
          <a:xfrm>
            <a:off x="611188" y="1196975"/>
            <a:ext cx="3027362" cy="4032250"/>
          </a:xfrm>
          <a:prstGeom prst="rect">
            <a:avLst/>
          </a:prstGeom>
          <a:noFill/>
          <a:ln w="63500">
            <a:pattFill prst="openDmnd">
              <a:fgClr>
                <a:schemeClr val="bg1"/>
              </a:fgClr>
              <a:bgClr>
                <a:srgbClr val="1010CA"/>
              </a:bgClr>
            </a:pattFill>
            <a:miter lim="800000"/>
            <a:headEnd/>
            <a:tailEnd/>
          </a:ln>
          <a:effectLst/>
        </p:spPr>
      </p:pic>
      <p:sp>
        <p:nvSpPr>
          <p:cNvPr id="4" name="Rectangle 9"/>
          <p:cNvSpPr>
            <a:spLocks noChangeArrowheads="1"/>
          </p:cNvSpPr>
          <p:nvPr/>
        </p:nvSpPr>
        <p:spPr bwMode="auto">
          <a:xfrm>
            <a:off x="755650" y="5373688"/>
            <a:ext cx="2797175" cy="396875"/>
          </a:xfrm>
          <a:prstGeom prst="rect">
            <a:avLst/>
          </a:prstGeom>
          <a:noFill/>
          <a:ln w="9525">
            <a:noFill/>
            <a:miter lim="800000"/>
            <a:headEnd/>
            <a:tailEnd/>
          </a:ln>
          <a:effectLst/>
        </p:spPr>
        <p:txBody>
          <a:bodyPr wrap="none" anchor="ctr">
            <a:spAutoFit/>
          </a:bodyPr>
          <a:lstStyle/>
          <a:p>
            <a:r>
              <a:rPr lang="en-US" sz="2000" b="1" dirty="0" err="1">
                <a:solidFill>
                  <a:srgbClr val="1010CA"/>
                </a:solidFill>
              </a:rPr>
              <a:t>Пьер-Симо́н</a:t>
            </a:r>
            <a:r>
              <a:rPr lang="en-US" sz="2000" b="1" dirty="0">
                <a:solidFill>
                  <a:srgbClr val="1010CA"/>
                </a:solidFill>
              </a:rPr>
              <a:t> </a:t>
            </a:r>
            <a:r>
              <a:rPr lang="en-US" sz="2000" b="1" dirty="0" err="1">
                <a:solidFill>
                  <a:srgbClr val="1010CA"/>
                </a:solidFill>
              </a:rPr>
              <a:t>Лапла́с</a:t>
            </a:r>
            <a:r>
              <a:rPr lang="en-US" sz="2000" dirty="0">
                <a:solidFill>
                  <a:srgbClr val="1010CA"/>
                </a:solidFill>
              </a:rPr>
              <a:t> </a:t>
            </a:r>
          </a:p>
        </p:txBody>
      </p:sp>
      <p:sp>
        <p:nvSpPr>
          <p:cNvPr id="5" name="Text Box 10"/>
          <p:cNvSpPr txBox="1">
            <a:spLocks noChangeArrowheads="1"/>
          </p:cNvSpPr>
          <p:nvPr/>
        </p:nvSpPr>
        <p:spPr bwMode="auto">
          <a:xfrm>
            <a:off x="4284663" y="1557338"/>
            <a:ext cx="4319587" cy="3503612"/>
          </a:xfrm>
          <a:prstGeom prst="rect">
            <a:avLst/>
          </a:prstGeom>
          <a:noFill/>
          <a:ln w="9525">
            <a:noFill/>
            <a:miter lim="800000"/>
            <a:headEnd/>
            <a:tailEnd/>
          </a:ln>
          <a:effectLst/>
        </p:spPr>
        <p:txBody>
          <a:bodyPr>
            <a:spAutoFit/>
          </a:bodyPr>
          <a:lstStyle/>
          <a:p>
            <a:pPr>
              <a:spcBef>
                <a:spcPct val="50000"/>
              </a:spcBef>
            </a:pPr>
            <a:r>
              <a:rPr lang="ru-RU" sz="3200" dirty="0">
                <a:solidFill>
                  <a:srgbClr val="1010CA"/>
                </a:solidFill>
              </a:rPr>
              <a:t>Классическое определение вероятности было впервые дано в работах французского математика Лапласа. </a:t>
            </a:r>
          </a:p>
        </p:txBody>
      </p:sp>
    </p:spTree>
    <p:extLst>
      <p:ext uri="{BB962C8B-B14F-4D97-AF65-F5344CB8AC3E}">
        <p14:creationId xmlns:p14="http://schemas.microsoft.com/office/powerpoint/2010/main" val="898379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007b"/>
          <p:cNvPicPr>
            <a:picLocks noChangeAspect="1" noChangeArrowheads="1"/>
          </p:cNvPicPr>
          <p:nvPr/>
        </p:nvPicPr>
        <p:blipFill>
          <a:blip r:embed="rId4" cstate="print"/>
          <a:srcRect/>
          <a:stretch>
            <a:fillRect/>
          </a:stretch>
        </p:blipFill>
        <p:spPr bwMode="auto">
          <a:xfrm>
            <a:off x="-323850" y="-242888"/>
            <a:ext cx="9753600" cy="7315201"/>
          </a:xfrm>
          <a:prstGeom prst="rect">
            <a:avLst/>
          </a:prstGeom>
          <a:noFill/>
        </p:spPr>
      </p:pic>
      <p:graphicFrame>
        <p:nvGraphicFramePr>
          <p:cNvPr id="80985" name="Group 89"/>
          <p:cNvGraphicFramePr>
            <a:graphicFrameLocks noGrp="1"/>
          </p:cNvGraphicFramePr>
          <p:nvPr>
            <p:ph/>
          </p:nvPr>
        </p:nvGraphicFramePr>
        <p:xfrm>
          <a:off x="611188" y="620711"/>
          <a:ext cx="7889902" cy="5308621"/>
        </p:xfrm>
        <a:graphic>
          <a:graphicData uri="http://schemas.openxmlformats.org/drawingml/2006/table">
            <a:tbl>
              <a:tblPr/>
              <a:tblGrid>
                <a:gridCol w="1691358"/>
                <a:gridCol w="1689806"/>
                <a:gridCol w="1480134"/>
                <a:gridCol w="1450624"/>
                <a:gridCol w="1577980"/>
              </a:tblGrid>
              <a:tr h="13769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1010CA"/>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rgbClr val="1010CA"/>
                          </a:solidFill>
                          <a:effectLst/>
                          <a:latin typeface="Arial" charset="0"/>
                        </a:rPr>
                        <a:t>ЭКСПЕРИМЕНТ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1010CA"/>
                          </a:solidFill>
                          <a:effectLst/>
                          <a:latin typeface="Arial" charset="0"/>
                        </a:rPr>
                        <a:t>ЧИСЛО ВОЗМОЖНЫХ ИСХОДОВ ЭКСПЕРИМЕНТА (</a:t>
                      </a:r>
                      <a:r>
                        <a:rPr kumimoji="0" lang="en-US" sz="1400" b="1" i="0" u="none" strike="noStrike" cap="none" normalizeH="0" baseline="0" smtClean="0">
                          <a:ln>
                            <a:noFill/>
                          </a:ln>
                          <a:solidFill>
                            <a:srgbClr val="1010CA"/>
                          </a:solidFill>
                          <a:effectLst/>
                          <a:latin typeface="Arial" charset="0"/>
                        </a:rPr>
                        <a:t>n)</a:t>
                      </a:r>
                      <a:endParaRPr kumimoji="0" lang="ru-RU" sz="1400" b="1" i="0" u="none" strike="noStrike" cap="none" normalizeH="0" baseline="0" smtClean="0">
                        <a:ln>
                          <a:noFill/>
                        </a:ln>
                        <a:solidFill>
                          <a:srgbClr val="1010CA"/>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1010CA"/>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1010CA"/>
                          </a:solidFill>
                          <a:effectLst/>
                          <a:latin typeface="Arial" charset="0"/>
                        </a:rPr>
                        <a:t>СОБЫТИЕ 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1010CA"/>
                          </a:solidFill>
                          <a:effectLst/>
                          <a:latin typeface="Arial" charset="0"/>
                        </a:rPr>
                        <a:t>ЧИСЛО ИСХОДОВ, БЛАГОПРИЯТ- НЫХ ДЛЯ ЭТОГО  СОБЫТИЯ (</a:t>
                      </a:r>
                      <a:r>
                        <a:rPr kumimoji="0" lang="en-US" sz="1400" b="1" i="0" u="none" strike="noStrike" cap="none" normalizeH="0" baseline="0" smtClean="0">
                          <a:ln>
                            <a:noFill/>
                          </a:ln>
                          <a:solidFill>
                            <a:srgbClr val="1010CA"/>
                          </a:solidFill>
                          <a:effectLst/>
                          <a:latin typeface="Arial" charset="0"/>
                        </a:rPr>
                        <a:t>m)</a:t>
                      </a:r>
                      <a:endParaRPr kumimoji="0" lang="ru-RU" sz="1400" b="1" i="0" u="none" strike="noStrike" cap="none" normalizeH="0" baseline="0" smtClean="0">
                        <a:ln>
                          <a:noFill/>
                        </a:ln>
                        <a:solidFill>
                          <a:srgbClr val="1010CA"/>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rgbClr val="1010CA"/>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1010CA"/>
                          </a:solidFill>
                          <a:effectLst/>
                          <a:latin typeface="Arial" charset="0"/>
                        </a:rPr>
                        <a:t>ВЕРОЯТНОСТЬ НАСТУПЛЕНИЯ СОБЫТИЯ 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1010CA"/>
                          </a:solidFill>
                          <a:effectLst/>
                          <a:latin typeface="Arial" charset="0"/>
                        </a:rPr>
                        <a:t>Р(А)=</a:t>
                      </a:r>
                      <a:r>
                        <a:rPr kumimoji="0" lang="en-US" sz="1400" b="1" i="0" u="none" strike="noStrike" cap="none" normalizeH="0" baseline="0" smtClean="0">
                          <a:ln>
                            <a:noFill/>
                          </a:ln>
                          <a:solidFill>
                            <a:srgbClr val="1010CA"/>
                          </a:solidFill>
                          <a:effectLst/>
                          <a:latin typeface="Arial" charset="0"/>
                        </a:rPr>
                        <a:t>m</a:t>
                      </a:r>
                      <a:r>
                        <a:rPr kumimoji="0" lang="ru-RU" sz="1400" b="1" i="0" u="none" strike="noStrike" cap="none" normalizeH="0" baseline="0" smtClean="0">
                          <a:ln>
                            <a:noFill/>
                          </a:ln>
                          <a:solidFill>
                            <a:srgbClr val="1010CA"/>
                          </a:solidFill>
                          <a:effectLst/>
                          <a:latin typeface="Arial" charset="0"/>
                        </a:rPr>
                        <a:t>/</a:t>
                      </a:r>
                      <a:r>
                        <a:rPr kumimoji="0" lang="en-US" sz="1400" b="1" i="0" u="none" strike="noStrike" cap="none" normalizeH="0" baseline="0" smtClean="0">
                          <a:ln>
                            <a:noFill/>
                          </a:ln>
                          <a:solidFill>
                            <a:srgbClr val="1010CA"/>
                          </a:solidFill>
                          <a:effectLst/>
                          <a:latin typeface="Arial" charset="0"/>
                        </a:rPr>
                        <a:t>n</a:t>
                      </a:r>
                      <a:endParaRPr kumimoji="0" lang="ru-RU" sz="1400" b="1" i="0" u="none" strike="noStrike" cap="none" normalizeH="0" baseline="0" smtClean="0">
                        <a:ln>
                          <a:noFill/>
                        </a:ln>
                        <a:solidFill>
                          <a:srgbClr val="1010C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r>
              <a:tr h="868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r>
              <a:tr h="866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r>
              <a:tr h="1098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r>
              <a:tr h="1098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FF">
                        <a:alpha val="50000"/>
                      </a:srgbClr>
                    </a:solidFill>
                  </a:tcPr>
                </a:tc>
              </a:tr>
            </a:tbl>
          </a:graphicData>
        </a:graphic>
      </p:graphicFrame>
      <p:graphicFrame>
        <p:nvGraphicFramePr>
          <p:cNvPr id="80962" name="Object 66"/>
          <p:cNvGraphicFramePr>
            <a:graphicFrameLocks noChangeAspect="1"/>
          </p:cNvGraphicFramePr>
          <p:nvPr/>
        </p:nvGraphicFramePr>
        <p:xfrm>
          <a:off x="7740650" y="1989138"/>
          <a:ext cx="307975" cy="792162"/>
        </p:xfrm>
        <a:graphic>
          <a:graphicData uri="http://schemas.openxmlformats.org/presentationml/2006/ole">
            <mc:AlternateContent xmlns:mc="http://schemas.openxmlformats.org/markup-compatibility/2006">
              <mc:Choice xmlns:v="urn:schemas-microsoft-com:vml" Requires="v">
                <p:oleObj spid="_x0000_s13342" r:id="rId5" imgW="152334" imgH="393529" progId="Equation.3">
                  <p:embed/>
                </p:oleObj>
              </mc:Choice>
              <mc:Fallback>
                <p:oleObj r:id="rId5" imgW="152334" imgH="393529"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989138"/>
                        <a:ext cx="307975"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67" name="Object 71"/>
          <p:cNvGraphicFramePr>
            <a:graphicFrameLocks noChangeAspect="1"/>
          </p:cNvGraphicFramePr>
          <p:nvPr/>
        </p:nvGraphicFramePr>
        <p:xfrm>
          <a:off x="7681913" y="2852738"/>
          <a:ext cx="465137" cy="842962"/>
        </p:xfrm>
        <a:graphic>
          <a:graphicData uri="http://schemas.openxmlformats.org/presentationml/2006/ole">
            <mc:AlternateContent xmlns:mc="http://schemas.openxmlformats.org/markup-compatibility/2006">
              <mc:Choice xmlns:v="urn:schemas-microsoft-com:vml" Requires="v">
                <p:oleObj spid="_x0000_s13343" name="Equation" r:id="rId7" imgW="215640" imgH="393480" progId="Equation.DSMT4">
                  <p:embed/>
                </p:oleObj>
              </mc:Choice>
              <mc:Fallback>
                <p:oleObj name="Equation" r:id="rId7" imgW="215640" imgH="393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1913" y="2852738"/>
                        <a:ext cx="465137"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69" name="Object 73"/>
          <p:cNvGraphicFramePr>
            <a:graphicFrameLocks noChangeAspect="1"/>
          </p:cNvGraphicFramePr>
          <p:nvPr/>
        </p:nvGraphicFramePr>
        <p:xfrm>
          <a:off x="7451725" y="3860800"/>
          <a:ext cx="935038" cy="892175"/>
        </p:xfrm>
        <a:graphic>
          <a:graphicData uri="http://schemas.openxmlformats.org/presentationml/2006/ole">
            <mc:AlternateContent xmlns:mc="http://schemas.openxmlformats.org/markup-compatibility/2006">
              <mc:Choice xmlns:v="urn:schemas-microsoft-com:vml" Requires="v">
                <p:oleObj spid="_x0000_s13344" r:id="rId9" imgW="406048" imgH="393359" progId="Equation.3">
                  <p:embed/>
                </p:oleObj>
              </mc:Choice>
              <mc:Fallback>
                <p:oleObj r:id="rId9" imgW="406048" imgH="393359"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3860800"/>
                        <a:ext cx="935038"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71" name="Object 75"/>
          <p:cNvGraphicFramePr>
            <a:graphicFrameLocks noChangeAspect="1"/>
          </p:cNvGraphicFramePr>
          <p:nvPr/>
        </p:nvGraphicFramePr>
        <p:xfrm>
          <a:off x="7164388" y="4941888"/>
          <a:ext cx="1331912" cy="814387"/>
        </p:xfrm>
        <a:graphic>
          <a:graphicData uri="http://schemas.openxmlformats.org/presentationml/2006/ole">
            <mc:AlternateContent xmlns:mc="http://schemas.openxmlformats.org/markup-compatibility/2006">
              <mc:Choice xmlns:v="urn:schemas-microsoft-com:vml" Requires="v">
                <p:oleObj spid="_x0000_s13345" r:id="rId11" imgW="634725" imgH="393529" progId="Equation.3">
                  <p:embed/>
                </p:oleObj>
              </mc:Choice>
              <mc:Fallback>
                <p:oleObj r:id="rId11" imgW="634725" imgH="393529"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388" y="4941888"/>
                        <a:ext cx="1331912"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73" name="Text Box 77"/>
          <p:cNvSpPr txBox="1">
            <a:spLocks noChangeArrowheads="1"/>
          </p:cNvSpPr>
          <p:nvPr/>
        </p:nvSpPr>
        <p:spPr bwMode="auto">
          <a:xfrm>
            <a:off x="684213" y="1989138"/>
            <a:ext cx="1655762" cy="641350"/>
          </a:xfrm>
          <a:prstGeom prst="rect">
            <a:avLst/>
          </a:prstGeom>
          <a:noFill/>
          <a:ln w="9525">
            <a:noFill/>
            <a:miter lim="800000"/>
            <a:headEnd/>
            <a:tailEnd/>
          </a:ln>
          <a:effectLst/>
        </p:spPr>
        <p:txBody>
          <a:bodyPr>
            <a:spAutoFit/>
          </a:bodyPr>
          <a:lstStyle/>
          <a:p>
            <a:pPr>
              <a:spcBef>
                <a:spcPct val="50000"/>
              </a:spcBef>
            </a:pPr>
            <a:r>
              <a:rPr lang="ru-RU" b="1"/>
              <a:t>Бросаем монетку</a:t>
            </a:r>
          </a:p>
        </p:txBody>
      </p:sp>
      <p:sp>
        <p:nvSpPr>
          <p:cNvPr id="80974" name="Text Box 78"/>
          <p:cNvSpPr txBox="1">
            <a:spLocks noChangeArrowheads="1"/>
          </p:cNvSpPr>
          <p:nvPr/>
        </p:nvSpPr>
        <p:spPr bwMode="auto">
          <a:xfrm>
            <a:off x="3059113" y="2205038"/>
            <a:ext cx="504825" cy="396875"/>
          </a:xfrm>
          <a:prstGeom prst="rect">
            <a:avLst/>
          </a:prstGeom>
          <a:noFill/>
          <a:ln w="9525">
            <a:noFill/>
            <a:miter lim="800000"/>
            <a:headEnd/>
            <a:tailEnd/>
          </a:ln>
          <a:effectLst/>
        </p:spPr>
        <p:txBody>
          <a:bodyPr>
            <a:spAutoFit/>
          </a:bodyPr>
          <a:lstStyle/>
          <a:p>
            <a:pPr>
              <a:spcBef>
                <a:spcPct val="50000"/>
              </a:spcBef>
            </a:pPr>
            <a:r>
              <a:rPr lang="ru-RU" sz="2000" b="1"/>
              <a:t>2</a:t>
            </a:r>
          </a:p>
        </p:txBody>
      </p:sp>
      <p:sp>
        <p:nvSpPr>
          <p:cNvPr id="80975" name="Text Box 79"/>
          <p:cNvSpPr txBox="1">
            <a:spLocks noChangeArrowheads="1"/>
          </p:cNvSpPr>
          <p:nvPr/>
        </p:nvSpPr>
        <p:spPr bwMode="auto">
          <a:xfrm>
            <a:off x="4140200" y="1989138"/>
            <a:ext cx="1368425" cy="641350"/>
          </a:xfrm>
          <a:prstGeom prst="rect">
            <a:avLst/>
          </a:prstGeom>
          <a:noFill/>
          <a:ln w="9525">
            <a:noFill/>
            <a:miter lim="800000"/>
            <a:headEnd/>
            <a:tailEnd/>
          </a:ln>
          <a:effectLst/>
        </p:spPr>
        <p:txBody>
          <a:bodyPr>
            <a:spAutoFit/>
          </a:bodyPr>
          <a:lstStyle/>
          <a:p>
            <a:pPr>
              <a:spcBef>
                <a:spcPct val="20000"/>
              </a:spcBef>
            </a:pPr>
            <a:r>
              <a:rPr lang="ru-RU" b="1"/>
              <a:t>Выпал «орел»</a:t>
            </a:r>
            <a:endParaRPr lang="ru-RU"/>
          </a:p>
        </p:txBody>
      </p:sp>
      <p:sp>
        <p:nvSpPr>
          <p:cNvPr id="80976" name="Text Box 80"/>
          <p:cNvSpPr txBox="1">
            <a:spLocks noChangeArrowheads="1"/>
          </p:cNvSpPr>
          <p:nvPr/>
        </p:nvSpPr>
        <p:spPr bwMode="auto">
          <a:xfrm>
            <a:off x="6156325" y="2205038"/>
            <a:ext cx="288925" cy="396875"/>
          </a:xfrm>
          <a:prstGeom prst="rect">
            <a:avLst/>
          </a:prstGeom>
          <a:noFill/>
          <a:ln w="9525">
            <a:noFill/>
            <a:miter lim="800000"/>
            <a:headEnd/>
            <a:tailEnd/>
          </a:ln>
          <a:effectLst/>
        </p:spPr>
        <p:txBody>
          <a:bodyPr>
            <a:spAutoFit/>
          </a:bodyPr>
          <a:lstStyle/>
          <a:p>
            <a:pPr>
              <a:spcBef>
                <a:spcPct val="50000"/>
              </a:spcBef>
            </a:pPr>
            <a:r>
              <a:rPr lang="ru-RU" sz="2000" b="1"/>
              <a:t>1</a:t>
            </a:r>
          </a:p>
        </p:txBody>
      </p:sp>
      <p:sp>
        <p:nvSpPr>
          <p:cNvPr id="80978" name="Text Box 82"/>
          <p:cNvSpPr txBox="1">
            <a:spLocks noChangeArrowheads="1"/>
          </p:cNvSpPr>
          <p:nvPr/>
        </p:nvSpPr>
        <p:spPr bwMode="auto">
          <a:xfrm>
            <a:off x="611188" y="2852738"/>
            <a:ext cx="1728787" cy="1246495"/>
          </a:xfrm>
          <a:prstGeom prst="rect">
            <a:avLst/>
          </a:prstGeom>
          <a:noFill/>
          <a:ln w="9525">
            <a:noFill/>
            <a:miter lim="800000"/>
            <a:headEnd/>
            <a:tailEnd/>
          </a:ln>
          <a:effectLst/>
        </p:spPr>
        <p:txBody>
          <a:bodyPr>
            <a:spAutoFit/>
          </a:bodyPr>
          <a:lstStyle/>
          <a:p>
            <a:pPr>
              <a:spcBef>
                <a:spcPct val="50000"/>
              </a:spcBef>
            </a:pPr>
            <a:r>
              <a:rPr lang="ru-RU" sz="1600" b="1" dirty="0"/>
              <a:t>Вытягиваем </a:t>
            </a:r>
            <a:r>
              <a:rPr lang="ru-RU" sz="1600" b="1" dirty="0" smtClean="0"/>
              <a:t>билет  на экзамене из 30</a:t>
            </a:r>
          </a:p>
          <a:p>
            <a:pPr>
              <a:spcBef>
                <a:spcPct val="50000"/>
              </a:spcBef>
            </a:pPr>
            <a:endParaRPr lang="ru-RU" b="1" dirty="0"/>
          </a:p>
        </p:txBody>
      </p:sp>
      <p:sp>
        <p:nvSpPr>
          <p:cNvPr id="80980" name="Text Box 84"/>
          <p:cNvSpPr txBox="1">
            <a:spLocks noChangeArrowheads="1"/>
          </p:cNvSpPr>
          <p:nvPr/>
        </p:nvSpPr>
        <p:spPr bwMode="auto">
          <a:xfrm>
            <a:off x="4067175" y="2852738"/>
            <a:ext cx="1512888" cy="641350"/>
          </a:xfrm>
          <a:prstGeom prst="rect">
            <a:avLst/>
          </a:prstGeom>
          <a:noFill/>
          <a:ln w="9525">
            <a:noFill/>
            <a:miter lim="800000"/>
            <a:headEnd/>
            <a:tailEnd/>
          </a:ln>
          <a:effectLst/>
        </p:spPr>
        <p:txBody>
          <a:bodyPr>
            <a:spAutoFit/>
          </a:bodyPr>
          <a:lstStyle/>
          <a:p>
            <a:pPr>
              <a:spcBef>
                <a:spcPct val="20000"/>
              </a:spcBef>
            </a:pPr>
            <a:r>
              <a:rPr lang="ru-RU" b="1"/>
              <a:t>Вытянули билет №5</a:t>
            </a:r>
            <a:endParaRPr lang="ru-RU"/>
          </a:p>
        </p:txBody>
      </p:sp>
      <p:sp>
        <p:nvSpPr>
          <p:cNvPr id="80981" name="Text Box 85"/>
          <p:cNvSpPr txBox="1">
            <a:spLocks noChangeArrowheads="1"/>
          </p:cNvSpPr>
          <p:nvPr/>
        </p:nvSpPr>
        <p:spPr bwMode="auto">
          <a:xfrm>
            <a:off x="2339975" y="3068638"/>
            <a:ext cx="1727200" cy="854075"/>
          </a:xfrm>
          <a:prstGeom prst="rect">
            <a:avLst/>
          </a:prstGeom>
          <a:noFill/>
          <a:ln w="9525">
            <a:noFill/>
            <a:miter lim="800000"/>
            <a:headEnd/>
            <a:tailEnd/>
          </a:ln>
          <a:effectLst/>
        </p:spPr>
        <p:txBody>
          <a:bodyPr>
            <a:spAutoFit/>
          </a:bodyPr>
          <a:lstStyle/>
          <a:p>
            <a:pPr algn="ctr">
              <a:spcBef>
                <a:spcPct val="20000"/>
              </a:spcBef>
            </a:pPr>
            <a:r>
              <a:rPr lang="ru-RU" sz="2000" b="1" dirty="0" smtClean="0"/>
              <a:t>30</a:t>
            </a:r>
            <a:endParaRPr lang="ru-RU" sz="2000" b="1" dirty="0"/>
          </a:p>
          <a:p>
            <a:pPr>
              <a:spcBef>
                <a:spcPct val="50000"/>
              </a:spcBef>
            </a:pPr>
            <a:endParaRPr lang="ru-RU" sz="2000" dirty="0"/>
          </a:p>
        </p:txBody>
      </p:sp>
      <p:sp>
        <p:nvSpPr>
          <p:cNvPr id="80983" name="Text Box 87"/>
          <p:cNvSpPr txBox="1">
            <a:spLocks noChangeArrowheads="1"/>
          </p:cNvSpPr>
          <p:nvPr/>
        </p:nvSpPr>
        <p:spPr bwMode="auto">
          <a:xfrm>
            <a:off x="6156325" y="3068638"/>
            <a:ext cx="288925" cy="396875"/>
          </a:xfrm>
          <a:prstGeom prst="rect">
            <a:avLst/>
          </a:prstGeom>
          <a:noFill/>
          <a:ln w="9525">
            <a:noFill/>
            <a:miter lim="800000"/>
            <a:headEnd/>
            <a:tailEnd/>
          </a:ln>
          <a:effectLst/>
        </p:spPr>
        <p:txBody>
          <a:bodyPr>
            <a:spAutoFit/>
          </a:bodyPr>
          <a:lstStyle/>
          <a:p>
            <a:r>
              <a:rPr lang="ru-RU" sz="2000" b="1"/>
              <a:t>1</a:t>
            </a:r>
            <a:endParaRPr lang="ru-RU"/>
          </a:p>
        </p:txBody>
      </p:sp>
      <p:sp>
        <p:nvSpPr>
          <p:cNvPr id="80984" name="Text Box 88"/>
          <p:cNvSpPr txBox="1">
            <a:spLocks noChangeArrowheads="1"/>
          </p:cNvSpPr>
          <p:nvPr/>
        </p:nvSpPr>
        <p:spPr bwMode="auto">
          <a:xfrm>
            <a:off x="611188" y="4000504"/>
            <a:ext cx="1728787" cy="784830"/>
          </a:xfrm>
          <a:prstGeom prst="rect">
            <a:avLst/>
          </a:prstGeom>
          <a:noFill/>
          <a:ln w="9525">
            <a:noFill/>
            <a:miter lim="800000"/>
            <a:headEnd/>
            <a:tailEnd/>
          </a:ln>
          <a:effectLst/>
        </p:spPr>
        <p:txBody>
          <a:bodyPr wrap="square">
            <a:spAutoFit/>
          </a:bodyPr>
          <a:lstStyle/>
          <a:p>
            <a:pPr>
              <a:spcBef>
                <a:spcPct val="20000"/>
              </a:spcBef>
            </a:pPr>
            <a:r>
              <a:rPr lang="ru-RU" b="1" dirty="0"/>
              <a:t>Бросаем кубик</a:t>
            </a:r>
          </a:p>
          <a:p>
            <a:pPr>
              <a:spcBef>
                <a:spcPct val="50000"/>
              </a:spcBef>
            </a:pPr>
            <a:endParaRPr lang="ru-RU" dirty="0"/>
          </a:p>
        </p:txBody>
      </p:sp>
      <p:sp>
        <p:nvSpPr>
          <p:cNvPr id="80986" name="Text Box 90"/>
          <p:cNvSpPr txBox="1">
            <a:spLocks noChangeArrowheads="1"/>
          </p:cNvSpPr>
          <p:nvPr/>
        </p:nvSpPr>
        <p:spPr bwMode="auto">
          <a:xfrm>
            <a:off x="4067175" y="3644900"/>
            <a:ext cx="1512888" cy="1603375"/>
          </a:xfrm>
          <a:prstGeom prst="rect">
            <a:avLst/>
          </a:prstGeom>
          <a:noFill/>
          <a:ln w="9525">
            <a:noFill/>
            <a:miter lim="800000"/>
            <a:headEnd/>
            <a:tailEnd/>
          </a:ln>
          <a:effectLst/>
        </p:spPr>
        <p:txBody>
          <a:bodyPr>
            <a:spAutoFit/>
          </a:bodyPr>
          <a:lstStyle/>
          <a:p>
            <a:pPr>
              <a:spcBef>
                <a:spcPct val="20000"/>
              </a:spcBef>
            </a:pPr>
            <a:r>
              <a:rPr lang="ru-RU" b="1"/>
              <a:t>На кубике выпало четное число</a:t>
            </a:r>
          </a:p>
          <a:p>
            <a:pPr>
              <a:spcBef>
                <a:spcPct val="50000"/>
              </a:spcBef>
            </a:pPr>
            <a:endParaRPr lang="ru-RU"/>
          </a:p>
        </p:txBody>
      </p:sp>
      <p:sp>
        <p:nvSpPr>
          <p:cNvPr id="80987" name="Text Box 91"/>
          <p:cNvSpPr txBox="1">
            <a:spLocks noChangeArrowheads="1"/>
          </p:cNvSpPr>
          <p:nvPr/>
        </p:nvSpPr>
        <p:spPr bwMode="auto">
          <a:xfrm>
            <a:off x="3059113" y="3716338"/>
            <a:ext cx="360362" cy="1219200"/>
          </a:xfrm>
          <a:prstGeom prst="rect">
            <a:avLst/>
          </a:prstGeom>
          <a:noFill/>
          <a:ln w="9525">
            <a:noFill/>
            <a:miter lim="800000"/>
            <a:headEnd/>
            <a:tailEnd/>
          </a:ln>
          <a:effectLst/>
        </p:spPr>
        <p:txBody>
          <a:bodyPr>
            <a:spAutoFit/>
          </a:bodyPr>
          <a:lstStyle/>
          <a:p>
            <a:pPr algn="ctr">
              <a:spcBef>
                <a:spcPct val="20000"/>
              </a:spcBef>
            </a:pPr>
            <a:endParaRPr lang="en-US" sz="2000" b="1"/>
          </a:p>
          <a:p>
            <a:pPr algn="ctr">
              <a:spcBef>
                <a:spcPct val="20000"/>
              </a:spcBef>
            </a:pPr>
            <a:r>
              <a:rPr lang="ru-RU" sz="2000" b="1"/>
              <a:t>6</a:t>
            </a:r>
          </a:p>
          <a:p>
            <a:pPr>
              <a:spcBef>
                <a:spcPct val="50000"/>
              </a:spcBef>
            </a:pPr>
            <a:endParaRPr lang="ru-RU" sz="2000"/>
          </a:p>
        </p:txBody>
      </p:sp>
      <p:sp>
        <p:nvSpPr>
          <p:cNvPr id="80988" name="Text Box 92"/>
          <p:cNvSpPr txBox="1">
            <a:spLocks noChangeArrowheads="1"/>
          </p:cNvSpPr>
          <p:nvPr/>
        </p:nvSpPr>
        <p:spPr bwMode="auto">
          <a:xfrm>
            <a:off x="6156325" y="3716338"/>
            <a:ext cx="360363" cy="976312"/>
          </a:xfrm>
          <a:prstGeom prst="rect">
            <a:avLst/>
          </a:prstGeom>
          <a:noFill/>
          <a:ln w="9525">
            <a:noFill/>
            <a:miter lim="800000"/>
            <a:headEnd/>
            <a:tailEnd/>
          </a:ln>
          <a:effectLst/>
        </p:spPr>
        <p:txBody>
          <a:bodyPr>
            <a:spAutoFit/>
          </a:bodyPr>
          <a:lstStyle/>
          <a:p>
            <a:pPr algn="ctr"/>
            <a:endParaRPr lang="en-US" sz="2000" b="1"/>
          </a:p>
          <a:p>
            <a:pPr algn="ctr"/>
            <a:r>
              <a:rPr lang="en-US" sz="2000" b="1"/>
              <a:t>3</a:t>
            </a:r>
            <a:endParaRPr lang="ru-RU" sz="2000" b="1"/>
          </a:p>
          <a:p>
            <a:endParaRPr lang="ru-RU"/>
          </a:p>
        </p:txBody>
      </p:sp>
      <p:sp>
        <p:nvSpPr>
          <p:cNvPr id="80989" name="Text Box 93"/>
          <p:cNvSpPr txBox="1">
            <a:spLocks noChangeArrowheads="1"/>
          </p:cNvSpPr>
          <p:nvPr/>
        </p:nvSpPr>
        <p:spPr bwMode="auto">
          <a:xfrm>
            <a:off x="684213" y="4797425"/>
            <a:ext cx="1655762" cy="1492716"/>
          </a:xfrm>
          <a:prstGeom prst="rect">
            <a:avLst/>
          </a:prstGeom>
          <a:noFill/>
          <a:ln w="9525">
            <a:noFill/>
            <a:miter lim="800000"/>
            <a:headEnd/>
            <a:tailEnd/>
          </a:ln>
          <a:effectLst/>
        </p:spPr>
        <p:txBody>
          <a:bodyPr>
            <a:spAutoFit/>
          </a:bodyPr>
          <a:lstStyle/>
          <a:p>
            <a:pPr>
              <a:spcBef>
                <a:spcPct val="20000"/>
              </a:spcBef>
            </a:pPr>
            <a:r>
              <a:rPr lang="ru-RU" sz="1600" b="1" dirty="0"/>
              <a:t>Играем в </a:t>
            </a:r>
            <a:r>
              <a:rPr lang="ru-RU" sz="1600" b="1" dirty="0" smtClean="0"/>
              <a:t>лотерею из 250 билетов 10 выигрышных</a:t>
            </a:r>
            <a:endParaRPr lang="ru-RU" sz="1600" b="1" dirty="0"/>
          </a:p>
          <a:p>
            <a:pPr>
              <a:spcBef>
                <a:spcPct val="50000"/>
              </a:spcBef>
            </a:pPr>
            <a:endParaRPr lang="ru-RU" dirty="0"/>
          </a:p>
        </p:txBody>
      </p:sp>
      <p:sp>
        <p:nvSpPr>
          <p:cNvPr id="80990" name="Text Box 94"/>
          <p:cNvSpPr txBox="1">
            <a:spLocks noChangeArrowheads="1"/>
          </p:cNvSpPr>
          <p:nvPr/>
        </p:nvSpPr>
        <p:spPr bwMode="auto">
          <a:xfrm>
            <a:off x="4067175" y="4797425"/>
            <a:ext cx="1512888" cy="1328738"/>
          </a:xfrm>
          <a:prstGeom prst="rect">
            <a:avLst/>
          </a:prstGeom>
          <a:noFill/>
          <a:ln w="9525">
            <a:noFill/>
            <a:miter lim="800000"/>
            <a:headEnd/>
            <a:tailEnd/>
          </a:ln>
          <a:effectLst/>
        </p:spPr>
        <p:txBody>
          <a:bodyPr>
            <a:spAutoFit/>
          </a:bodyPr>
          <a:lstStyle/>
          <a:p>
            <a:pPr>
              <a:spcBef>
                <a:spcPct val="20000"/>
              </a:spcBef>
            </a:pPr>
            <a:r>
              <a:rPr lang="ru-RU" b="1"/>
              <a:t>Выиграли, купив один билет</a:t>
            </a:r>
          </a:p>
          <a:p>
            <a:pPr>
              <a:spcBef>
                <a:spcPct val="50000"/>
              </a:spcBef>
            </a:pPr>
            <a:endParaRPr lang="ru-RU"/>
          </a:p>
        </p:txBody>
      </p:sp>
      <p:sp>
        <p:nvSpPr>
          <p:cNvPr id="80991" name="Text Box 95"/>
          <p:cNvSpPr txBox="1">
            <a:spLocks noChangeArrowheads="1"/>
          </p:cNvSpPr>
          <p:nvPr/>
        </p:nvSpPr>
        <p:spPr bwMode="auto">
          <a:xfrm>
            <a:off x="2916238" y="4868863"/>
            <a:ext cx="649287" cy="976312"/>
          </a:xfrm>
          <a:prstGeom prst="rect">
            <a:avLst/>
          </a:prstGeom>
          <a:noFill/>
          <a:ln w="9525">
            <a:noFill/>
            <a:miter lim="800000"/>
            <a:headEnd/>
            <a:tailEnd/>
          </a:ln>
          <a:effectLst/>
        </p:spPr>
        <p:txBody>
          <a:bodyPr>
            <a:spAutoFit/>
          </a:bodyPr>
          <a:lstStyle/>
          <a:p>
            <a:pPr algn="ctr"/>
            <a:endParaRPr lang="en-US" sz="2000" b="1"/>
          </a:p>
          <a:p>
            <a:pPr algn="ctr"/>
            <a:r>
              <a:rPr lang="en-US" sz="2000" b="1"/>
              <a:t>250</a:t>
            </a:r>
            <a:endParaRPr lang="ru-RU" sz="2000" b="1"/>
          </a:p>
          <a:p>
            <a:endParaRPr lang="ru-RU"/>
          </a:p>
        </p:txBody>
      </p:sp>
      <p:sp>
        <p:nvSpPr>
          <p:cNvPr id="80992" name="Text Box 96"/>
          <p:cNvSpPr txBox="1">
            <a:spLocks noChangeArrowheads="1"/>
          </p:cNvSpPr>
          <p:nvPr/>
        </p:nvSpPr>
        <p:spPr bwMode="auto">
          <a:xfrm>
            <a:off x="6011863" y="4868863"/>
            <a:ext cx="647700" cy="976312"/>
          </a:xfrm>
          <a:prstGeom prst="rect">
            <a:avLst/>
          </a:prstGeom>
          <a:noFill/>
          <a:ln w="9525">
            <a:noFill/>
            <a:miter lim="800000"/>
            <a:headEnd/>
            <a:tailEnd/>
          </a:ln>
          <a:effectLst/>
        </p:spPr>
        <p:txBody>
          <a:bodyPr>
            <a:spAutoFit/>
          </a:bodyPr>
          <a:lstStyle/>
          <a:p>
            <a:pPr algn="ctr"/>
            <a:endParaRPr lang="en-US" sz="2000" b="1"/>
          </a:p>
          <a:p>
            <a:pPr algn="ctr"/>
            <a:r>
              <a:rPr lang="en-US" sz="2000" b="1"/>
              <a:t>10</a:t>
            </a:r>
            <a:endParaRPr lang="ru-RU" sz="2000" b="1"/>
          </a:p>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73"/>
                                        </p:tgtEl>
                                        <p:attrNameLst>
                                          <p:attrName>style.visibility</p:attrName>
                                        </p:attrNameLst>
                                      </p:cBhvr>
                                      <p:to>
                                        <p:strVal val="visible"/>
                                      </p:to>
                                    </p:set>
                                    <p:animEffect transition="in" filter="fade">
                                      <p:cBhvr>
                                        <p:cTn id="7" dur="2000"/>
                                        <p:tgtEl>
                                          <p:spTgt spid="80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975"/>
                                        </p:tgtEl>
                                        <p:attrNameLst>
                                          <p:attrName>style.visibility</p:attrName>
                                        </p:attrNameLst>
                                      </p:cBhvr>
                                      <p:to>
                                        <p:strVal val="visible"/>
                                      </p:to>
                                    </p:set>
                                    <p:animEffect transition="in" filter="fade">
                                      <p:cBhvr>
                                        <p:cTn id="12" dur="2000"/>
                                        <p:tgtEl>
                                          <p:spTgt spid="809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74"/>
                                        </p:tgtEl>
                                        <p:attrNameLst>
                                          <p:attrName>style.visibility</p:attrName>
                                        </p:attrNameLst>
                                      </p:cBhvr>
                                      <p:to>
                                        <p:strVal val="visible"/>
                                      </p:to>
                                    </p:set>
                                    <p:animEffect transition="in" filter="fade">
                                      <p:cBhvr>
                                        <p:cTn id="17" dur="2000"/>
                                        <p:tgtEl>
                                          <p:spTgt spid="809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976"/>
                                        </p:tgtEl>
                                        <p:attrNameLst>
                                          <p:attrName>style.visibility</p:attrName>
                                        </p:attrNameLst>
                                      </p:cBhvr>
                                      <p:to>
                                        <p:strVal val="visible"/>
                                      </p:to>
                                    </p:set>
                                    <p:animEffect transition="in" filter="fade">
                                      <p:cBhvr>
                                        <p:cTn id="22" dur="2000"/>
                                        <p:tgtEl>
                                          <p:spTgt spid="809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962"/>
                                        </p:tgtEl>
                                        <p:attrNameLst>
                                          <p:attrName>style.visibility</p:attrName>
                                        </p:attrNameLst>
                                      </p:cBhvr>
                                      <p:to>
                                        <p:strVal val="visible"/>
                                      </p:to>
                                    </p:set>
                                    <p:animEffect transition="in" filter="fade">
                                      <p:cBhvr>
                                        <p:cTn id="27" dur="2000"/>
                                        <p:tgtEl>
                                          <p:spTgt spid="809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978"/>
                                        </p:tgtEl>
                                        <p:attrNameLst>
                                          <p:attrName>style.visibility</p:attrName>
                                        </p:attrNameLst>
                                      </p:cBhvr>
                                      <p:to>
                                        <p:strVal val="visible"/>
                                      </p:to>
                                    </p:set>
                                    <p:animEffect transition="in" filter="fade">
                                      <p:cBhvr>
                                        <p:cTn id="32" dur="2000"/>
                                        <p:tgtEl>
                                          <p:spTgt spid="809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980"/>
                                        </p:tgtEl>
                                        <p:attrNameLst>
                                          <p:attrName>style.visibility</p:attrName>
                                        </p:attrNameLst>
                                      </p:cBhvr>
                                      <p:to>
                                        <p:strVal val="visible"/>
                                      </p:to>
                                    </p:set>
                                    <p:animEffect transition="in" filter="fade">
                                      <p:cBhvr>
                                        <p:cTn id="37" dur="2000"/>
                                        <p:tgtEl>
                                          <p:spTgt spid="809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0981"/>
                                        </p:tgtEl>
                                        <p:attrNameLst>
                                          <p:attrName>style.visibility</p:attrName>
                                        </p:attrNameLst>
                                      </p:cBhvr>
                                      <p:to>
                                        <p:strVal val="visible"/>
                                      </p:to>
                                    </p:set>
                                    <p:animEffect transition="in" filter="fade">
                                      <p:cBhvr>
                                        <p:cTn id="42" dur="2000"/>
                                        <p:tgtEl>
                                          <p:spTgt spid="809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0983"/>
                                        </p:tgtEl>
                                        <p:attrNameLst>
                                          <p:attrName>style.visibility</p:attrName>
                                        </p:attrNameLst>
                                      </p:cBhvr>
                                      <p:to>
                                        <p:strVal val="visible"/>
                                      </p:to>
                                    </p:set>
                                    <p:animEffect transition="in" filter="fade">
                                      <p:cBhvr>
                                        <p:cTn id="47" dur="2000"/>
                                        <p:tgtEl>
                                          <p:spTgt spid="8098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967"/>
                                        </p:tgtEl>
                                        <p:attrNameLst>
                                          <p:attrName>style.visibility</p:attrName>
                                        </p:attrNameLst>
                                      </p:cBhvr>
                                      <p:to>
                                        <p:strVal val="visible"/>
                                      </p:to>
                                    </p:set>
                                    <p:animEffect transition="in" filter="fade">
                                      <p:cBhvr>
                                        <p:cTn id="52" dur="2000"/>
                                        <p:tgtEl>
                                          <p:spTgt spid="809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0984"/>
                                        </p:tgtEl>
                                        <p:attrNameLst>
                                          <p:attrName>style.visibility</p:attrName>
                                        </p:attrNameLst>
                                      </p:cBhvr>
                                      <p:to>
                                        <p:strVal val="visible"/>
                                      </p:to>
                                    </p:set>
                                    <p:animEffect transition="in" filter="fade">
                                      <p:cBhvr>
                                        <p:cTn id="57" dur="2000"/>
                                        <p:tgtEl>
                                          <p:spTgt spid="8098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986"/>
                                        </p:tgtEl>
                                        <p:attrNameLst>
                                          <p:attrName>style.visibility</p:attrName>
                                        </p:attrNameLst>
                                      </p:cBhvr>
                                      <p:to>
                                        <p:strVal val="visible"/>
                                      </p:to>
                                    </p:set>
                                    <p:animEffect transition="in" filter="fade">
                                      <p:cBhvr>
                                        <p:cTn id="62" dur="2000"/>
                                        <p:tgtEl>
                                          <p:spTgt spid="809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0987"/>
                                        </p:tgtEl>
                                        <p:attrNameLst>
                                          <p:attrName>style.visibility</p:attrName>
                                        </p:attrNameLst>
                                      </p:cBhvr>
                                      <p:to>
                                        <p:strVal val="visible"/>
                                      </p:to>
                                    </p:set>
                                    <p:animEffect transition="in" filter="fade">
                                      <p:cBhvr>
                                        <p:cTn id="67" dur="2000"/>
                                        <p:tgtEl>
                                          <p:spTgt spid="8098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0988"/>
                                        </p:tgtEl>
                                        <p:attrNameLst>
                                          <p:attrName>style.visibility</p:attrName>
                                        </p:attrNameLst>
                                      </p:cBhvr>
                                      <p:to>
                                        <p:strVal val="visible"/>
                                      </p:to>
                                    </p:set>
                                    <p:animEffect transition="in" filter="fade">
                                      <p:cBhvr>
                                        <p:cTn id="72" dur="2000"/>
                                        <p:tgtEl>
                                          <p:spTgt spid="8098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0969"/>
                                        </p:tgtEl>
                                        <p:attrNameLst>
                                          <p:attrName>style.visibility</p:attrName>
                                        </p:attrNameLst>
                                      </p:cBhvr>
                                      <p:to>
                                        <p:strVal val="visible"/>
                                      </p:to>
                                    </p:set>
                                    <p:animEffect transition="in" filter="fade">
                                      <p:cBhvr>
                                        <p:cTn id="77" dur="2000"/>
                                        <p:tgtEl>
                                          <p:spTgt spid="8096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0989"/>
                                        </p:tgtEl>
                                        <p:attrNameLst>
                                          <p:attrName>style.visibility</p:attrName>
                                        </p:attrNameLst>
                                      </p:cBhvr>
                                      <p:to>
                                        <p:strVal val="visible"/>
                                      </p:to>
                                    </p:set>
                                    <p:animEffect transition="in" filter="fade">
                                      <p:cBhvr>
                                        <p:cTn id="82" dur="2000"/>
                                        <p:tgtEl>
                                          <p:spTgt spid="8098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0990"/>
                                        </p:tgtEl>
                                        <p:attrNameLst>
                                          <p:attrName>style.visibility</p:attrName>
                                        </p:attrNameLst>
                                      </p:cBhvr>
                                      <p:to>
                                        <p:strVal val="visible"/>
                                      </p:to>
                                    </p:set>
                                    <p:animEffect transition="in" filter="fade">
                                      <p:cBhvr>
                                        <p:cTn id="87" dur="2000"/>
                                        <p:tgtEl>
                                          <p:spTgt spid="8099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0991"/>
                                        </p:tgtEl>
                                        <p:attrNameLst>
                                          <p:attrName>style.visibility</p:attrName>
                                        </p:attrNameLst>
                                      </p:cBhvr>
                                      <p:to>
                                        <p:strVal val="visible"/>
                                      </p:to>
                                    </p:set>
                                    <p:animEffect transition="in" filter="fade">
                                      <p:cBhvr>
                                        <p:cTn id="92" dur="2000"/>
                                        <p:tgtEl>
                                          <p:spTgt spid="8099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0992"/>
                                        </p:tgtEl>
                                        <p:attrNameLst>
                                          <p:attrName>style.visibility</p:attrName>
                                        </p:attrNameLst>
                                      </p:cBhvr>
                                      <p:to>
                                        <p:strVal val="visible"/>
                                      </p:to>
                                    </p:set>
                                    <p:animEffect transition="in" filter="fade">
                                      <p:cBhvr>
                                        <p:cTn id="97" dur="2000"/>
                                        <p:tgtEl>
                                          <p:spTgt spid="8099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0971"/>
                                        </p:tgtEl>
                                        <p:attrNameLst>
                                          <p:attrName>style.visibility</p:attrName>
                                        </p:attrNameLst>
                                      </p:cBhvr>
                                      <p:to>
                                        <p:strVal val="visible"/>
                                      </p:to>
                                    </p:set>
                                    <p:animEffect transition="in" filter="fade">
                                      <p:cBhvr>
                                        <p:cTn id="102" dur="2000"/>
                                        <p:tgtEl>
                                          <p:spTgt spid="8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73" grpId="0"/>
      <p:bldP spid="80974" grpId="0"/>
      <p:bldP spid="80975" grpId="0"/>
      <p:bldP spid="80976" grpId="0"/>
      <p:bldP spid="80978" grpId="0"/>
      <p:bldP spid="80980" grpId="0"/>
      <p:bldP spid="80981" grpId="0"/>
      <p:bldP spid="80983" grpId="0"/>
      <p:bldP spid="80984" grpId="0"/>
      <p:bldP spid="80986" grpId="0"/>
      <p:bldP spid="80987" grpId="0"/>
      <p:bldP spid="80988" grpId="0"/>
      <p:bldP spid="80989" grpId="0"/>
      <p:bldP spid="80990" grpId="0"/>
      <p:bldP spid="80991" grpId="0"/>
      <p:bldP spid="8099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Статистическое определение вероятности</a:t>
            </a:r>
            <a:endParaRPr lang="ru-RU" dirty="0"/>
          </a:p>
        </p:txBody>
      </p:sp>
      <p:sp>
        <p:nvSpPr>
          <p:cNvPr id="3" name="Содержимое 2"/>
          <p:cNvSpPr>
            <a:spLocks noGrp="1"/>
          </p:cNvSpPr>
          <p:nvPr>
            <p:ph idx="1"/>
          </p:nvPr>
        </p:nvSpPr>
        <p:spPr/>
        <p:txBody>
          <a:bodyPr/>
          <a:lstStyle/>
          <a:p>
            <a:r>
              <a:rPr lang="ru-RU" dirty="0" smtClean="0"/>
              <a:t>Относительной частотой события называется отношение числа опытов, в которых появилось это событие, к числу всех проведенных опытов.</a:t>
            </a:r>
            <a:endParaRPr lang="ru-RU" dirty="0"/>
          </a:p>
        </p:txBody>
      </p:sp>
      <p:graphicFrame>
        <p:nvGraphicFramePr>
          <p:cNvPr id="4" name="Объект 3"/>
          <p:cNvGraphicFramePr>
            <a:graphicFrameLocks noChangeAspect="1"/>
          </p:cNvGraphicFramePr>
          <p:nvPr/>
        </p:nvGraphicFramePr>
        <p:xfrm>
          <a:off x="2143108" y="3857628"/>
          <a:ext cx="2500330" cy="1359828"/>
        </p:xfrm>
        <a:graphic>
          <a:graphicData uri="http://schemas.openxmlformats.org/presentationml/2006/ole">
            <mc:AlternateContent xmlns:mc="http://schemas.openxmlformats.org/markup-compatibility/2006">
              <mc:Choice xmlns:v="urn:schemas-microsoft-com:vml" Requires="v">
                <p:oleObj spid="_x0000_s15369" name="Equation" r:id="rId4" imgW="723600" imgH="393480" progId="Equation.DSMT4">
                  <p:embed/>
                </p:oleObj>
              </mc:Choice>
              <mc:Fallback>
                <p:oleObj name="Equation" r:id="rId4" imgW="72360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3857628"/>
                        <a:ext cx="2500330" cy="1359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a:t>
            </a:r>
            <a:endParaRPr lang="ru-RU" dirty="0"/>
          </a:p>
        </p:txBody>
      </p:sp>
      <p:sp>
        <p:nvSpPr>
          <p:cNvPr id="3" name="Содержимое 2"/>
          <p:cNvSpPr>
            <a:spLocks noGrp="1"/>
          </p:cNvSpPr>
          <p:nvPr>
            <p:ph idx="1"/>
          </p:nvPr>
        </p:nvSpPr>
        <p:spPr>
          <a:xfrm>
            <a:off x="457200" y="1600201"/>
            <a:ext cx="8229600" cy="2328866"/>
          </a:xfrm>
        </p:spPr>
        <p:txBody>
          <a:bodyPr/>
          <a:lstStyle/>
          <a:p>
            <a:r>
              <a:rPr lang="ru-RU" dirty="0" smtClean="0"/>
              <a:t>Из 600 наудачу взятых деталей 12 оказались бракованными. Какова вероятность, что взятая наудачу деталь окажется бракованной?</a:t>
            </a:r>
            <a:endParaRPr lang="ru-RU" dirty="0"/>
          </a:p>
        </p:txBody>
      </p:sp>
      <p:graphicFrame>
        <p:nvGraphicFramePr>
          <p:cNvPr id="16386" name="Object 2"/>
          <p:cNvGraphicFramePr>
            <a:graphicFrameLocks noChangeAspect="1"/>
          </p:cNvGraphicFramePr>
          <p:nvPr/>
        </p:nvGraphicFramePr>
        <p:xfrm>
          <a:off x="714348" y="4500570"/>
          <a:ext cx="7675563" cy="1360488"/>
        </p:xfrm>
        <a:graphic>
          <a:graphicData uri="http://schemas.openxmlformats.org/presentationml/2006/ole">
            <mc:AlternateContent xmlns:mc="http://schemas.openxmlformats.org/markup-compatibility/2006">
              <mc:Choice xmlns:v="urn:schemas-microsoft-com:vml" Requires="v">
                <p:oleObj spid="_x0000_s16393" name="Equation" r:id="rId4" imgW="2222280" imgH="393480" progId="Equation.DSMT4">
                  <p:embed/>
                </p:oleObj>
              </mc:Choice>
              <mc:Fallback>
                <p:oleObj name="Equation" r:id="rId4" imgW="222228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4500570"/>
                        <a:ext cx="7675563" cy="136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Геометрическое определение вероятности</a:t>
            </a:r>
            <a:endParaRPr lang="ru-RU" dirty="0"/>
          </a:p>
        </p:txBody>
      </p:sp>
      <p:sp>
        <p:nvSpPr>
          <p:cNvPr id="3" name="Содержимое 2"/>
          <p:cNvSpPr>
            <a:spLocks noGrp="1"/>
          </p:cNvSpPr>
          <p:nvPr>
            <p:ph idx="1"/>
          </p:nvPr>
        </p:nvSpPr>
        <p:spPr/>
        <p:txBody>
          <a:bodyPr/>
          <a:lstStyle/>
          <a:p>
            <a:endParaRPr lang="ru-RU"/>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1604" y="1428736"/>
            <a:ext cx="5643602" cy="4948231"/>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7620" y="3714752"/>
            <a:ext cx="1171553" cy="11793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1597806" y="0"/>
            <a:ext cx="5341157" cy="615791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Практическая работа</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1928794" y="428604"/>
            <a:ext cx="4583500" cy="57864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cstate="print"/>
          <a:srcRect/>
          <a:stretch>
            <a:fillRect/>
          </a:stretch>
        </p:blipFill>
        <p:spPr bwMode="auto">
          <a:xfrm>
            <a:off x="-285783" y="-214337"/>
            <a:ext cx="9429783" cy="70723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9251" y="0"/>
            <a:ext cx="59055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3" cstate="print"/>
          <a:srcRect/>
          <a:stretch>
            <a:fillRect/>
          </a:stretch>
        </p:blipFill>
        <p:spPr bwMode="auto">
          <a:xfrm>
            <a:off x="6180" y="428603"/>
            <a:ext cx="9137820" cy="600485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00" y="291545"/>
            <a:ext cx="8816479" cy="610566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1468</Words>
  <Application>Microsoft Office PowerPoint</Application>
  <PresentationFormat>Экран (4:3)</PresentationFormat>
  <Paragraphs>184</Paragraphs>
  <Slides>40</Slides>
  <Notes>24</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40</vt:i4>
      </vt:variant>
    </vt:vector>
  </HeadingPairs>
  <TitlesOfParts>
    <vt:vector size="43" baseType="lpstr">
      <vt:lpstr>Тема Office</vt:lpstr>
      <vt:lpstr>Equation</vt:lpstr>
      <vt:lpstr>Microsoft Equation 3.0</vt:lpstr>
      <vt:lpstr>Теория вероятностей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Зачем нужна теория вероятности как наука?</vt:lpstr>
      <vt:lpstr>Презентация PowerPoint</vt:lpstr>
      <vt:lpstr>Загадка дня рождения</vt:lpstr>
      <vt:lpstr>Загадка дня рождения</vt:lpstr>
      <vt:lpstr>События</vt:lpstr>
      <vt:lpstr>Случайные события</vt:lpstr>
      <vt:lpstr>Исходы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такое вероятность?</vt:lpstr>
      <vt:lpstr>Презентация PowerPoint</vt:lpstr>
      <vt:lpstr>Презентация PowerPoint</vt:lpstr>
      <vt:lpstr>Презентация PowerPoint</vt:lpstr>
      <vt:lpstr>Презентация PowerPoint</vt:lpstr>
      <vt:lpstr>Презентация PowerPoint</vt:lpstr>
      <vt:lpstr>Статистическое определение вероятности</vt:lpstr>
      <vt:lpstr>Пример</vt:lpstr>
      <vt:lpstr>Геометрическое определение вероятности</vt:lpstr>
      <vt:lpstr>Практическая работа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вероятностей</dc:title>
  <dc:creator>Ольга</dc:creator>
  <cp:lastModifiedBy>Oll</cp:lastModifiedBy>
  <cp:revision>26</cp:revision>
  <dcterms:created xsi:type="dcterms:W3CDTF">2012-06-12T15:40:11Z</dcterms:created>
  <dcterms:modified xsi:type="dcterms:W3CDTF">2014-10-06T16:40:01Z</dcterms:modified>
</cp:coreProperties>
</file>