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6A21FB1-A440-4782-AF6B-9C04F592E427}" type="datetimeFigureOut">
              <a:rPr lang="ru-RU" smtClean="0"/>
              <a:pPr/>
              <a:t>05.10.2014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72E2D76-E949-4C95-A227-0DAB8CB230C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21FB1-A440-4782-AF6B-9C04F592E427}" type="datetimeFigureOut">
              <a:rPr lang="ru-RU" smtClean="0"/>
              <a:pPr/>
              <a:t>05.10.2014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E2D76-E949-4C95-A227-0DAB8CB230C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21FB1-A440-4782-AF6B-9C04F592E427}" type="datetimeFigureOut">
              <a:rPr lang="ru-RU" smtClean="0"/>
              <a:pPr/>
              <a:t>05.10.2014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E2D76-E949-4C95-A227-0DAB8CB230C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6A21FB1-A440-4782-AF6B-9C04F592E427}" type="datetimeFigureOut">
              <a:rPr lang="ru-RU" smtClean="0"/>
              <a:pPr/>
              <a:t>05.10.2014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72E2D76-E949-4C95-A227-0DAB8CB230C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6A21FB1-A440-4782-AF6B-9C04F592E427}" type="datetimeFigureOut">
              <a:rPr lang="ru-RU" smtClean="0"/>
              <a:pPr/>
              <a:t>05.10.2014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72E2D76-E949-4C95-A227-0DAB8CB230C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21FB1-A440-4782-AF6B-9C04F592E427}" type="datetimeFigureOut">
              <a:rPr lang="ru-RU" smtClean="0"/>
              <a:pPr/>
              <a:t>05.10.2014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E2D76-E949-4C95-A227-0DAB8CB230C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21FB1-A440-4782-AF6B-9C04F592E427}" type="datetimeFigureOut">
              <a:rPr lang="ru-RU" smtClean="0"/>
              <a:pPr/>
              <a:t>05.10.2014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E2D76-E949-4C95-A227-0DAB8CB230C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6A21FB1-A440-4782-AF6B-9C04F592E427}" type="datetimeFigureOut">
              <a:rPr lang="ru-RU" smtClean="0"/>
              <a:pPr/>
              <a:t>05.10.2014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72E2D76-E949-4C95-A227-0DAB8CB230C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21FB1-A440-4782-AF6B-9C04F592E427}" type="datetimeFigureOut">
              <a:rPr lang="ru-RU" smtClean="0"/>
              <a:pPr/>
              <a:t>05.10.2014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E2D76-E949-4C95-A227-0DAB8CB230C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6A21FB1-A440-4782-AF6B-9C04F592E427}" type="datetimeFigureOut">
              <a:rPr lang="ru-RU" smtClean="0"/>
              <a:pPr/>
              <a:t>05.10.2014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72E2D76-E949-4C95-A227-0DAB8CB230C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6A21FB1-A440-4782-AF6B-9C04F592E427}" type="datetimeFigureOut">
              <a:rPr lang="ru-RU" smtClean="0"/>
              <a:pPr/>
              <a:t>05.10.2014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72E2D76-E949-4C95-A227-0DAB8CB230C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6A21FB1-A440-4782-AF6B-9C04F592E427}" type="datetimeFigureOut">
              <a:rPr lang="ru-RU" smtClean="0"/>
              <a:pPr/>
              <a:t>05.10.2014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2E2D76-E949-4C95-A227-0DAB8CB230C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643050"/>
            <a:ext cx="6172200" cy="1643074"/>
          </a:xfrm>
        </p:spPr>
        <p:txBody>
          <a:bodyPr/>
          <a:lstStyle/>
          <a:p>
            <a:r>
              <a:rPr lang="ru-RU" dirty="0" smtClean="0"/>
              <a:t>Квадратные уравнения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8 класс Обобщающий урок </a:t>
            </a:r>
          </a:p>
          <a:p>
            <a:r>
              <a:rPr lang="ru-RU" dirty="0" smtClean="0"/>
              <a:t> Разработала учитель математики МОУ ООШ №30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Гречишкина</a:t>
            </a:r>
            <a:r>
              <a:rPr lang="ru-RU" dirty="0" smtClean="0"/>
              <a:t> Н. 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1. Составить 5 уравнений , для решения которых применяются доказанные гипотезы.</a:t>
            </a:r>
          </a:p>
          <a:p>
            <a:r>
              <a:rPr lang="ru-RU" dirty="0" smtClean="0"/>
              <a:t>2. Решить составленные уравнения.</a:t>
            </a:r>
          </a:p>
          <a:p>
            <a:r>
              <a:rPr lang="ru-RU" dirty="0" smtClean="0"/>
              <a:t>3. </a:t>
            </a:r>
            <a:r>
              <a:rPr lang="ru-RU" smtClean="0"/>
              <a:t>Составить </a:t>
            </a:r>
            <a:r>
              <a:rPr lang="ru-RU" dirty="0" smtClean="0"/>
              <a:t>квадратное уравнение, корни которого равны 2+</a:t>
            </a:r>
            <a:r>
              <a:rPr lang="ru-RU" dirty="0" smtClean="0">
                <a:latin typeface="Times New Roman"/>
                <a:cs typeface="Times New Roman"/>
              </a:rPr>
              <a:t>√3 и </a:t>
            </a:r>
            <a:r>
              <a:rPr lang="ru-RU" smtClean="0">
                <a:latin typeface="Times New Roman"/>
                <a:cs typeface="Times New Roman"/>
              </a:rPr>
              <a:t>2- √3.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5154626"/>
          </a:xfrm>
        </p:spPr>
        <p:txBody>
          <a:bodyPr>
            <a:normAutofit/>
          </a:bodyPr>
          <a:lstStyle/>
          <a:p>
            <a:r>
              <a:rPr lang="ru-RU" dirty="0" smtClean="0"/>
              <a:t>Уравнения для меня важнее, потому что политика — для настоящего, а уравнения — для вечности.</a:t>
            </a:r>
            <a:br>
              <a:rPr lang="ru-RU" dirty="0" smtClean="0"/>
            </a:br>
            <a:r>
              <a:rPr lang="ru-RU" dirty="0" smtClean="0"/>
              <a:t>Альберт Эйнштейн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Уравнение – это золотой ключ, открывающий все математические сезамы.»                   С. Коваль.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Цель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Повторить основные способы решения квадратных уравнений.</a:t>
            </a:r>
            <a:br>
              <a:rPr lang="ru-RU" dirty="0" smtClean="0"/>
            </a:br>
            <a:r>
              <a:rPr lang="ru-RU" dirty="0" smtClean="0"/>
              <a:t>Провести исследовательскую работу, цель которой получить формулы , облегчающие решение квадратных уравнений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727058"/>
          </a:xfrm>
        </p:spPr>
        <p:txBody>
          <a:bodyPr/>
          <a:lstStyle/>
          <a:p>
            <a:pPr algn="ctr"/>
            <a:r>
              <a:rPr lang="ru-RU" dirty="0" smtClean="0"/>
              <a:t>Устный опрос.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457200" y="1643050"/>
            <a:ext cx="3657600" cy="4605350"/>
          </a:xfrm>
        </p:spPr>
        <p:txBody>
          <a:bodyPr/>
          <a:lstStyle/>
          <a:p>
            <a:r>
              <a:rPr lang="ru-RU" dirty="0" smtClean="0"/>
              <a:t>1)2х</a:t>
            </a:r>
            <a:r>
              <a:rPr lang="ru-RU" dirty="0" smtClean="0">
                <a:latin typeface="Times New Roman"/>
                <a:cs typeface="Times New Roman"/>
              </a:rPr>
              <a:t>²-8х+4=0                </a:t>
            </a:r>
            <a:endParaRPr lang="ru-RU" sz="1400" dirty="0" smtClean="0">
              <a:latin typeface="Times New Roman"/>
              <a:cs typeface="Times New Roman"/>
            </a:endParaRPr>
          </a:p>
          <a:p>
            <a:r>
              <a:rPr lang="ru-RU" dirty="0" smtClean="0">
                <a:latin typeface="Times New Roman"/>
                <a:cs typeface="Times New Roman"/>
              </a:rPr>
              <a:t>2) 3</a:t>
            </a:r>
            <a:r>
              <a:rPr lang="ru-RU" dirty="0" smtClean="0"/>
              <a:t>х</a:t>
            </a:r>
            <a:r>
              <a:rPr lang="ru-RU" dirty="0" smtClean="0">
                <a:latin typeface="Times New Roman"/>
                <a:cs typeface="Times New Roman"/>
              </a:rPr>
              <a:t>²+4х-1=0               </a:t>
            </a:r>
            <a:r>
              <a:rPr lang="ru-RU" sz="1400" dirty="0" smtClean="0">
                <a:latin typeface="Times New Roman"/>
                <a:cs typeface="Times New Roman"/>
              </a:rPr>
              <a:t>  </a:t>
            </a:r>
            <a:r>
              <a:rPr lang="ru-RU" dirty="0" smtClean="0">
                <a:latin typeface="Times New Roman"/>
                <a:cs typeface="Times New Roman"/>
              </a:rPr>
              <a:t>      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3)4</a:t>
            </a:r>
            <a:r>
              <a:rPr lang="ru-RU" dirty="0" smtClean="0"/>
              <a:t>х</a:t>
            </a:r>
            <a:r>
              <a:rPr lang="ru-RU" dirty="0" smtClean="0">
                <a:latin typeface="Times New Roman"/>
                <a:cs typeface="Times New Roman"/>
              </a:rPr>
              <a:t>²-8=0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4) </a:t>
            </a:r>
            <a:r>
              <a:rPr lang="ru-RU" dirty="0" smtClean="0"/>
              <a:t>х</a:t>
            </a:r>
            <a:r>
              <a:rPr lang="ru-RU" dirty="0" smtClean="0">
                <a:latin typeface="Times New Roman"/>
                <a:cs typeface="Times New Roman"/>
              </a:rPr>
              <a:t>²-10х+100=0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5)5</a:t>
            </a:r>
            <a:r>
              <a:rPr lang="ru-RU" dirty="0" smtClean="0"/>
              <a:t>х</a:t>
            </a:r>
            <a:r>
              <a:rPr lang="ru-RU" dirty="0" smtClean="0">
                <a:latin typeface="Times New Roman"/>
                <a:cs typeface="Times New Roman"/>
              </a:rPr>
              <a:t>²+6х=0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6)</a:t>
            </a:r>
            <a:r>
              <a:rPr lang="ru-RU" dirty="0" smtClean="0"/>
              <a:t> х</a:t>
            </a:r>
            <a:r>
              <a:rPr lang="ru-RU" dirty="0" smtClean="0">
                <a:latin typeface="Times New Roman"/>
                <a:cs typeface="Times New Roman"/>
              </a:rPr>
              <a:t>²-7х+12=0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7) 3</a:t>
            </a:r>
            <a:r>
              <a:rPr lang="ru-RU" dirty="0" smtClean="0"/>
              <a:t>х</a:t>
            </a:r>
            <a:r>
              <a:rPr lang="ru-RU" dirty="0" smtClean="0">
                <a:latin typeface="Times New Roman"/>
                <a:cs typeface="Times New Roman"/>
              </a:rPr>
              <a:t>²=0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8)14-2</a:t>
            </a:r>
            <a:r>
              <a:rPr lang="ru-RU" dirty="0" smtClean="0"/>
              <a:t>х</a:t>
            </a:r>
            <a:r>
              <a:rPr lang="ru-RU" dirty="0" smtClean="0">
                <a:latin typeface="Times New Roman"/>
                <a:cs typeface="Times New Roman"/>
              </a:rPr>
              <a:t>² +х=0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371974" y="928670"/>
            <a:ext cx="3771925" cy="5929330"/>
          </a:xfrm>
        </p:spPr>
        <p:txBody>
          <a:bodyPr>
            <a:noAutofit/>
          </a:bodyPr>
          <a:lstStyle/>
          <a:p>
            <a:r>
              <a:rPr lang="ru-RU" sz="1000" dirty="0" smtClean="0"/>
              <a:t>1)Назовите номера полных квадратных уравнений</a:t>
            </a:r>
            <a:r>
              <a:rPr lang="ru-RU" sz="10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sz="1000" dirty="0" smtClean="0">
                <a:solidFill>
                  <a:srgbClr val="FF0000"/>
                </a:solidFill>
              </a:rPr>
              <a:t>(1,2,4,6,8)</a:t>
            </a:r>
          </a:p>
          <a:p>
            <a:r>
              <a:rPr lang="ru-RU" sz="1000" dirty="0" smtClean="0"/>
              <a:t>2) Какие уравнения называются квадратными?</a:t>
            </a:r>
          </a:p>
          <a:p>
            <a:r>
              <a:rPr lang="ru-RU" sz="1000" dirty="0" smtClean="0"/>
              <a:t>(</a:t>
            </a:r>
            <a:r>
              <a:rPr lang="ru-RU" sz="1000" dirty="0" smtClean="0">
                <a:solidFill>
                  <a:srgbClr val="FF0000"/>
                </a:solidFill>
              </a:rPr>
              <a:t>Уравнения вида ах</a:t>
            </a:r>
            <a:r>
              <a:rPr lang="ru-RU" sz="1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²+вх+с=0, где а≠0, а, в, с –некоторые числа, Х-неизвестное, называют квадратным уравнением)</a:t>
            </a:r>
          </a:p>
          <a:p>
            <a:r>
              <a:rPr lang="ru-RU" sz="1000" dirty="0" smtClean="0"/>
              <a:t>3)Какие из этих уравнений приведённые?</a:t>
            </a:r>
          </a:p>
          <a:p>
            <a:r>
              <a:rPr lang="ru-RU" sz="1000" dirty="0" smtClean="0">
                <a:solidFill>
                  <a:srgbClr val="FF0000"/>
                </a:solidFill>
              </a:rPr>
              <a:t> (4, 6,8</a:t>
            </a:r>
            <a:r>
              <a:rPr lang="ru-RU" sz="1000" dirty="0" smtClean="0"/>
              <a:t>)</a:t>
            </a:r>
          </a:p>
          <a:p>
            <a:r>
              <a:rPr lang="ru-RU" sz="1000" dirty="0" smtClean="0"/>
              <a:t>4) Назовите коэффициенты в уравнении 8.</a:t>
            </a:r>
          </a:p>
          <a:p>
            <a:r>
              <a:rPr lang="ru-RU" sz="1000" dirty="0" smtClean="0">
                <a:solidFill>
                  <a:srgbClr val="FF0000"/>
                </a:solidFill>
              </a:rPr>
              <a:t> (а=1, в=-2, с=14)</a:t>
            </a:r>
          </a:p>
          <a:p>
            <a:r>
              <a:rPr lang="ru-RU" sz="1000" dirty="0" smtClean="0"/>
              <a:t>5)С чего лучше начать решение уравнения 1?</a:t>
            </a:r>
          </a:p>
          <a:p>
            <a:r>
              <a:rPr lang="ru-RU" sz="1000" dirty="0" smtClean="0"/>
              <a:t> ( </a:t>
            </a:r>
            <a:r>
              <a:rPr lang="ru-RU" sz="1000" dirty="0" smtClean="0">
                <a:solidFill>
                  <a:srgbClr val="FF0000"/>
                </a:solidFill>
              </a:rPr>
              <a:t>Вынести множитель 2 </a:t>
            </a:r>
            <a:r>
              <a:rPr lang="ru-RU" sz="1000" dirty="0" smtClean="0"/>
              <a:t>)</a:t>
            </a:r>
          </a:p>
          <a:p>
            <a:r>
              <a:rPr lang="ru-RU" sz="1000" dirty="0" smtClean="0"/>
              <a:t>6) Назовите номера неполных квадратных уравнений.</a:t>
            </a:r>
          </a:p>
          <a:p>
            <a:r>
              <a:rPr lang="ru-RU" sz="1000" dirty="0" smtClean="0"/>
              <a:t> </a:t>
            </a:r>
            <a:r>
              <a:rPr lang="ru-RU" sz="1000" dirty="0" smtClean="0">
                <a:solidFill>
                  <a:srgbClr val="FF0000"/>
                </a:solidFill>
              </a:rPr>
              <a:t>( 3, 5, 7)</a:t>
            </a:r>
          </a:p>
          <a:p>
            <a:r>
              <a:rPr lang="ru-RU" sz="1000" dirty="0" smtClean="0"/>
              <a:t>7) Какое из этих неполных уравнений имеет один корень?</a:t>
            </a:r>
          </a:p>
          <a:p>
            <a:r>
              <a:rPr lang="ru-RU" sz="1000" dirty="0" smtClean="0">
                <a:solidFill>
                  <a:srgbClr val="FF0000"/>
                </a:solidFill>
              </a:rPr>
              <a:t> (7)</a:t>
            </a:r>
          </a:p>
          <a:p>
            <a:r>
              <a:rPr lang="ru-RU" sz="1000" dirty="0" smtClean="0"/>
              <a:t>8) Назовите коэффициенты в уравнении 5.</a:t>
            </a:r>
          </a:p>
          <a:p>
            <a:r>
              <a:rPr lang="ru-RU" sz="1000" dirty="0" smtClean="0"/>
              <a:t> </a:t>
            </a:r>
            <a:r>
              <a:rPr lang="ru-RU" sz="1000" dirty="0" smtClean="0">
                <a:solidFill>
                  <a:srgbClr val="FF0000"/>
                </a:solidFill>
              </a:rPr>
              <a:t>(а=5, в=6, с=0)</a:t>
            </a:r>
          </a:p>
          <a:p>
            <a:r>
              <a:rPr lang="ru-RU" sz="1000" dirty="0" smtClean="0"/>
              <a:t>9) Найдите дискриминант в уравнении6.</a:t>
            </a:r>
          </a:p>
          <a:p>
            <a:r>
              <a:rPr lang="ru-RU" sz="1000" dirty="0" smtClean="0">
                <a:solidFill>
                  <a:srgbClr val="FF0000"/>
                </a:solidFill>
              </a:rPr>
              <a:t>( Д=в</a:t>
            </a:r>
            <a:r>
              <a:rPr lang="ru-RU" sz="1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²-4ас=49-4*1*12=1)</a:t>
            </a:r>
          </a:p>
          <a:p>
            <a:r>
              <a:rPr lang="ru-RU" sz="1000" dirty="0" smtClean="0">
                <a:latin typeface="Times New Roman"/>
                <a:cs typeface="Times New Roman"/>
              </a:rPr>
              <a:t>10) Сколько корней имеет уравнение и какие?</a:t>
            </a:r>
          </a:p>
          <a:p>
            <a:r>
              <a:rPr lang="ru-RU" sz="1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( Два корня</a:t>
            </a:r>
            <a:r>
              <a:rPr lang="ru-RU" sz="1000" dirty="0" smtClean="0">
                <a:solidFill>
                  <a:srgbClr val="FF0000"/>
                </a:solidFill>
              </a:rPr>
              <a:t> . Х</a:t>
            </a:r>
            <a:r>
              <a:rPr lang="ru-RU" sz="1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1,2=(-в±√1)/2а; х1= 4, х2=3</a:t>
            </a:r>
            <a:r>
              <a:rPr lang="ru-RU" sz="10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ru-RU" sz="1000" dirty="0" smtClean="0"/>
              <a:t>11</a:t>
            </a:r>
            <a:r>
              <a:rPr lang="ru-RU" sz="1050" dirty="0" smtClean="0"/>
              <a:t>) Найдите дискриминант в уравнении 4 и сделайте вывод о количестве корней</a:t>
            </a:r>
          </a:p>
          <a:p>
            <a:r>
              <a:rPr lang="ru-RU" sz="1000" dirty="0" smtClean="0">
                <a:solidFill>
                  <a:srgbClr val="FF0000"/>
                </a:solidFill>
              </a:rPr>
              <a:t>.(Д= 10</a:t>
            </a:r>
            <a:r>
              <a:rPr lang="ru-RU" sz="1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²-4*100˂0, значит корней нет)</a:t>
            </a:r>
          </a:p>
          <a:p>
            <a:r>
              <a:rPr lang="ru-RU" sz="1000" dirty="0" smtClean="0">
                <a:latin typeface="Times New Roman"/>
                <a:cs typeface="Times New Roman"/>
              </a:rPr>
              <a:t>12)Чему равна сумма и произведение корней в уравнении 6?</a:t>
            </a:r>
          </a:p>
          <a:p>
            <a:r>
              <a:rPr lang="ru-RU" sz="1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( 7 и 12)</a:t>
            </a:r>
            <a:endParaRPr lang="ru-RU" sz="1000" dirty="0">
              <a:solidFill>
                <a:srgbClr val="FF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214282" y="285728"/>
            <a:ext cx="3657600" cy="142876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 rot="10800000" flipV="1">
            <a:off x="5000628" y="285728"/>
            <a:ext cx="3214710" cy="142876"/>
          </a:xfrm>
        </p:spPr>
        <p:txBody>
          <a:bodyPr>
            <a:no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Теорема Виета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ru-RU" b="1" u="sng" dirty="0" smtClean="0"/>
              <a:t>Теорема</a:t>
            </a:r>
            <a:r>
              <a:rPr lang="ru-RU" dirty="0" smtClean="0"/>
              <a:t>. Если </a:t>
            </a:r>
            <a:r>
              <a:rPr lang="ru-RU" b="1" i="1" dirty="0" smtClean="0">
                <a:solidFill>
                  <a:srgbClr val="CC0000"/>
                </a:solidFill>
              </a:rPr>
              <a:t>х</a:t>
            </a:r>
            <a:r>
              <a:rPr lang="ru-RU" b="1" i="1" baseline="-25000" dirty="0" smtClean="0">
                <a:solidFill>
                  <a:srgbClr val="CC0000"/>
                </a:solidFill>
              </a:rPr>
              <a:t>1</a:t>
            </a:r>
            <a:r>
              <a:rPr lang="ru-RU" dirty="0" smtClean="0"/>
              <a:t> и </a:t>
            </a:r>
            <a:r>
              <a:rPr lang="ru-RU" b="1" i="1" dirty="0" smtClean="0">
                <a:solidFill>
                  <a:srgbClr val="CC0000"/>
                </a:solidFill>
              </a:rPr>
              <a:t>х</a:t>
            </a:r>
            <a:r>
              <a:rPr lang="ru-RU" b="1" i="1" baseline="-25000" dirty="0" smtClean="0">
                <a:solidFill>
                  <a:srgbClr val="CC0000"/>
                </a:solidFill>
              </a:rPr>
              <a:t>2</a:t>
            </a:r>
            <a:r>
              <a:rPr lang="ru-RU" dirty="0" smtClean="0"/>
              <a:t> – корни приведенного                	       квадратного уравнения </a:t>
            </a:r>
            <a:r>
              <a:rPr lang="ru-RU" b="1" i="1" dirty="0" smtClean="0">
                <a:solidFill>
                  <a:srgbClr val="CC0000"/>
                </a:solidFill>
              </a:rPr>
              <a:t>х</a:t>
            </a:r>
            <a:r>
              <a:rPr lang="ru-RU" b="1" i="1" baseline="30000" dirty="0" smtClean="0">
                <a:solidFill>
                  <a:srgbClr val="CC0000"/>
                </a:solidFill>
              </a:rPr>
              <a:t>2</a:t>
            </a:r>
            <a:r>
              <a:rPr lang="ru-RU" b="1" i="1" dirty="0" smtClean="0">
                <a:solidFill>
                  <a:srgbClr val="CC0000"/>
                </a:solidFill>
              </a:rPr>
              <a:t> + </a:t>
            </a:r>
            <a:r>
              <a:rPr lang="en-US" b="1" i="1" dirty="0" err="1" smtClean="0">
                <a:solidFill>
                  <a:srgbClr val="CC0000"/>
                </a:solidFill>
              </a:rPr>
              <a:t>px</a:t>
            </a:r>
            <a:r>
              <a:rPr lang="en-US" b="1" i="1" dirty="0" smtClean="0">
                <a:solidFill>
                  <a:srgbClr val="CC0000"/>
                </a:solidFill>
              </a:rPr>
              <a:t> + q = 0</a:t>
            </a:r>
            <a:r>
              <a:rPr lang="ru-RU" dirty="0" smtClean="0"/>
              <a:t>, то</a:t>
            </a:r>
          </a:p>
          <a:p>
            <a:pPr>
              <a:lnSpc>
                <a:spcPct val="90000"/>
              </a:lnSpc>
              <a:buNone/>
            </a:pPr>
            <a:r>
              <a:rPr lang="ru-RU" b="1" i="1" dirty="0" smtClean="0">
                <a:solidFill>
                  <a:srgbClr val="CC0000"/>
                </a:solidFill>
              </a:rPr>
              <a:t>			х</a:t>
            </a:r>
            <a:r>
              <a:rPr lang="ru-RU" b="1" i="1" baseline="-25000" dirty="0" smtClean="0">
                <a:solidFill>
                  <a:srgbClr val="CC0000"/>
                </a:solidFill>
              </a:rPr>
              <a:t>1</a:t>
            </a:r>
            <a:r>
              <a:rPr lang="ru-RU" b="1" i="1" dirty="0" smtClean="0">
                <a:solidFill>
                  <a:srgbClr val="CC0000"/>
                </a:solidFill>
              </a:rPr>
              <a:t> + х</a:t>
            </a:r>
            <a:r>
              <a:rPr lang="ru-RU" b="1" i="1" baseline="-25000" dirty="0" smtClean="0">
                <a:solidFill>
                  <a:srgbClr val="CC0000"/>
                </a:solidFill>
              </a:rPr>
              <a:t>2</a:t>
            </a:r>
            <a:r>
              <a:rPr lang="ru-RU" b="1" i="1" dirty="0" smtClean="0">
                <a:solidFill>
                  <a:srgbClr val="CC0000"/>
                </a:solidFill>
              </a:rPr>
              <a:t> = -</a:t>
            </a:r>
            <a:r>
              <a:rPr lang="ru-RU" b="1" i="1" dirty="0" err="1" smtClean="0">
                <a:solidFill>
                  <a:srgbClr val="CC0000"/>
                </a:solidFill>
              </a:rPr>
              <a:t>р</a:t>
            </a:r>
            <a:endParaRPr lang="ru-RU" b="1" i="1" dirty="0" smtClean="0">
              <a:solidFill>
                <a:srgbClr val="CC000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ru-RU" b="1" i="1" dirty="0" smtClean="0">
                <a:solidFill>
                  <a:srgbClr val="CC0000"/>
                </a:solidFill>
              </a:rPr>
              <a:t>			х</a:t>
            </a:r>
            <a:r>
              <a:rPr lang="ru-RU" b="1" i="1" baseline="-25000" dirty="0" smtClean="0">
                <a:solidFill>
                  <a:srgbClr val="CC0000"/>
                </a:solidFill>
              </a:rPr>
              <a:t>1</a:t>
            </a:r>
            <a:r>
              <a:rPr lang="ru-RU" b="1" i="1" dirty="0" smtClean="0">
                <a:solidFill>
                  <a:srgbClr val="CC0000"/>
                </a:solidFill>
              </a:rPr>
              <a:t> </a:t>
            </a:r>
            <a:r>
              <a:rPr lang="ru-RU" b="1" i="1" dirty="0" smtClean="0">
                <a:solidFill>
                  <a:srgbClr val="CC0000"/>
                </a:solidFill>
                <a:cs typeface="Times New Roman" pitchFamily="18" charset="0"/>
              </a:rPr>
              <a:t>∙ х</a:t>
            </a:r>
            <a:r>
              <a:rPr lang="ru-RU" b="1" i="1" baseline="-25000" dirty="0" smtClean="0">
                <a:solidFill>
                  <a:srgbClr val="CC0000"/>
                </a:solidFill>
                <a:cs typeface="Times New Roman" pitchFamily="18" charset="0"/>
              </a:rPr>
              <a:t>2</a:t>
            </a:r>
            <a:r>
              <a:rPr lang="ru-RU" b="1" i="1" dirty="0" smtClean="0">
                <a:solidFill>
                  <a:srgbClr val="CC0000"/>
                </a:solidFill>
                <a:cs typeface="Times New Roman" pitchFamily="18" charset="0"/>
              </a:rPr>
              <a:t> = </a:t>
            </a:r>
            <a:r>
              <a:rPr lang="en-US" b="1" i="1" dirty="0" smtClean="0">
                <a:solidFill>
                  <a:srgbClr val="CC0000"/>
                </a:solidFill>
                <a:cs typeface="Times New Roman" pitchFamily="18" charset="0"/>
              </a:rPr>
              <a:t>q</a:t>
            </a:r>
            <a:r>
              <a:rPr lang="ru-RU" b="1" i="1" dirty="0" smtClean="0">
                <a:solidFill>
                  <a:srgbClr val="CC0000"/>
                </a:solidFill>
                <a:cs typeface="Times New Roman" pitchFamily="18" charset="0"/>
              </a:rPr>
              <a:t>  </a:t>
            </a:r>
          </a:p>
          <a:p>
            <a:pPr>
              <a:lnSpc>
                <a:spcPct val="90000"/>
              </a:lnSpc>
              <a:buNone/>
            </a:pPr>
            <a:endParaRPr lang="ru-RU" b="1" i="1" dirty="0" smtClean="0">
              <a:solidFill>
                <a:srgbClr val="CC0000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endParaRPr lang="ru-RU" b="1" i="1" dirty="0" smtClean="0">
              <a:solidFill>
                <a:srgbClr val="CC0000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b="1" i="1" dirty="0" smtClean="0">
                <a:solidFill>
                  <a:srgbClr val="0000FF"/>
                </a:solidFill>
              </a:rPr>
              <a:t> Корни х</a:t>
            </a:r>
            <a:r>
              <a:rPr lang="ru-RU" b="1" i="1" baseline="-25000" dirty="0" smtClean="0">
                <a:solidFill>
                  <a:srgbClr val="0000FF"/>
                </a:solidFill>
              </a:rPr>
              <a:t>1</a:t>
            </a:r>
            <a:r>
              <a:rPr lang="ru-RU" b="1" i="1" dirty="0" smtClean="0">
                <a:solidFill>
                  <a:srgbClr val="0000FF"/>
                </a:solidFill>
              </a:rPr>
              <a:t> =3 и х</a:t>
            </a:r>
            <a:r>
              <a:rPr lang="ru-RU" b="1" i="1" baseline="-25000" dirty="0" smtClean="0">
                <a:solidFill>
                  <a:srgbClr val="0000FF"/>
                </a:solidFill>
              </a:rPr>
              <a:t>2</a:t>
            </a:r>
            <a:r>
              <a:rPr lang="ru-RU" b="1" i="1" dirty="0" smtClean="0">
                <a:solidFill>
                  <a:srgbClr val="0000FF"/>
                </a:solidFill>
              </a:rPr>
              <a:t> = 4 в уравнении х</a:t>
            </a:r>
            <a:r>
              <a:rPr lang="ru-RU" b="1" i="1" baseline="30000" dirty="0" smtClean="0">
                <a:solidFill>
                  <a:srgbClr val="0000FF"/>
                </a:solidFill>
              </a:rPr>
              <a:t>2</a:t>
            </a:r>
            <a:r>
              <a:rPr lang="ru-RU" b="1" i="1" dirty="0" smtClean="0">
                <a:solidFill>
                  <a:srgbClr val="0000FF"/>
                </a:solidFill>
              </a:rPr>
              <a:t> - 7</a:t>
            </a:r>
            <a:r>
              <a:rPr lang="en-US" b="1" i="1" dirty="0" smtClean="0">
                <a:solidFill>
                  <a:srgbClr val="0000FF"/>
                </a:solidFill>
              </a:rPr>
              <a:t>x </a:t>
            </a:r>
            <a:r>
              <a:rPr lang="ru-RU" b="1" i="1" dirty="0" smtClean="0">
                <a:solidFill>
                  <a:srgbClr val="0000FF"/>
                </a:solidFill>
              </a:rPr>
              <a:t>+12</a:t>
            </a:r>
            <a:r>
              <a:rPr lang="en-US" b="1" i="1" dirty="0" smtClean="0">
                <a:solidFill>
                  <a:srgbClr val="0000FF"/>
                </a:solidFill>
              </a:rPr>
              <a:t> = 0</a:t>
            </a:r>
            <a:r>
              <a:rPr lang="ru-RU" dirty="0" smtClean="0"/>
              <a:t>.</a:t>
            </a:r>
            <a:endParaRPr lang="ru-RU" b="1" i="1" dirty="0" smtClean="0">
              <a:solidFill>
                <a:srgbClr val="CC0000"/>
              </a:solidFill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ru-RU" b="1" i="1" dirty="0" err="1" smtClean="0">
                <a:solidFill>
                  <a:srgbClr val="0000FF"/>
                </a:solidFill>
              </a:rPr>
              <a:t>р</a:t>
            </a:r>
            <a:r>
              <a:rPr lang="ru-RU" b="1" i="1" dirty="0" smtClean="0">
                <a:solidFill>
                  <a:srgbClr val="0000FF"/>
                </a:solidFill>
              </a:rPr>
              <a:t> = -7</a:t>
            </a:r>
            <a:r>
              <a:rPr lang="ru-RU" dirty="0" smtClean="0"/>
              <a:t>,</a:t>
            </a:r>
            <a:r>
              <a:rPr lang="ru-RU" b="1" i="1" dirty="0" smtClean="0">
                <a:solidFill>
                  <a:srgbClr val="0000FF"/>
                </a:solidFill>
              </a:rPr>
              <a:t>  </a:t>
            </a:r>
            <a:r>
              <a:rPr lang="en-US" b="1" i="1" dirty="0" smtClean="0">
                <a:solidFill>
                  <a:srgbClr val="0000FF"/>
                </a:solidFill>
              </a:rPr>
              <a:t>q</a:t>
            </a:r>
            <a:r>
              <a:rPr lang="ru-RU" b="1" i="1" dirty="0" smtClean="0">
                <a:solidFill>
                  <a:srgbClr val="0000FF"/>
                </a:solidFill>
              </a:rPr>
              <a:t> = 12</a:t>
            </a:r>
            <a:r>
              <a:rPr lang="ru-RU" dirty="0" smtClean="0"/>
              <a:t>.</a:t>
            </a:r>
            <a:endParaRPr lang="en-US" dirty="0" smtClean="0"/>
          </a:p>
          <a:p>
            <a:pPr algn="ctr">
              <a:lnSpc>
                <a:spcPct val="90000"/>
              </a:lnSpc>
              <a:buNone/>
            </a:pPr>
            <a:r>
              <a:rPr lang="ru-RU" b="1" i="1" dirty="0" smtClean="0">
                <a:solidFill>
                  <a:srgbClr val="0000FF"/>
                </a:solidFill>
              </a:rPr>
              <a:t>х</a:t>
            </a:r>
            <a:r>
              <a:rPr lang="ru-RU" b="1" i="1" baseline="-25000" dirty="0" smtClean="0">
                <a:solidFill>
                  <a:srgbClr val="0000FF"/>
                </a:solidFill>
              </a:rPr>
              <a:t>1</a:t>
            </a:r>
            <a:r>
              <a:rPr lang="ru-RU" b="1" i="1" dirty="0" smtClean="0">
                <a:solidFill>
                  <a:srgbClr val="0000FF"/>
                </a:solidFill>
              </a:rPr>
              <a:t> + х</a:t>
            </a:r>
            <a:r>
              <a:rPr lang="ru-RU" b="1" i="1" baseline="-25000" dirty="0" smtClean="0">
                <a:solidFill>
                  <a:srgbClr val="0000FF"/>
                </a:solidFill>
              </a:rPr>
              <a:t>2</a:t>
            </a:r>
            <a:r>
              <a:rPr lang="ru-RU" b="1" i="1" dirty="0" smtClean="0">
                <a:solidFill>
                  <a:srgbClr val="0000FF"/>
                </a:solidFill>
              </a:rPr>
              <a:t> =</a:t>
            </a:r>
            <a:r>
              <a:rPr lang="en-US" b="1" i="1" dirty="0" smtClean="0">
                <a:solidFill>
                  <a:srgbClr val="0000FF"/>
                </a:solidFill>
              </a:rPr>
              <a:t> </a:t>
            </a:r>
            <a:r>
              <a:rPr lang="ru-RU" b="1" i="1" dirty="0" smtClean="0">
                <a:solidFill>
                  <a:srgbClr val="0000FF"/>
                </a:solidFill>
              </a:rPr>
              <a:t>3+4</a:t>
            </a:r>
            <a:r>
              <a:rPr lang="en-US" b="1" i="1" dirty="0" smtClean="0">
                <a:solidFill>
                  <a:srgbClr val="0000FF"/>
                </a:solidFill>
              </a:rPr>
              <a:t> = </a:t>
            </a:r>
            <a:r>
              <a:rPr lang="ru-RU" b="1" i="1" dirty="0" smtClean="0">
                <a:solidFill>
                  <a:srgbClr val="0000FF"/>
                </a:solidFill>
              </a:rPr>
              <a:t>7</a:t>
            </a:r>
            <a:r>
              <a:rPr lang="en-US" b="1" i="1" dirty="0" smtClean="0">
                <a:solidFill>
                  <a:srgbClr val="0000FF"/>
                </a:solidFill>
              </a:rPr>
              <a:t> =</a:t>
            </a:r>
            <a:r>
              <a:rPr lang="ru-RU" b="1" i="1" dirty="0" smtClean="0">
                <a:solidFill>
                  <a:srgbClr val="0000FF"/>
                </a:solidFill>
              </a:rPr>
              <a:t> -</a:t>
            </a:r>
            <a:r>
              <a:rPr lang="ru-RU" b="1" i="1" dirty="0" err="1" smtClean="0">
                <a:solidFill>
                  <a:srgbClr val="0000FF"/>
                </a:solidFill>
              </a:rPr>
              <a:t>р</a:t>
            </a:r>
            <a:r>
              <a:rPr lang="en-US" dirty="0" smtClean="0"/>
              <a:t>,</a:t>
            </a:r>
            <a:endParaRPr lang="ru-RU" dirty="0" smtClean="0"/>
          </a:p>
          <a:p>
            <a:pPr algn="ctr">
              <a:lnSpc>
                <a:spcPct val="90000"/>
              </a:lnSpc>
              <a:buNone/>
            </a:pPr>
            <a:r>
              <a:rPr lang="ru-RU" b="1" i="1" dirty="0" smtClean="0">
                <a:solidFill>
                  <a:srgbClr val="0000FF"/>
                </a:solidFill>
              </a:rPr>
              <a:t>х</a:t>
            </a:r>
            <a:r>
              <a:rPr lang="ru-RU" b="1" i="1" baseline="-25000" dirty="0" smtClean="0">
                <a:solidFill>
                  <a:srgbClr val="0000FF"/>
                </a:solidFill>
              </a:rPr>
              <a:t>1</a:t>
            </a:r>
            <a:r>
              <a:rPr lang="ru-RU" b="1" i="1" dirty="0" smtClean="0">
                <a:solidFill>
                  <a:srgbClr val="0000FF"/>
                </a:solidFill>
              </a:rPr>
              <a:t> </a:t>
            </a:r>
            <a:r>
              <a:rPr lang="ru-RU" b="1" i="1" dirty="0" smtClean="0">
                <a:solidFill>
                  <a:srgbClr val="0000FF"/>
                </a:solidFill>
                <a:cs typeface="Times New Roman" pitchFamily="18" charset="0"/>
              </a:rPr>
              <a:t>∙ х</a:t>
            </a:r>
            <a:r>
              <a:rPr lang="ru-RU" b="1" i="1" baseline="-25000" dirty="0" smtClean="0">
                <a:solidFill>
                  <a:srgbClr val="0000FF"/>
                </a:solidFill>
                <a:cs typeface="Times New Roman" pitchFamily="18" charset="0"/>
              </a:rPr>
              <a:t>2</a:t>
            </a:r>
            <a:r>
              <a:rPr lang="ru-RU" b="1" i="1" dirty="0" smtClean="0">
                <a:solidFill>
                  <a:srgbClr val="0000FF"/>
                </a:solidFill>
                <a:cs typeface="Times New Roman" pitchFamily="18" charset="0"/>
              </a:rPr>
              <a:t> = 3*4</a:t>
            </a:r>
            <a:r>
              <a:rPr lang="en-US" b="1" i="1" dirty="0" smtClean="0">
                <a:solidFill>
                  <a:srgbClr val="0000FF"/>
                </a:solidFill>
                <a:cs typeface="Times New Roman" pitchFamily="18" charset="0"/>
              </a:rPr>
              <a:t> = q</a:t>
            </a:r>
            <a:r>
              <a:rPr lang="en-US" dirty="0" smtClean="0">
                <a:cs typeface="Times New Roman" pitchFamily="18" charset="0"/>
              </a:rPr>
              <a:t>.</a:t>
            </a:r>
            <a:endParaRPr lang="ru-RU" dirty="0" smtClean="0"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AutoShape 5"/>
          <p:cNvSpPr>
            <a:spLocks/>
          </p:cNvSpPr>
          <p:nvPr/>
        </p:nvSpPr>
        <p:spPr bwMode="auto">
          <a:xfrm>
            <a:off x="2285984" y="2714620"/>
            <a:ext cx="117157" cy="935037"/>
          </a:xfrm>
          <a:prstGeom prst="leftBrace">
            <a:avLst>
              <a:gd name="adj1" fmla="val 106703"/>
              <a:gd name="adj2" fmla="val 50000"/>
            </a:avLst>
          </a:prstGeom>
          <a:noFill/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68412"/>
          </a:xfrm>
        </p:spPr>
        <p:txBody>
          <a:bodyPr/>
          <a:lstStyle/>
          <a:p>
            <a:pPr algn="ctr"/>
            <a:r>
              <a:rPr lang="ru-RU" dirty="0" smtClean="0"/>
              <a:t> Исторические сведения о                                   Франсуа Виете (1540-1603)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Родился в 1540 году во Франции в </a:t>
            </a:r>
            <a:r>
              <a:rPr lang="ru-RU" dirty="0" err="1" smtClean="0"/>
              <a:t>Фонтене-ле-Конт</a:t>
            </a:r>
            <a:r>
              <a:rPr lang="ru-RU" dirty="0" smtClean="0"/>
              <a:t>. По профессии адвокат. В свободное время Виет занимается астрономией. Изучив ещё в молодости </a:t>
            </a:r>
            <a:r>
              <a:rPr lang="ru-RU" dirty="0" err="1" smtClean="0"/>
              <a:t>Коперникову</a:t>
            </a:r>
            <a:r>
              <a:rPr lang="ru-RU" dirty="0" smtClean="0"/>
              <a:t> систему мира, заинтересовался астрономией. Занятия астрономией требовали знания тригонометрии и алгебры. Виет занимался ими и вскоре пришёл к выводу, что необходимо усовершенствовать алгебру и тригонометрию, над чем и проработал ряд лет.</a:t>
            </a:r>
          </a:p>
          <a:p>
            <a:r>
              <a:rPr lang="ru-RU" dirty="0" smtClean="0"/>
              <a:t>Мы знаем, как легко решать квадратные уравнения. Для них существуют готовые формулы. До Франсуа Виета решение каждого квадратного уравнения выполнялось в виде очень длинных словесных рассуждений и описаний, довольно громоздких действий. Даже само уравнение в современном виде не могли записать. Для этого тоже требовалось довольно длинное и сложное словесное описание. На овладение приёмами решений уравнений требовались годы. Общих правил, подобных современным, не было, тем более формул решения уравнения. Постоянные коэффициенты буквами не обозначались. В 1591 году Виет ввёл буквенные обозначения и для неизвестных и для коэффициентов уравнения. Ввел формулы. После открытия Виета стало возможным записывать правила в виде формул.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способы решения квадратных </a:t>
            </a:r>
            <a:r>
              <a:rPr lang="ru-RU" dirty="0" err="1" smtClean="0"/>
              <a:t>уравнений.Какое</a:t>
            </a:r>
            <a:r>
              <a:rPr lang="ru-RU" dirty="0" smtClean="0"/>
              <a:t> уравнение удобнее решать?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А  3х</a:t>
            </a:r>
            <a:r>
              <a:rPr lang="ru-RU" dirty="0" smtClean="0">
                <a:latin typeface="Times New Roman"/>
                <a:cs typeface="Times New Roman"/>
              </a:rPr>
              <a:t>²-2х-5=0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Д  х²=5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И  7х²+14х=0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Н  х²+5х+4=0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О  х²+4х+4=0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Т  х²-4=0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Ф  2х²-11х+5=0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Е  х²+2х=х²+6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86248" y="1285860"/>
            <a:ext cx="3641600" cy="5286412"/>
          </a:xfrm>
        </p:spPr>
        <p:txBody>
          <a:bodyPr>
            <a:normAutofit lnSpcReduction="10000"/>
          </a:bodyPr>
          <a:lstStyle/>
          <a:p>
            <a:r>
              <a:rPr lang="ru-RU" sz="1400" dirty="0" smtClean="0">
                <a:solidFill>
                  <a:schemeClr val="accent2"/>
                </a:solidFill>
              </a:rPr>
              <a:t>1. Извлечением корней из обеих частей?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Д</a:t>
            </a:r>
          </a:p>
          <a:p>
            <a:r>
              <a:rPr lang="ru-RU" sz="1400" dirty="0" smtClean="0">
                <a:solidFill>
                  <a:schemeClr val="accent2"/>
                </a:solidFill>
              </a:rPr>
              <a:t>2.Вынесением общего множителя за скобки?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И</a:t>
            </a:r>
          </a:p>
          <a:p>
            <a:r>
              <a:rPr lang="ru-RU" sz="1400" dirty="0" smtClean="0">
                <a:solidFill>
                  <a:schemeClr val="accent2"/>
                </a:solidFill>
              </a:rPr>
              <a:t>3.Представляя его в виде квадрата  двучлена.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О</a:t>
            </a:r>
          </a:p>
          <a:p>
            <a:r>
              <a:rPr lang="ru-RU" sz="1400" dirty="0" smtClean="0">
                <a:solidFill>
                  <a:schemeClr val="accent2"/>
                </a:solidFill>
              </a:rPr>
              <a:t>4</a:t>
            </a:r>
            <a:r>
              <a:rPr lang="ru-RU" sz="1400" dirty="0" smtClean="0"/>
              <a:t>. </a:t>
            </a:r>
            <a:r>
              <a:rPr lang="ru-RU" sz="1400" dirty="0" smtClean="0">
                <a:solidFill>
                  <a:schemeClr val="accent2"/>
                </a:solidFill>
              </a:rPr>
              <a:t>Используя общую формулу.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Ф</a:t>
            </a:r>
          </a:p>
          <a:p>
            <a:r>
              <a:rPr lang="ru-RU" sz="1400" dirty="0" smtClean="0">
                <a:solidFill>
                  <a:schemeClr val="accent2"/>
                </a:solidFill>
              </a:rPr>
              <a:t>5.По формуле, связанной с чётностью коэффициента.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А</a:t>
            </a:r>
          </a:p>
          <a:p>
            <a:r>
              <a:rPr lang="ru-RU" sz="1400" dirty="0" smtClean="0">
                <a:solidFill>
                  <a:schemeClr val="accent2"/>
                </a:solidFill>
              </a:rPr>
              <a:t>6.По теореме, обратной теореме Виета.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Н</a:t>
            </a:r>
          </a:p>
          <a:p>
            <a:r>
              <a:rPr lang="ru-RU" sz="1400" dirty="0" smtClean="0">
                <a:solidFill>
                  <a:schemeClr val="accent2"/>
                </a:solidFill>
              </a:rPr>
              <a:t>7.Разложением по формуле разности квадратов.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Т</a:t>
            </a:r>
          </a:p>
          <a:p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endParaRPr lang="ru-RU" sz="1400" dirty="0" smtClean="0"/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Заполнить таблицу. Сделать вывод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900"/>
                <a:gridCol w="1590700"/>
                <a:gridCol w="1066800"/>
                <a:gridCol w="1066800"/>
                <a:gridCol w="1062046"/>
                <a:gridCol w="1071554"/>
                <a:gridCol w="1066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ах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²+вх+с=0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0000FF"/>
                          </a:solidFill>
                        </a:rPr>
                        <a:t>х</a:t>
                      </a:r>
                      <a:r>
                        <a:rPr lang="ru-RU" b="1" i="1" baseline="-2500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0000FF"/>
                          </a:solidFill>
                        </a:rPr>
                        <a:t>х</a:t>
                      </a:r>
                      <a:r>
                        <a:rPr lang="ru-RU" b="1" i="1" baseline="-25000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²+4х+3=0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²-4х+3=0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²+4х-5=0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²-4х-5=0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3х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²-2х-5=0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5/3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2х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²-5х+3=0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3/2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3х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²-5х+2=0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2/3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2х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²-11х+5=0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1/2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3х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²-х-4=0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4/3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12х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²+13х+1=0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-1/2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Предположение </a:t>
            </a:r>
            <a:r>
              <a:rPr lang="ru-RU" dirty="0" smtClean="0"/>
              <a:t>: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1)</a:t>
            </a:r>
            <a:r>
              <a:rPr lang="ru-RU" dirty="0" smtClean="0"/>
              <a:t> Если в квадратном уравнении</a:t>
            </a:r>
            <a:r>
              <a:rPr lang="ru-RU" dirty="0" smtClean="0">
                <a:solidFill>
                  <a:srgbClr val="FF0000"/>
                </a:solidFill>
              </a:rPr>
              <a:t> а</a:t>
            </a:r>
            <a:r>
              <a:rPr lang="ru-RU" dirty="0" smtClean="0"/>
              <a:t>х</a:t>
            </a:r>
            <a:r>
              <a:rPr lang="ru-RU" dirty="0" smtClean="0">
                <a:latin typeface="Times New Roman"/>
                <a:cs typeface="Times New Roman"/>
              </a:rPr>
              <a:t>²+</a:t>
            </a:r>
            <a:r>
              <a:rPr lang="ru-RU" dirty="0" smtClean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lang="ru-RU" dirty="0" smtClean="0">
                <a:latin typeface="Times New Roman"/>
                <a:cs typeface="Times New Roman"/>
              </a:rPr>
              <a:t>х+</a:t>
            </a:r>
            <a:r>
              <a:rPr lang="ru-RU" dirty="0" smtClean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lang="ru-RU" dirty="0" smtClean="0">
                <a:latin typeface="Times New Roman"/>
                <a:cs typeface="Times New Roman"/>
              </a:rPr>
              <a:t>=0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+</a:t>
            </a:r>
            <a:r>
              <a:rPr lang="ru-RU" dirty="0" smtClean="0">
                <a:solidFill>
                  <a:srgbClr val="FF0000"/>
                </a:solidFill>
              </a:rPr>
              <a:t>в</a:t>
            </a:r>
            <a:r>
              <a:rPr lang="ru-RU" dirty="0" smtClean="0"/>
              <a:t>+</a:t>
            </a:r>
            <a:r>
              <a:rPr lang="ru-RU" dirty="0" smtClean="0">
                <a:solidFill>
                  <a:srgbClr val="FF0000"/>
                </a:solidFill>
              </a:rPr>
              <a:t>с</a:t>
            </a:r>
            <a:r>
              <a:rPr lang="ru-RU" dirty="0" smtClean="0"/>
              <a:t>=0,то  </a:t>
            </a:r>
            <a:r>
              <a:rPr lang="ru-RU" b="1" i="1" dirty="0" smtClean="0">
                <a:solidFill>
                  <a:srgbClr val="0000FF"/>
                </a:solidFill>
              </a:rPr>
              <a:t>х</a:t>
            </a:r>
            <a:r>
              <a:rPr lang="ru-RU" b="1" i="1" baseline="-25000" dirty="0" smtClean="0">
                <a:solidFill>
                  <a:srgbClr val="0000FF"/>
                </a:solidFill>
              </a:rPr>
              <a:t>1=</a:t>
            </a:r>
            <a:r>
              <a:rPr lang="ru-RU" b="1" i="1" dirty="0" smtClean="0">
                <a:solidFill>
                  <a:srgbClr val="0000FF"/>
                </a:solidFill>
              </a:rPr>
              <a:t> 1 ,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а </a:t>
            </a:r>
            <a:r>
              <a:rPr lang="ru-RU" b="1" i="1" dirty="0" smtClean="0">
                <a:solidFill>
                  <a:srgbClr val="0000FF"/>
                </a:solidFill>
              </a:rPr>
              <a:t>х</a:t>
            </a:r>
            <a:r>
              <a:rPr lang="ru-RU" b="1" i="1" baseline="-25000" dirty="0" smtClean="0">
                <a:solidFill>
                  <a:srgbClr val="0000FF"/>
                </a:solidFill>
              </a:rPr>
              <a:t>2=</a:t>
            </a:r>
            <a:r>
              <a:rPr lang="ru-RU" b="1" i="1" dirty="0" smtClean="0">
                <a:solidFill>
                  <a:srgbClr val="0000FF"/>
                </a:solidFill>
              </a:rPr>
              <a:t> с/а</a:t>
            </a:r>
          </a:p>
          <a:p>
            <a:pPr>
              <a:buNone/>
            </a:pPr>
            <a:r>
              <a:rPr lang="ru-RU" b="1" i="1" dirty="0" smtClean="0"/>
              <a:t>Доказательство: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00FF"/>
                </a:solidFill>
              </a:rPr>
              <a:t>Если </a:t>
            </a:r>
            <a:r>
              <a:rPr lang="ru-RU" dirty="0" smtClean="0"/>
              <a:t>а+в+с=0, то </a:t>
            </a:r>
            <a:r>
              <a:rPr lang="ru-RU" dirty="0" err="1" smtClean="0"/>
              <a:t>в=</a:t>
            </a:r>
            <a:r>
              <a:rPr lang="ru-RU" dirty="0" smtClean="0"/>
              <a:t>-(</a:t>
            </a:r>
            <a:r>
              <a:rPr lang="ru-RU" dirty="0" err="1" smtClean="0"/>
              <a:t>а+с</a:t>
            </a:r>
            <a:r>
              <a:rPr lang="ru-RU" dirty="0" smtClean="0"/>
              <a:t>). Д=(-(</a:t>
            </a:r>
            <a:r>
              <a:rPr lang="ru-RU" dirty="0" err="1" smtClean="0"/>
              <a:t>а+с</a:t>
            </a:r>
            <a:r>
              <a:rPr lang="ru-RU" dirty="0" smtClean="0"/>
              <a:t>))</a:t>
            </a:r>
            <a:r>
              <a:rPr lang="ru-RU" dirty="0" smtClean="0">
                <a:latin typeface="Times New Roman"/>
                <a:cs typeface="Times New Roman"/>
              </a:rPr>
              <a:t> ² - 4ас = а²+2ас +с²-4ас=а²-2ас+с²=(</a:t>
            </a:r>
            <a:r>
              <a:rPr lang="ru-RU" dirty="0" err="1" smtClean="0">
                <a:latin typeface="Times New Roman"/>
                <a:cs typeface="Times New Roman"/>
              </a:rPr>
              <a:t>а-с</a:t>
            </a:r>
            <a:r>
              <a:rPr lang="ru-RU" dirty="0" smtClean="0">
                <a:latin typeface="Times New Roman"/>
                <a:cs typeface="Times New Roman"/>
              </a:rPr>
              <a:t>) ².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Д&gt;0, то </a:t>
            </a:r>
            <a:r>
              <a:rPr lang="ru-RU" b="1" i="1" dirty="0" smtClean="0"/>
              <a:t>х</a:t>
            </a:r>
            <a:r>
              <a:rPr lang="ru-RU" b="1" i="1" baseline="-25000" dirty="0" smtClean="0"/>
              <a:t>2</a:t>
            </a:r>
            <a:r>
              <a:rPr lang="ru-RU" b="1" i="1" dirty="0" smtClean="0"/>
              <a:t> = (</a:t>
            </a:r>
            <a:r>
              <a:rPr lang="ru-RU" b="1" i="1" dirty="0" err="1" smtClean="0"/>
              <a:t>а+с-</a:t>
            </a:r>
            <a:r>
              <a:rPr lang="ru-RU" b="1" i="1" dirty="0" err="1" smtClean="0">
                <a:latin typeface="Times New Roman"/>
                <a:cs typeface="Times New Roman"/>
              </a:rPr>
              <a:t>√</a:t>
            </a:r>
            <a:r>
              <a:rPr lang="ru-RU" b="1" i="1" dirty="0" smtClean="0">
                <a:latin typeface="Times New Roman"/>
                <a:cs typeface="Times New Roman"/>
              </a:rPr>
              <a:t>(</a:t>
            </a:r>
            <a:r>
              <a:rPr lang="ru-RU" b="1" i="1" dirty="0" err="1" smtClean="0">
                <a:latin typeface="Times New Roman"/>
                <a:cs typeface="Times New Roman"/>
              </a:rPr>
              <a:t>а-с</a:t>
            </a:r>
            <a:r>
              <a:rPr lang="ru-RU" b="1" i="1" dirty="0" smtClean="0">
                <a:latin typeface="Times New Roman"/>
                <a:cs typeface="Times New Roman"/>
              </a:rPr>
              <a:t>)</a:t>
            </a:r>
            <a:r>
              <a:rPr lang="ru-RU" dirty="0" smtClean="0">
                <a:latin typeface="Times New Roman"/>
                <a:cs typeface="Times New Roman"/>
              </a:rPr>
              <a:t> ²)/2а=(</a:t>
            </a:r>
            <a:r>
              <a:rPr lang="ru-RU" dirty="0" err="1" smtClean="0">
                <a:latin typeface="Times New Roman"/>
                <a:cs typeface="Times New Roman"/>
              </a:rPr>
              <a:t>а+с-а+с</a:t>
            </a:r>
            <a:r>
              <a:rPr lang="ru-RU" dirty="0" smtClean="0">
                <a:latin typeface="Times New Roman"/>
                <a:cs typeface="Times New Roman"/>
              </a:rPr>
              <a:t>)/2а=2с/2а=с/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2)</a:t>
            </a:r>
            <a:r>
              <a:rPr lang="ru-RU" dirty="0" smtClean="0"/>
              <a:t>Если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-</a:t>
            </a:r>
            <a:r>
              <a:rPr lang="ru-RU" dirty="0" smtClean="0">
                <a:solidFill>
                  <a:srgbClr val="FF0000"/>
                </a:solidFill>
              </a:rPr>
              <a:t>в</a:t>
            </a:r>
            <a:r>
              <a:rPr lang="ru-RU" dirty="0" smtClean="0"/>
              <a:t>+</a:t>
            </a:r>
            <a:r>
              <a:rPr lang="ru-RU" dirty="0" smtClean="0">
                <a:solidFill>
                  <a:srgbClr val="FF0000"/>
                </a:solidFill>
              </a:rPr>
              <a:t>с</a:t>
            </a:r>
            <a:r>
              <a:rPr lang="ru-RU" dirty="0" smtClean="0"/>
              <a:t>=0, то </a:t>
            </a:r>
            <a:r>
              <a:rPr lang="ru-RU" b="1" i="1" dirty="0" smtClean="0">
                <a:solidFill>
                  <a:srgbClr val="0000FF"/>
                </a:solidFill>
              </a:rPr>
              <a:t>х</a:t>
            </a:r>
            <a:r>
              <a:rPr lang="ru-RU" b="1" i="1" baseline="-25000" dirty="0" smtClean="0">
                <a:solidFill>
                  <a:srgbClr val="0000FF"/>
                </a:solidFill>
              </a:rPr>
              <a:t>1= </a:t>
            </a:r>
            <a:r>
              <a:rPr lang="ru-RU" b="1" i="1" dirty="0" smtClean="0">
                <a:solidFill>
                  <a:srgbClr val="0000FF"/>
                </a:solidFill>
              </a:rPr>
              <a:t> - 1 , х</a:t>
            </a:r>
            <a:r>
              <a:rPr lang="ru-RU" b="1" i="1" baseline="-25000" dirty="0" smtClean="0">
                <a:solidFill>
                  <a:srgbClr val="0000FF"/>
                </a:solidFill>
              </a:rPr>
              <a:t>2= </a:t>
            </a:r>
            <a:r>
              <a:rPr lang="ru-RU" b="1" i="1" dirty="0" smtClean="0">
                <a:solidFill>
                  <a:srgbClr val="0000FF"/>
                </a:solidFill>
              </a:rPr>
              <a:t> - с/а</a:t>
            </a:r>
          </a:p>
          <a:p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357554" y="3786190"/>
            <a:ext cx="7858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402</TotalTime>
  <Words>776</Words>
  <Application>Microsoft Office PowerPoint</Application>
  <PresentationFormat>Экран (4:3)</PresentationFormat>
  <Paragraphs>170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Квадратные уравнения</vt:lpstr>
      <vt:lpstr>Уравнения для меня важнее, потому что политика — для настоящего, а уравнения — для вечности. Альберт Эйнштейн   Уравнение – это золотой ключ, открывающий все математические сезамы.»                   С. Коваль.</vt:lpstr>
      <vt:lpstr>   Цель урока:</vt:lpstr>
      <vt:lpstr>Устный опрос.</vt:lpstr>
      <vt:lpstr>Теорема Виета</vt:lpstr>
      <vt:lpstr> Исторические сведения о                                   Франсуа Виете (1540-1603)</vt:lpstr>
      <vt:lpstr>Основные способы решения квадратных уравнений.Какое уравнение удобнее решать?</vt:lpstr>
      <vt:lpstr>Заполнить таблицу. Сделать вывод </vt:lpstr>
      <vt:lpstr>Вывод:</vt:lpstr>
      <vt:lpstr>Самостоятельная работа.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Квадратные уравнения</dc:title>
  <dc:creator>123</dc:creator>
  <cp:lastModifiedBy>123</cp:lastModifiedBy>
  <cp:revision>49</cp:revision>
  <dcterms:created xsi:type="dcterms:W3CDTF">2014-03-11T09:44:46Z</dcterms:created>
  <dcterms:modified xsi:type="dcterms:W3CDTF">2014-10-05T11:20:27Z</dcterms:modified>
</cp:coreProperties>
</file>