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95" autoAdjust="0"/>
    <p:restoredTop sz="94660"/>
  </p:normalViewPr>
  <p:slideViewPr>
    <p:cSldViewPr>
      <p:cViewPr>
        <p:scale>
          <a:sx n="90" d="100"/>
          <a:sy n="90" d="100"/>
        </p:scale>
        <p:origin x="-145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61E2-CAB9-4DB7-BFD7-655DD4C0D835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F361-AF6D-4AB4-9EE0-72CE8547E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A465-F4AB-4405-A895-7781FEFEA685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CFC3-BE38-4C73-82A3-F190502E8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7D67-BFA0-4EED-81B3-3995E2C398C3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33B9-2BE6-41F4-9B52-6C3E77C4B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FFA3-BFCE-437A-9227-4FFF24CB9BC1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9B40-6640-4208-A69C-49DA142C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097-3A6D-4311-B431-9A5F4110BD05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A5AA-AA43-424E-AC58-CEB7DFCFC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C8E5-E930-4760-B662-F749C0019EAF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3BCD-40FA-4994-9992-5420268CB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6D03-DF8D-4C7B-8409-C72B7461EE36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DFF8-3327-4A2E-8726-5E0634F6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CCD3-FF4F-4FD6-83FC-02D11A460596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E51C-3E61-4F73-9634-C57D221B3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324A-B49D-4ED9-AABE-76BB2EFBBED5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79CD-EE1F-44BF-AC32-BEDBEC8FB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BAE1-F61F-43D1-9D18-C0C9EE590AFF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ECFA-B1D1-4993-92C7-ECAEC7D4E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6FC3-2C82-44F5-996E-9F5C18FB3E1F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BC92-0A51-466D-8A4A-AB3D7086B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3CC64-23E1-4E81-83BC-CDE65D6D7D03}" type="datetimeFigureOut">
              <a:rPr lang="ru-RU"/>
              <a:pPr>
                <a:defRPr/>
              </a:pPr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A6EB2-16F8-45CE-A452-1FD93798A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2250_4d7e889c_XL.jpg"/>
          <p:cNvPicPr>
            <a:picLocks noChangeAspect="1"/>
          </p:cNvPicPr>
          <p:nvPr/>
        </p:nvPicPr>
        <p:blipFill>
          <a:blip r:embed="rId2" cstate="print">
            <a:lum bright="20000" contrast="-40000"/>
          </a:blip>
          <a:stretch>
            <a:fillRect/>
          </a:stretch>
        </p:blipFill>
        <p:spPr>
          <a:xfrm>
            <a:off x="0" y="428625"/>
            <a:ext cx="9144000" cy="507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857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Презентация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2428875"/>
            <a:ext cx="8786813" cy="785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тему: “Столица моей Родины - Москва.”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286375" y="5572125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ГБОУ СОШ №285 им. В.А. Молодцова</a:t>
            </a:r>
          </a:p>
          <a:p>
            <a:r>
              <a:rPr lang="ru-RU" sz="1600">
                <a:latin typeface="Calibri" pitchFamily="34" charset="0"/>
              </a:rPr>
              <a:t>Составлено: Батурина Г.М.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929063" y="6357938"/>
            <a:ext cx="2143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Москва - 2014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Андрей\Desktop\Мама\САЙТ\Презентация о Москве для детей\сжатые файлы\Триумфальные-вор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193432" cy="5429288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428727" y="5500688"/>
            <a:ext cx="707233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Триумфальные ворота.</a:t>
            </a:r>
          </a:p>
          <a:p>
            <a:r>
              <a:rPr lang="ru-RU" sz="1200" b="1" dirty="0">
                <a:latin typeface="Calibri" pitchFamily="34" charset="0"/>
              </a:rPr>
              <a:t>Триумфальные ворота в Москве впервые сооружены в 1829—1834 годах по проекту</a:t>
            </a:r>
          </a:p>
          <a:p>
            <a:r>
              <a:rPr lang="ru-RU" sz="1200" b="1" dirty="0">
                <a:latin typeface="Calibri" pitchFamily="34" charset="0"/>
              </a:rPr>
              <a:t> архитектора О. И. Бове на площади Тверская Застава в честь победы русского народа  в</a:t>
            </a:r>
          </a:p>
          <a:p>
            <a:r>
              <a:rPr lang="ru-RU" sz="1200" b="1" dirty="0">
                <a:latin typeface="Calibri" pitchFamily="34" charset="0"/>
              </a:rPr>
              <a:t> Отечественной войне 1812 года. Разобраны в 1936 году.  Копия ворот сооружена в </a:t>
            </a:r>
          </a:p>
          <a:p>
            <a:r>
              <a:rPr lang="ru-RU" sz="1200" b="1" dirty="0">
                <a:latin typeface="Calibri" pitchFamily="34" charset="0"/>
              </a:rPr>
              <a:t>1966—1968 годах по проекту В. Я. </a:t>
            </a:r>
            <a:r>
              <a:rPr lang="ru-RU" sz="1200" b="1" dirty="0" err="1">
                <a:latin typeface="Calibri" pitchFamily="34" charset="0"/>
              </a:rPr>
              <a:t>Либсона</a:t>
            </a:r>
            <a:r>
              <a:rPr lang="ru-RU" sz="1200" b="1" dirty="0">
                <a:latin typeface="Calibri" pitchFamily="34" charset="0"/>
              </a:rPr>
              <a:t> на Кутузовском проспекте.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Андрей\Desktop\Мама\САЙТ\Презентация о Москве для детей\сжатые файлы\Усадьба-Цариц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643866" cy="5846387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714375" y="5643563"/>
            <a:ext cx="7929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alibri" pitchFamily="34" charset="0"/>
            </a:endParaRPr>
          </a:p>
          <a:p>
            <a:endParaRPr lang="ru-RU" sz="1200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Царицино</a:t>
            </a:r>
          </a:p>
          <a:p>
            <a:r>
              <a:rPr lang="ru-RU" sz="1200" b="1">
                <a:latin typeface="Calibri" pitchFamily="34" charset="0"/>
              </a:rPr>
              <a:t>Дворцово-парковый ансамбль на юге Москвы; заложен по повелению императрицы Екатерины II в 1776 году. </a:t>
            </a:r>
          </a:p>
          <a:p>
            <a:r>
              <a:rPr lang="ru-RU" sz="1200" b="1">
                <a:latin typeface="Calibri" pitchFamily="34" charset="0"/>
              </a:rPr>
              <a:t>Находится в ведении музея-заповедника «Царицыно», основанного в 1984 году.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Андрей\Desktop\Мама\САЙТ\Презентация о Москве для детей\сжатые файлы\Третьяковская-галер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0424"/>
            <a:ext cx="8358246" cy="531459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43563"/>
            <a:ext cx="9144000" cy="121443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85750" y="5572125"/>
            <a:ext cx="8215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Третьяковская галерея</a:t>
            </a:r>
          </a:p>
          <a:p>
            <a:endParaRPr lang="ru-RU" sz="1200" b="1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Художественный музей в Москве, основанный в 1856 году купцом Павлом Третьяковым </a:t>
            </a:r>
          </a:p>
          <a:p>
            <a:r>
              <a:rPr lang="ru-RU" sz="1200" b="1">
                <a:latin typeface="Calibri" pitchFamily="34" charset="0"/>
              </a:rPr>
              <a:t>и имеющий одну из самых крупных в мире коллекций русского изобразительного искусства.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Андрей\Desktop\Мама\САЙТ\Презентация о Москве для детей\сжатые файлы\Поклонная-г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7872728" cy="5357849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71500" y="5357813"/>
            <a:ext cx="82153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Поклонная гора</a:t>
            </a:r>
          </a:p>
          <a:p>
            <a:r>
              <a:rPr lang="ru-RU" sz="1200" b="1">
                <a:latin typeface="Calibri" pitchFamily="34" charset="0"/>
              </a:rPr>
              <a:t>Пологий холм на западе от центра Москвы, между реками Сетунь и Филька.Когда-то Поклонная гора находилась далеко за пределами Москвы,  а с её вершины открывалась панорама города и окрестностей. Путешественники часто останавливались здесь, чтобы взглянуть на Москву и поклониться её церквям — отсюда произошло и название горы</a:t>
            </a:r>
          </a:p>
          <a:p>
            <a:r>
              <a:rPr lang="ru-RU" sz="1200" b="1">
                <a:latin typeface="Calibri" pitchFamily="34" charset="0"/>
              </a:rPr>
              <a:t>В настоящее время здесь находится мемориальный комплекс, посвященный народному подвигу </a:t>
            </a:r>
          </a:p>
          <a:p>
            <a:r>
              <a:rPr lang="ru-RU" sz="1200" b="1">
                <a:latin typeface="Calibri" pitchFamily="34" charset="0"/>
              </a:rPr>
              <a:t>совершенному в Великой Отечественной войне 1941-1945 годов.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Андрей\Desktop\Мама\САЙТ\Презентация о Москве для детей\сжатые файлы\центральное-здание-МГ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52"/>
            <a:ext cx="7358114" cy="545285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572125"/>
            <a:ext cx="9144000" cy="1285875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928688" y="5429250"/>
            <a:ext cx="73580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Главное здание МГУ</a:t>
            </a:r>
          </a:p>
          <a:p>
            <a:r>
              <a:rPr lang="ru-RU" sz="1200" b="1">
                <a:latin typeface="Calibri" pitchFamily="34" charset="0"/>
              </a:rPr>
              <a:t>Центральное здание университетского комплекса Московского государственного университета на Воробьёвых горах. Высота со шпилем — 240 м. Высота основания над уровнем моря — 194 м.  Выстроено в 1949—1953 гг., архитекторы Б. М. Иофан  Л. В. Руднев, С. Е. Чернышёв, П. В. Абросимов, А. Ф. Хряков, В. Н. Насонов. Скульптурное оформление фасадов — работы мастерской В. И. Мухиной.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Андрей\Desktop\Мама\САЙТ\Презентация о Москве для детей\сжатые файлы\ВДН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5103"/>
            <a:ext cx="7786742" cy="5784227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14375" y="57150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ВДНХ</a:t>
            </a:r>
          </a:p>
          <a:p>
            <a:r>
              <a:rPr lang="ru-RU" sz="1200" b="1">
                <a:latin typeface="Calibri" pitchFamily="34" charset="0"/>
              </a:rPr>
              <a:t>Выставка достижений народного хозяйства. В 1939—1959 годах Всесоюзная сельскохозяйственная выставка (ВСХВ)</a:t>
            </a:r>
          </a:p>
          <a:p>
            <a:r>
              <a:rPr lang="ru-RU" sz="1200" b="1">
                <a:latin typeface="Calibri" pitchFamily="34" charset="0"/>
              </a:rPr>
              <a:t>Второй по величине выставочный комплекс в Москве. Входит в 50 крупнейших выставочных центров мира.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Мама\САЙТ\Презентация о Москве для детей\252142_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453438" cy="6340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0" y="0"/>
            <a:ext cx="2214546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428625" y="428625"/>
            <a:ext cx="2500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Calibri" pitchFamily="34" charset="0"/>
              </a:rPr>
              <a:t>Нет тебе на свете равных, </a:t>
            </a:r>
          </a:p>
          <a:p>
            <a:r>
              <a:rPr lang="ru-RU" sz="900" b="1">
                <a:latin typeface="Calibri" pitchFamily="34" charset="0"/>
              </a:rPr>
              <a:t>Стародавняя Москва! </a:t>
            </a:r>
          </a:p>
          <a:p>
            <a:r>
              <a:rPr lang="ru-RU" sz="900" b="1">
                <a:latin typeface="Calibri" pitchFamily="34" charset="0"/>
              </a:rPr>
              <a:t>Блеском дней, вовеки славных, </a:t>
            </a:r>
          </a:p>
          <a:p>
            <a:r>
              <a:rPr lang="ru-RU" sz="900" b="1">
                <a:latin typeface="Calibri" pitchFamily="34" charset="0"/>
              </a:rPr>
              <a:t>Будешь ты всегда жива! </a:t>
            </a:r>
          </a:p>
          <a:p>
            <a:endParaRPr lang="ru-RU" sz="900" b="1">
              <a:latin typeface="Calibri" pitchFamily="34" charset="0"/>
            </a:endParaRPr>
          </a:p>
          <a:p>
            <a:r>
              <a:rPr lang="ru-RU" sz="900" b="1">
                <a:latin typeface="Calibri" pitchFamily="34" charset="0"/>
              </a:rPr>
              <a:t>Град, что строил Долгорукий </a:t>
            </a:r>
          </a:p>
          <a:p>
            <a:r>
              <a:rPr lang="ru-RU" sz="900" b="1">
                <a:latin typeface="Calibri" pitchFamily="34" charset="0"/>
              </a:rPr>
              <a:t>Посреди глухих лесов, </a:t>
            </a:r>
          </a:p>
          <a:p>
            <a:r>
              <a:rPr lang="ru-RU" sz="900" b="1">
                <a:latin typeface="Calibri" pitchFamily="34" charset="0"/>
              </a:rPr>
              <a:t>Вознесли любовно внуки </a:t>
            </a:r>
          </a:p>
          <a:p>
            <a:r>
              <a:rPr lang="ru-RU" sz="900" b="1">
                <a:latin typeface="Calibri" pitchFamily="34" charset="0"/>
              </a:rPr>
              <a:t>Выше прочих городов! </a:t>
            </a:r>
          </a:p>
          <a:p>
            <a:endParaRPr lang="ru-RU" sz="900" b="1">
              <a:latin typeface="Calibri" pitchFamily="34" charset="0"/>
            </a:endParaRPr>
          </a:p>
          <a:p>
            <a:r>
              <a:rPr lang="ru-RU" sz="900" b="1">
                <a:latin typeface="Calibri" pitchFamily="34" charset="0"/>
              </a:rPr>
              <a:t>Здесь Иван Васильич </a:t>
            </a:r>
          </a:p>
          <a:p>
            <a:r>
              <a:rPr lang="ru-RU" sz="900" b="1">
                <a:latin typeface="Calibri" pitchFamily="34" charset="0"/>
              </a:rPr>
              <a:t>Третий Иго рабства раздробил, </a:t>
            </a:r>
          </a:p>
          <a:p>
            <a:r>
              <a:rPr lang="ru-RU" sz="900" b="1">
                <a:latin typeface="Calibri" pitchFamily="34" charset="0"/>
              </a:rPr>
              <a:t>Здесь, за длинный ряд столетий, </a:t>
            </a:r>
          </a:p>
          <a:p>
            <a:r>
              <a:rPr lang="ru-RU" sz="900" b="1">
                <a:latin typeface="Calibri" pitchFamily="34" charset="0"/>
              </a:rPr>
              <a:t>Был источник наших сил. </a:t>
            </a:r>
          </a:p>
          <a:p>
            <a:endParaRPr lang="ru-RU" sz="900" b="1">
              <a:latin typeface="Calibri" pitchFamily="34" charset="0"/>
            </a:endParaRPr>
          </a:p>
          <a:p>
            <a:r>
              <a:rPr lang="ru-RU" sz="900" b="1">
                <a:latin typeface="Calibri" pitchFamily="34" charset="0"/>
              </a:rPr>
              <a:t>Здесь нашла свою препону </a:t>
            </a:r>
          </a:p>
          <a:p>
            <a:r>
              <a:rPr lang="ru-RU" sz="900" b="1">
                <a:latin typeface="Calibri" pitchFamily="34" charset="0"/>
              </a:rPr>
              <a:t>Поляков надменных рать; </a:t>
            </a:r>
          </a:p>
          <a:p>
            <a:r>
              <a:rPr lang="ru-RU" sz="900" b="1">
                <a:latin typeface="Calibri" pitchFamily="34" charset="0"/>
              </a:rPr>
              <a:t>Здесь пришлось Наполеону </a:t>
            </a:r>
          </a:p>
          <a:p>
            <a:r>
              <a:rPr lang="ru-RU" sz="900" b="1">
                <a:latin typeface="Calibri" pitchFamily="34" charset="0"/>
              </a:rPr>
              <a:t>Зыбкость счастья разгадать. </a:t>
            </a:r>
          </a:p>
          <a:p>
            <a:endParaRPr lang="ru-RU" sz="900" b="1">
              <a:latin typeface="Calibri" pitchFamily="34" charset="0"/>
            </a:endParaRPr>
          </a:p>
          <a:p>
            <a:r>
              <a:rPr lang="ru-RU" sz="900" b="1">
                <a:latin typeface="Calibri" pitchFamily="34" charset="0"/>
              </a:rPr>
              <a:t>Здесь как было, так и ныне – </a:t>
            </a:r>
          </a:p>
          <a:p>
            <a:r>
              <a:rPr lang="ru-RU" sz="900" b="1">
                <a:latin typeface="Calibri" pitchFamily="34" charset="0"/>
              </a:rPr>
              <a:t>Сердце всей Руси святой, </a:t>
            </a:r>
          </a:p>
          <a:p>
            <a:r>
              <a:rPr lang="ru-RU" sz="900" b="1">
                <a:latin typeface="Calibri" pitchFamily="34" charset="0"/>
              </a:rPr>
              <a:t>Здесь стоят ее святыни </a:t>
            </a:r>
          </a:p>
          <a:p>
            <a:r>
              <a:rPr lang="ru-RU" sz="900" b="1">
                <a:latin typeface="Calibri" pitchFamily="34" charset="0"/>
              </a:rPr>
              <a:t>За кремлевскою стеной! </a:t>
            </a:r>
          </a:p>
          <a:p>
            <a:endParaRPr lang="ru-RU" sz="900" b="1">
              <a:latin typeface="Calibri" pitchFamily="34" charset="0"/>
            </a:endParaRPr>
          </a:p>
          <a:p>
            <a:r>
              <a:rPr lang="ru-RU" sz="900" b="1">
                <a:latin typeface="Calibri" pitchFamily="34" charset="0"/>
              </a:rPr>
              <a:t>Здесь пути перекрестились </a:t>
            </a:r>
          </a:p>
          <a:p>
            <a:r>
              <a:rPr lang="ru-RU" sz="900" b="1">
                <a:latin typeface="Calibri" pitchFamily="34" charset="0"/>
              </a:rPr>
              <a:t>Ото всех шести морей, </a:t>
            </a:r>
          </a:p>
          <a:p>
            <a:r>
              <a:rPr lang="ru-RU" sz="900" b="1">
                <a:latin typeface="Calibri" pitchFamily="34" charset="0"/>
              </a:rPr>
              <a:t>Здесь великие учились – </a:t>
            </a:r>
          </a:p>
          <a:p>
            <a:r>
              <a:rPr lang="ru-RU" sz="900" b="1">
                <a:latin typeface="Calibri" pitchFamily="34" charset="0"/>
              </a:rPr>
              <a:t>Верить родине своей! </a:t>
            </a:r>
          </a:p>
          <a:p>
            <a:endParaRPr lang="ru-RU" sz="900" b="1">
              <a:latin typeface="Calibri" pitchFamily="34" charset="0"/>
            </a:endParaRPr>
          </a:p>
          <a:p>
            <a:r>
              <a:rPr lang="ru-RU" sz="900" b="1">
                <a:latin typeface="Calibri" pitchFamily="34" charset="0"/>
              </a:rPr>
              <a:t>Расширяясь, возрастая, </a:t>
            </a:r>
          </a:p>
          <a:p>
            <a:r>
              <a:rPr lang="ru-RU" sz="900" b="1">
                <a:latin typeface="Calibri" pitchFamily="34" charset="0"/>
              </a:rPr>
              <a:t>Вся в дворцах и вся в садах, </a:t>
            </a:r>
          </a:p>
          <a:p>
            <a:r>
              <a:rPr lang="ru-RU" sz="900" b="1">
                <a:latin typeface="Calibri" pitchFamily="34" charset="0"/>
              </a:rPr>
              <a:t>Ты стоишь, Москва святая, </a:t>
            </a:r>
          </a:p>
          <a:p>
            <a:r>
              <a:rPr lang="ru-RU" sz="900" b="1">
                <a:latin typeface="Calibri" pitchFamily="34" charset="0"/>
              </a:rPr>
              <a:t>На своих семи холмах. </a:t>
            </a:r>
          </a:p>
          <a:p>
            <a:endParaRPr lang="ru-RU" sz="900" b="1">
              <a:latin typeface="Calibri" pitchFamily="34" charset="0"/>
            </a:endParaRPr>
          </a:p>
          <a:p>
            <a:r>
              <a:rPr lang="ru-RU" sz="900" b="1">
                <a:latin typeface="Calibri" pitchFamily="34" charset="0"/>
              </a:rPr>
              <a:t>Ты стоишь, сияя златом </a:t>
            </a:r>
          </a:p>
          <a:p>
            <a:r>
              <a:rPr lang="ru-RU" sz="900" b="1">
                <a:latin typeface="Calibri" pitchFamily="34" charset="0"/>
              </a:rPr>
              <a:t>Необъятных куполов, </a:t>
            </a:r>
          </a:p>
          <a:p>
            <a:r>
              <a:rPr lang="ru-RU" sz="900" b="1">
                <a:latin typeface="Calibri" pitchFamily="34" charset="0"/>
              </a:rPr>
              <a:t>Над Востоком и Закатом </a:t>
            </a:r>
          </a:p>
          <a:p>
            <a:r>
              <a:rPr lang="ru-RU" sz="900" b="1">
                <a:latin typeface="Calibri" pitchFamily="34" charset="0"/>
              </a:rPr>
              <a:t>Зыбля зов колоколов! </a:t>
            </a:r>
          </a:p>
          <a:p>
            <a:r>
              <a:rPr lang="ru-RU" sz="900" b="1">
                <a:latin typeface="Calibri" pitchFamily="34" charset="0"/>
              </a:rPr>
              <a:t>(В. Брюсов)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286375"/>
            <a:ext cx="9144000" cy="1571625"/>
          </a:xfrm>
          <a:prstGeom prst="rect">
            <a:avLst/>
          </a:prstGeom>
          <a:solidFill>
            <a:schemeClr val="tx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000100" y="5214938"/>
            <a:ext cx="72152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Успенский собор Московского Кремля</a:t>
            </a:r>
          </a:p>
          <a:p>
            <a:r>
              <a:rPr lang="ru-RU" sz="1200" b="1" dirty="0">
                <a:latin typeface="Calibri" pitchFamily="34" charset="0"/>
              </a:rPr>
              <a:t>Православный храм, расположенный на Соборной площади Московского Кремля,</a:t>
            </a:r>
          </a:p>
          <a:p>
            <a:r>
              <a:rPr lang="ru-RU" sz="1200" b="1" dirty="0">
                <a:latin typeface="Calibri" pitchFamily="34" charset="0"/>
              </a:rPr>
              <a:t>Патриарший кафедральный собор Патриарха Московского и всея Руси (с 1991 года)</a:t>
            </a:r>
          </a:p>
          <a:p>
            <a:r>
              <a:rPr lang="ru-RU" sz="1200" b="1" dirty="0">
                <a:latin typeface="Calibri" pitchFamily="34" charset="0"/>
              </a:rPr>
              <a:t>Сооружён в 1475—1479 годах под руководством итальянского </a:t>
            </a:r>
          </a:p>
          <a:p>
            <a:r>
              <a:rPr lang="ru-RU" sz="1200" b="1" dirty="0">
                <a:latin typeface="Calibri" pitchFamily="34" charset="0"/>
              </a:rPr>
              <a:t>зодчего Аристотеля Фьораванти.  Главный храм Русского государства. </a:t>
            </a:r>
          </a:p>
          <a:p>
            <a:r>
              <a:rPr lang="ru-RU" sz="1200" b="1" dirty="0">
                <a:latin typeface="Calibri" pitchFamily="34" charset="0"/>
              </a:rPr>
              <a:t>Старейшее полностью сохранившееся здание Москвы.</a:t>
            </a:r>
          </a:p>
        </p:txBody>
      </p:sp>
      <p:pic>
        <p:nvPicPr>
          <p:cNvPr id="4116" name="Picture 20" descr="C:\Users\Андрей\Desktop\Мама\САЙТ\Презентация о Москве для детей\сжатые файлы\успенский-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137408" cy="501872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Андрей\Desktop\Мама\САЙТ\Презентация о Москве для детей\сжатые файлы\Архангельский-собор-Московского--Кр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533463" cy="500066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286375"/>
            <a:ext cx="9144000" cy="1571625"/>
          </a:xfrm>
          <a:prstGeom prst="rect">
            <a:avLst/>
          </a:prstGeom>
          <a:solidFill>
            <a:schemeClr val="tx2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14348" y="5429250"/>
            <a:ext cx="685802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Архангельский собор Московского Кремля</a:t>
            </a:r>
          </a:p>
          <a:p>
            <a:r>
              <a:rPr lang="ru-RU" sz="1200" b="1" dirty="0">
                <a:latin typeface="Calibri" pitchFamily="34" charset="0"/>
              </a:rPr>
              <a:t>Собор был сооружён при великом князе Василии III  в 1505—1508 гг..  на месте старого собора  XIV века.  Его возведением  руководил  итальянский зодчий  </a:t>
            </a:r>
            <a:r>
              <a:rPr lang="ru-RU" sz="1200" b="1" dirty="0" err="1">
                <a:latin typeface="Calibri" pitchFamily="34" charset="0"/>
              </a:rPr>
              <a:t>Алевиз</a:t>
            </a:r>
            <a:r>
              <a:rPr lang="ru-RU" sz="1200" b="1" dirty="0">
                <a:latin typeface="Calibri" pitchFamily="34" charset="0"/>
              </a:rPr>
              <a:t> Новый, приглашенный из Милана для строительства кирпичного Кремля.  Собор стал усыпальницей московских князей и царей. В нем находятся  46 княжеских гробниц, начиная с  Ивана </a:t>
            </a:r>
            <a:r>
              <a:rPr lang="ru-RU" sz="1200" b="1" dirty="0" err="1">
                <a:latin typeface="Calibri" pitchFamily="34" charset="0"/>
              </a:rPr>
              <a:t>Калиты</a:t>
            </a:r>
            <a:r>
              <a:rPr lang="ru-RU" sz="1200" b="1" dirty="0">
                <a:latin typeface="Calibri" pitchFamily="34" charset="0"/>
              </a:rPr>
              <a:t> и заканчивая  Иваном Алексеевичем,  братом Петра I.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Андрей\Desktop\Мама\САЙТ\Презентация о Москве для детей\сжатые файлы\Колокольня-Ивана-Велтк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715172" cy="528399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214438" y="5572125"/>
            <a:ext cx="67865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Колокольня Ивана Великого Московского Кремля</a:t>
            </a:r>
          </a:p>
          <a:p>
            <a:r>
              <a:rPr lang="ru-RU" sz="1200" b="1">
                <a:latin typeface="Calibri" pitchFamily="34" charset="0"/>
              </a:rPr>
              <a:t>Церковь-колокольня, расположенная на Соборной площади Московского Кремля. В основании колокольни располагается церковь прп. Иоанна Лествичника. Колокольня является примером влияния итальянской традиции строительства отдельно стоящих колокольных башен (так наз. кампанил).После надстройки до высоты 81 м в 1600 г. (при Борисе Годунове), колокольня являлась самым высоким зданием России до начала XVIII века.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Андрей\Desktop\Мама\САЙТ\Презентация о Москве для детей\сжатые файлы\Вид-на-Московский-Кремль-ночь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5"/>
            <a:ext cx="7752509" cy="514353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572125"/>
            <a:ext cx="9144000" cy="1285875"/>
          </a:xfrm>
          <a:prstGeom prst="rect">
            <a:avLst/>
          </a:prstGeom>
          <a:solidFill>
            <a:schemeClr val="tx2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14348" y="5572125"/>
            <a:ext cx="757240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Московский Кремль</a:t>
            </a:r>
          </a:p>
          <a:p>
            <a:endParaRPr lang="ru-RU" sz="1200" b="1" dirty="0">
              <a:latin typeface="Calibri" pitchFamily="34" charset="0"/>
            </a:endParaRPr>
          </a:p>
          <a:p>
            <a:r>
              <a:rPr lang="ru-RU" sz="1200" b="1" dirty="0">
                <a:latin typeface="Calibri" pitchFamily="34" charset="0"/>
              </a:rPr>
              <a:t>Кремль, древнейшая часть Москвы, главный общественно-политический</a:t>
            </a:r>
          </a:p>
          <a:p>
            <a:r>
              <a:rPr lang="ru-RU" sz="1200" b="1" dirty="0">
                <a:latin typeface="Calibri" pitchFamily="34" charset="0"/>
              </a:rPr>
              <a:t>и историко-художественный комплекс города,  официальная резиденция</a:t>
            </a:r>
          </a:p>
          <a:p>
            <a:r>
              <a:rPr lang="ru-RU" sz="1200" b="1" dirty="0">
                <a:latin typeface="Calibri" pitchFamily="34" charset="0"/>
              </a:rPr>
              <a:t>президента Российской Федерации.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Андрей\Desktop\Мама\САЙТ\Презентация о Москве для детей\сжатые файлы\Спасская-башня-Московского-Кр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68" y="273672"/>
            <a:ext cx="7659376" cy="5655658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14375" y="5786438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Спасская башня Московского Кремля</a:t>
            </a:r>
          </a:p>
          <a:p>
            <a:r>
              <a:rPr lang="ru-RU" sz="1200" b="1">
                <a:latin typeface="Calibri" pitchFamily="34" charset="0"/>
              </a:rPr>
              <a:t>Башня выходящая на Красную площадь. Одна из 20 башен Московского Кремля.  В башне расположены главные ворота Кремля — Спасские. В шатре башни установлены знаменитые часы — куранты.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Андрей\Desktop\Мама\САЙТ\Презентация о Москве для детей\сжатые файлы\Храм-Вознесния-в-Коломенс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885184" cy="5551179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786455"/>
            <a:ext cx="9144000" cy="1071546"/>
          </a:xfrm>
          <a:prstGeom prst="rect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142976" y="5786438"/>
            <a:ext cx="7500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Храм Вознесения в Коломенском</a:t>
            </a:r>
          </a:p>
          <a:p>
            <a:r>
              <a:rPr lang="ru-RU" sz="1200" b="1" dirty="0">
                <a:latin typeface="Calibri" pitchFamily="34" charset="0"/>
              </a:rPr>
              <a:t>Возведена в Коломенском в 1528—1532 годах  (предположительно итальянским архитектором </a:t>
            </a:r>
          </a:p>
          <a:p>
            <a:r>
              <a:rPr lang="ru-RU" sz="1200" b="1" dirty="0">
                <a:latin typeface="Calibri" pitchFamily="34" charset="0"/>
              </a:rPr>
              <a:t>Петром </a:t>
            </a:r>
            <a:r>
              <a:rPr lang="ru-RU" sz="1200" b="1" dirty="0" err="1">
                <a:latin typeface="Calibri" pitchFamily="34" charset="0"/>
              </a:rPr>
              <a:t>Францизском</a:t>
            </a:r>
            <a:r>
              <a:rPr lang="ru-RU" sz="1200" b="1" dirty="0">
                <a:latin typeface="Calibri" pitchFamily="34" charset="0"/>
              </a:rPr>
              <a:t> </a:t>
            </a:r>
            <a:r>
              <a:rPr lang="ru-RU" sz="1200" b="1" dirty="0" err="1">
                <a:latin typeface="Calibri" pitchFamily="34" charset="0"/>
              </a:rPr>
              <a:t>Анибале</a:t>
            </a:r>
            <a:r>
              <a:rPr lang="ru-RU" sz="1200" b="1" dirty="0">
                <a:latin typeface="Calibri" pitchFamily="34" charset="0"/>
              </a:rPr>
              <a:t>,  по русским летописям Петром </a:t>
            </a:r>
            <a:r>
              <a:rPr lang="ru-RU" sz="1200" b="1" dirty="0" err="1">
                <a:latin typeface="Calibri" pitchFamily="34" charset="0"/>
              </a:rPr>
              <a:t>Фрязином</a:t>
            </a:r>
            <a:r>
              <a:rPr lang="ru-RU" sz="1200" b="1" dirty="0">
                <a:latin typeface="Calibri" pitchFamily="34" charset="0"/>
              </a:rPr>
              <a:t> или Петром Малым)  на правом берегу Москвы-реки. Создан  храм на средства  великого князя Московского Василий III.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Андрей\Desktop\Мама\САЙТ\Презентация о Москве для детей\сжатые файлы\Новодевичий-монасты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1"/>
            <a:ext cx="7286676" cy="535785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285750" y="5572140"/>
            <a:ext cx="9429750" cy="128586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928688" y="5572125"/>
            <a:ext cx="7929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Новодевичий монастырь</a:t>
            </a:r>
          </a:p>
          <a:p>
            <a:r>
              <a:rPr lang="ru-RU" sz="1200" b="1">
                <a:latin typeface="Calibri" pitchFamily="34" charset="0"/>
              </a:rPr>
              <a:t>Православный женский монастырь в Москве на Девичьем поле в излучине Москвы-реки. Основан великим князем Василием III в 1524 году в честь Смоленской иконы Божией Матери «Одигитрия» — главной святыни Смоленска, в благодарность за овладение Смоленском  в 1514 году.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806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Андрей</dc:creator>
  <cp:lastModifiedBy>Андрей</cp:lastModifiedBy>
  <cp:revision>35</cp:revision>
  <dcterms:created xsi:type="dcterms:W3CDTF">2014-12-21T18:05:29Z</dcterms:created>
  <dcterms:modified xsi:type="dcterms:W3CDTF">2015-01-13T19:58:41Z</dcterms:modified>
</cp:coreProperties>
</file>