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162825F-EA4D-4101-8A46-217E047D309B}" type="datetimeFigureOut">
              <a:rPr lang="ru-RU" smtClean="0"/>
              <a:pPr/>
              <a:t>15.12.2012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28075BD-8DD2-494D-A1F2-A2AA1A18B7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nazva.net/logic_test9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aeterna.qip.ru/test/view/145196/" TargetMode="External"/><Relationship Id="rId2" Type="http://schemas.openxmlformats.org/officeDocument/2006/relationships/hyperlink" Target="http://aeterna.qip.ru/test/view/181976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aeterna.qip.ru/test/view/22189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394" y="1500174"/>
            <a:ext cx="893898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/>
              <a:t>МЫШЛЕНИЕ</a:t>
            </a:r>
          </a:p>
          <a:p>
            <a:pPr algn="ctr"/>
            <a:r>
              <a:rPr lang="ru-RU" sz="4000" b="1" dirty="0" smtClean="0"/>
              <a:t> ЕГО РОЛЬ В ПРОФЕССИОНАЛЬНОМ </a:t>
            </a:r>
          </a:p>
          <a:p>
            <a:pPr algn="ctr"/>
            <a:r>
              <a:rPr lang="ru-RU" sz="4000" b="1" dirty="0" smtClean="0"/>
              <a:t>САМООПРЕДЕЛЕНИИ</a:t>
            </a:r>
            <a:endParaRPr lang="ru-RU" sz="4000" b="1" dirty="0"/>
          </a:p>
        </p:txBody>
      </p:sp>
      <p:pic>
        <p:nvPicPr>
          <p:cNvPr id="1026" name="Picture 2" descr="C:\Users\User\AppData\Local\Microsoft\Windows\Temporary Internet Files\Content.IE5\0527TGK6\MC9003326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4071942"/>
            <a:ext cx="2214578" cy="200942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7158" y="214290"/>
            <a:ext cx="85011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Синтез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мысленное 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объединение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частей или свойств в единое целое.</a:t>
            </a:r>
            <a:endParaRPr kumimoji="0" lang="ru-RU" sz="4000" b="1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2214546" y="1571612"/>
            <a:ext cx="4596122" cy="2571768"/>
            <a:chOff x="1000100" y="4000504"/>
            <a:chExt cx="4596122" cy="2571768"/>
          </a:xfrm>
        </p:grpSpPr>
        <p:sp>
          <p:nvSpPr>
            <p:cNvPr id="6" name="TextBox 5"/>
            <p:cNvSpPr txBox="1"/>
            <p:nvPr/>
          </p:nvSpPr>
          <p:spPr>
            <a:xfrm>
              <a:off x="4286248" y="4572008"/>
              <a:ext cx="955711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800" dirty="0" smtClean="0"/>
                <a:t>окна</a:t>
              </a:r>
              <a:endParaRPr lang="ru-RU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86248" y="4000504"/>
              <a:ext cx="1309974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800" dirty="0" smtClean="0"/>
                <a:t>крыша</a:t>
              </a:r>
              <a:endParaRPr lang="ru-RU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86248" y="5857892"/>
              <a:ext cx="1183657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800" dirty="0" smtClean="0"/>
                <a:t>стены</a:t>
              </a:r>
              <a:endParaRPr lang="ru-RU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86248" y="5214950"/>
              <a:ext cx="1159292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800" dirty="0" smtClean="0"/>
                <a:t>двери</a:t>
              </a:r>
              <a:endParaRPr lang="ru-RU" sz="2800" dirty="0"/>
            </a:p>
          </p:txBody>
        </p:sp>
        <p:pic>
          <p:nvPicPr>
            <p:cNvPr id="10" name="Picture 4" descr="C:\Users\User\AppData\Local\Microsoft\Windows\Temporary Internet Files\Content.IE5\0REHA7JM\MC900433918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0100" y="4143380"/>
              <a:ext cx="2428892" cy="2428892"/>
            </a:xfrm>
            <a:prstGeom prst="rect">
              <a:avLst/>
            </a:prstGeom>
            <a:noFill/>
          </p:spPr>
        </p:pic>
        <p:cxnSp>
          <p:nvCxnSpPr>
            <p:cNvPr id="11" name="Прямая соединительная линия 10"/>
            <p:cNvCxnSpPr>
              <a:endCxn id="7" idx="1"/>
            </p:cNvCxnSpPr>
            <p:nvPr/>
          </p:nvCxnSpPr>
          <p:spPr>
            <a:xfrm rot="5400000" flipH="1" flipV="1">
              <a:off x="3381202" y="4381342"/>
              <a:ext cx="1024274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endCxn id="6" idx="1"/>
            </p:cNvCxnSpPr>
            <p:nvPr/>
          </p:nvCxnSpPr>
          <p:spPr>
            <a:xfrm flipV="1">
              <a:off x="3500430" y="4833618"/>
              <a:ext cx="785818" cy="4527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endCxn id="9" idx="1"/>
            </p:cNvCxnSpPr>
            <p:nvPr/>
          </p:nvCxnSpPr>
          <p:spPr>
            <a:xfrm>
              <a:off x="3500430" y="5286388"/>
              <a:ext cx="785818" cy="1901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endCxn id="8" idx="1"/>
            </p:cNvCxnSpPr>
            <p:nvPr/>
          </p:nvCxnSpPr>
          <p:spPr>
            <a:xfrm rot="16200000" flipH="1">
              <a:off x="3476782" y="5310036"/>
              <a:ext cx="833114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28596" y="4143380"/>
            <a:ext cx="850112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Абстрагирование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выделение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одних признаков и отвлечение от других (осуществляется на основе анализа).</a:t>
            </a:r>
            <a:endParaRPr kumimoji="0" lang="ru-RU" sz="4000" b="1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7158" y="214290"/>
            <a:ext cx="85011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Сравнение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сопоставление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предметов и явлений, нахождение сходства и различий между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ними.</a:t>
            </a:r>
            <a:endParaRPr kumimoji="0" lang="ru-RU" sz="4000" b="1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 descr="C:\Users\User\AppData\Local\Microsoft\Windows\Temporary Internet Files\Content.IE5\0REHA7JM\MC90043391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714480" y="1571612"/>
            <a:ext cx="2643206" cy="2643206"/>
          </a:xfrm>
          <a:prstGeom prst="rect">
            <a:avLst/>
          </a:prstGeom>
          <a:noFill/>
        </p:spPr>
      </p:pic>
      <p:pic>
        <p:nvPicPr>
          <p:cNvPr id="23554" name="Picture 2" descr="C:\Users\User\AppData\Local\Microsoft\Windows\Temporary Internet Files\Content.IE5\WMMNKBZD\MC90043162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785926"/>
            <a:ext cx="2000264" cy="2000264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8596" y="4643446"/>
            <a:ext cx="85011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Обобщение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мысленное 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объединение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предметов и явлений по их общим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существенным признакам.</a:t>
            </a:r>
            <a:endParaRPr kumimoji="0" lang="ru-RU" sz="4000" b="1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Сочетание данных операций в различных вариантах составляет механизм мышления и воображения. Способность оперировать пространственными представлениями, так необходимая во всех сферах профессиональной деятельности, не обходится без включе­ния большинства перечисленных мысленных операций.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Например, технический дизайнер при создании модели корпуса будущего автомобиля осуществляет мыслительные операции, сравнивает ее с известными образцами, анализирует их с точки зрения аэродинамических и технических характеристик, обобщает, классифицирует и, абстрагируясь от них, создает новый облик.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C:\Users\User\AppData\Local\Microsoft\Windows\Temporary Internet Files\Content.IE5\WMMNKBZD\MC90044033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714884"/>
            <a:ext cx="2786082" cy="1596193"/>
          </a:xfrm>
          <a:prstGeom prst="rect">
            <a:avLst/>
          </a:prstGeom>
          <a:noFill/>
        </p:spPr>
      </p:pic>
      <p:pic>
        <p:nvPicPr>
          <p:cNvPr id="24579" name="Picture 3" descr="C:\Users\User\AppData\Local\Microsoft\Windows\Temporary Internet Files\Content.IE5\0REHA7JM\MC900440344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4786322"/>
            <a:ext cx="2857520" cy="1632869"/>
          </a:xfrm>
          <a:prstGeom prst="rect">
            <a:avLst/>
          </a:prstGeom>
          <a:noFill/>
        </p:spPr>
      </p:pic>
      <p:pic>
        <p:nvPicPr>
          <p:cNvPr id="24586" name="Picture 10" descr="C:\Users\User\AppData\Local\Microsoft\Windows\Temporary Internet Files\Content.IE5\WMMNKBZD\MC90043979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5140" y="4714884"/>
            <a:ext cx="2189229" cy="14287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357826"/>
            <a:ext cx="55933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hlinkClick r:id="rId2"/>
              </a:rPr>
              <a:t>http://nazva.net/logic_test9/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14290"/>
            <a:ext cx="807249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>
                <a:latin typeface="Calibri" pitchFamily="34" charset="0"/>
                <a:cs typeface="Calibri" pitchFamily="34" charset="0"/>
              </a:rPr>
              <a:t>ТЕСТ НА ТИП МЫШЛЕНИЯ</a:t>
            </a:r>
          </a:p>
          <a:p>
            <a:pPr algn="just"/>
            <a:r>
              <a:rPr lang="ru-RU" sz="24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latin typeface="Calibri" pitchFamily="34" charset="0"/>
                <a:cs typeface="Calibri" pitchFamily="34" charset="0"/>
              </a:rPr>
            </a:br>
            <a:r>
              <a:rPr lang="ru-RU" sz="2400" dirty="0">
                <a:latin typeface="Calibri" pitchFamily="34" charset="0"/>
                <a:cs typeface="Calibri" pitchFamily="34" charset="0"/>
              </a:rPr>
              <a:t>Этот тест предназначен для определения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ведущего 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типа мышления. К ним относятся предметно-действенное, абстрактно-символическое, словесно-логическое, наглядно-образное, творческое мышление.  В чистом виде эти типы мышления встречаются редко. Для многих профессий необходимо сочетание разных типов мышления, такое мышление называют синтетическим. Полезно соотнести свой ведущий тип мышления с выбранным видом деятельности или профилем обучения. Ярко выраженный тип мышления дает некоторые преимущества в освоении соответствующих видов деятельности. </a:t>
            </a:r>
          </a:p>
        </p:txBody>
      </p:sp>
      <p:pic>
        <p:nvPicPr>
          <p:cNvPr id="26628" name="Picture 4" descr="http://i04.fsimg.ru/4/tlog_box/1607/16078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4929198"/>
            <a:ext cx="1507446" cy="150019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857232"/>
            <a:ext cx="4422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http://aeterna.qip.ru/test/view/181976/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85728"/>
            <a:ext cx="3763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/>
              <a:t>КАКОЙ У ВАС ТИП МЫШЛЕНИЯ?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571612"/>
            <a:ext cx="4028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/>
              <a:t>ВИЗУАЛЬНЫЙ ТЕСТ "МЫШЛЕНИЕ"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214554"/>
            <a:ext cx="4422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http://aeterna.qip.ru/test/view/145196/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928934"/>
            <a:ext cx="314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/>
              <a:t>ВЕРБАЛЬНОЕ МЫШЛЕНИЕ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3643314"/>
            <a:ext cx="4297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4"/>
              </a:rPr>
              <a:t>http://aeterna.qip.ru/test/view/22189/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715485"/>
            <a:ext cx="835821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Мышление –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особая форма отражения окружающей действительности, устанавливающая связи и отношения между познаваемыми объектами.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8596" y="2357430"/>
            <a:ext cx="64294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Мышление –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высшая форма творческой активности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человека.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00034" y="3786190"/>
            <a:ext cx="82868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Мышление тесно взаимосвязано с процессами воображения и восприятия.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Выражением процесса</a:t>
            </a:r>
            <a:r>
              <a:rPr kumimoji="0" lang="ru-RU" sz="2800" u="none" strike="noStrike" cap="none" normalizeH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мышления выступает </a:t>
            </a:r>
            <a:r>
              <a:rPr kumimoji="0" lang="ru-RU" sz="2800" b="1" u="none" strike="noStrike" cap="none" normalizeH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речь</a:t>
            </a:r>
            <a:r>
              <a:rPr kumimoji="0" lang="ru-RU" sz="2800" u="none" strike="noStrike" cap="none" normalizeH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Благодаря этому мышление как высшая ступень человеческого познания есть самое главное отличие человека от животного.</a:t>
            </a:r>
            <a:endParaRPr kumimoji="0" lang="ru-RU" sz="400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7" descr="C:\Users\User\AppData\Local\Microsoft\Windows\Temporary Internet Files\Content.IE5\WMMNKBZD\MC9002294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2214554"/>
            <a:ext cx="1817827" cy="16642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2320" y="500042"/>
            <a:ext cx="5332807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b="1" cap="all" dirty="0" smtClean="0"/>
              <a:t>Мышление </a:t>
            </a:r>
          </a:p>
          <a:p>
            <a:pPr algn="ctr"/>
            <a:r>
              <a:rPr lang="ru-RU" sz="2800" dirty="0" smtClean="0"/>
              <a:t>(по характеру решаемых задач)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4786314" y="2214554"/>
            <a:ext cx="4071965" cy="20005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/>
              <a:t>теоретическое </a:t>
            </a:r>
          </a:p>
          <a:p>
            <a:pPr algn="ctr"/>
            <a:r>
              <a:rPr lang="ru-RU" sz="2400" dirty="0" smtClean="0"/>
              <a:t>(направленное на решение теоретических задач, на прямую не связанных с практикой)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9" y="2214554"/>
            <a:ext cx="4071965" cy="163121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/>
              <a:t>Практическое</a:t>
            </a:r>
          </a:p>
          <a:p>
            <a:pPr algn="ctr"/>
            <a:r>
              <a:rPr lang="ru-RU" sz="2400" dirty="0" smtClean="0"/>
              <a:t>(совершающееся в ходе практической деятельности)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4786322"/>
            <a:ext cx="8215370" cy="163121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cap="all" dirty="0" smtClean="0"/>
              <a:t>Интуитивное </a:t>
            </a:r>
          </a:p>
          <a:p>
            <a:pPr algn="ctr"/>
            <a:r>
              <a:rPr lang="ru-RU" sz="2400" dirty="0" smtClean="0"/>
              <a:t>(характеризуется быстротой протекания и минимальной осознанностью, наиболее ярко оно проявляется в деятельности следователя, ученого, актера)</a:t>
            </a:r>
            <a:endParaRPr lang="ru-RU" sz="2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786314" y="1428736"/>
            <a:ext cx="1857388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2928926" y="1428736"/>
            <a:ext cx="1857388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000364" y="2857496"/>
            <a:ext cx="3214710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ownloads\89.jpeg"/>
          <p:cNvPicPr>
            <a:picLocks noChangeAspect="1" noChangeArrowheads="1"/>
          </p:cNvPicPr>
          <p:nvPr/>
        </p:nvPicPr>
        <p:blipFill>
          <a:blip r:embed="rId2" cstate="print"/>
          <a:srcRect l="22756"/>
          <a:stretch>
            <a:fillRect/>
          </a:stretch>
        </p:blipFill>
        <p:spPr bwMode="auto">
          <a:xfrm>
            <a:off x="1928794" y="214290"/>
            <a:ext cx="7032193" cy="64294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1428736"/>
            <a:ext cx="1357322" cy="403187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ru-RU" sz="3200" b="1" cap="all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М</a:t>
            </a:r>
          </a:p>
          <a:p>
            <a:pPr lvl="1"/>
            <a:r>
              <a:rPr lang="ru-RU" sz="3200" b="1" cap="all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Ы</a:t>
            </a:r>
          </a:p>
          <a:p>
            <a:r>
              <a:rPr lang="ru-RU" sz="3200" b="1" cap="all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В    </a:t>
            </a:r>
            <a:r>
              <a:rPr lang="ru-RU" sz="3200" b="1" cap="all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ш</a:t>
            </a:r>
            <a:endParaRPr lang="ru-RU" sz="3200" b="1" cap="all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ru-RU" sz="3200" b="1" cap="all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И    л</a:t>
            </a:r>
          </a:p>
          <a:p>
            <a:r>
              <a:rPr lang="ru-RU" sz="3200" b="1" cap="all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Д    е</a:t>
            </a:r>
          </a:p>
          <a:p>
            <a:r>
              <a:rPr lang="ru-RU" sz="3200" b="1" cap="all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Ы   </a:t>
            </a:r>
            <a:r>
              <a:rPr lang="ru-RU" sz="3200" b="1" cap="all" dirty="0" err="1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н</a:t>
            </a:r>
            <a:endParaRPr lang="ru-RU" sz="3200" b="1" cap="all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ru-RU" sz="3200" b="1" cap="all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И</a:t>
            </a:r>
          </a:p>
          <a:p>
            <a:pPr lvl="1"/>
            <a:r>
              <a:rPr lang="ru-RU" sz="3200" b="1" cap="all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 я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248596"/>
            <a:ext cx="821537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Предметно-действенное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наиболее простая форма мышления, сопутствующая практической деятельности человека.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рубке дров, конвейерной сборке деталей и других подобных работах этот вид мышления проявляется наиболее полно. Он всегда основывается на обобщении опыта и потому способствует формированию более сложных видов мышления: образного и логического.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8" name="Picture 6" descr="C:\Users\User\AppData\Local\Microsoft\Windows\Temporary Internet Files\Content.IE5\SP4IIOQJ\MC90044151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4286256"/>
            <a:ext cx="2357454" cy="2122492"/>
          </a:xfrm>
          <a:prstGeom prst="rect">
            <a:avLst/>
          </a:prstGeom>
          <a:noFill/>
        </p:spPr>
      </p:pic>
      <p:pic>
        <p:nvPicPr>
          <p:cNvPr id="18440" name="Picture 8" descr="http://cs11247.vkontakte.ru/u45843860/-14/x_245a4f2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4000504"/>
            <a:ext cx="2357454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1472" y="714356"/>
            <a:ext cx="800105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Представления и образы служат опорой профессиональной деятельности художников, конструкторов и представителей других творческих профессий, так как у них в наибольшей степени развито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наглядно-образное мышление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8" descr="http://cs11247.vkontakte.ru/u45843860/-14/x_245a4f28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786190"/>
            <a:ext cx="2357454" cy="2357454"/>
          </a:xfrm>
          <a:prstGeom prst="rect">
            <a:avLst/>
          </a:prstGeom>
          <a:noFill/>
        </p:spPr>
      </p:pic>
      <p:pic>
        <p:nvPicPr>
          <p:cNvPr id="19459" name="Picture 3" descr="http://static.diary.ru/userdir/3/0/3/8/303864/715040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429000"/>
            <a:ext cx="4000528" cy="27660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500042"/>
            <a:ext cx="814393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Словесно-логическое мышление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наиболее характерно для математиков, программистов, инженеров, физиков-теоретиков, т.е. для тех, кто выполняет мыслительные операции с различными понятиями.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6" name="Picture 6" descr="http://myrubikscubediary.files.wordpress.com/2010/12/womanrubi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071810"/>
            <a:ext cx="4422222" cy="2928958"/>
          </a:xfrm>
          <a:prstGeom prst="rect">
            <a:avLst/>
          </a:prstGeom>
          <a:noFill/>
        </p:spPr>
      </p:pic>
      <p:pic>
        <p:nvPicPr>
          <p:cNvPr id="6" name="Picture 8" descr="http://cs11247.vkontakte.ru/u45843860/-14/x_245a4f2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3786190"/>
            <a:ext cx="2357454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4"/>
            <a:ext cx="80010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Все виды мышления тесно взаимосвязаны. При возникновении любой проблемной задачи словесные рассуждения всегда опираются на образы. В то же время решение даже самой простой практической задачи требует словесно-логического обобщения. Вот почему так важно при выборе профессии знать особенности своего мышления.</a:t>
            </a:r>
            <a:endParaRPr lang="ru-RU" sz="2800" dirty="0"/>
          </a:p>
        </p:txBody>
      </p:sp>
      <p:pic>
        <p:nvPicPr>
          <p:cNvPr id="3" name="Picture 4" descr="http://www.collegecevenol.org/dotclear/public/WEB/coloriage-sile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071942"/>
            <a:ext cx="2500330" cy="2500330"/>
          </a:xfrm>
          <a:prstGeom prst="rect">
            <a:avLst/>
          </a:prstGeom>
          <a:noFill/>
        </p:spPr>
      </p:pic>
      <p:pic>
        <p:nvPicPr>
          <p:cNvPr id="4" name="Picture 8" descr="http://cs11247.vkontakte.ru/u45843860/-14/x_245a4f28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4071942"/>
            <a:ext cx="2357454" cy="235745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8" y="214290"/>
            <a:ext cx="850112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Такое же важное значение для профессиональной деятельности имеет способность личности к выполнению различных мыслительных операций, таких, как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сравнение, анализ, синтез, обобщение и абстрагирование.</a:t>
            </a:r>
            <a:endParaRPr kumimoji="0" lang="ru-RU" sz="4000" b="1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8596" y="3075199"/>
            <a:ext cx="85011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Анализ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мысленное </a:t>
            </a:r>
            <a:r>
              <a:rPr kumimoji="0" lang="ru-RU" sz="2800" b="0" i="0" u="sng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разделение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предметов и явлений на части или свойства (форма,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цвет, вкус …)</a:t>
            </a:r>
            <a:endParaRPr kumimoji="0" lang="ru-RU" sz="4000" b="1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000100" y="4000504"/>
            <a:ext cx="4596122" cy="2571768"/>
            <a:chOff x="1000100" y="4000504"/>
            <a:chExt cx="4596122" cy="2571768"/>
          </a:xfrm>
        </p:grpSpPr>
        <p:sp>
          <p:nvSpPr>
            <p:cNvPr id="6" name="TextBox 5"/>
            <p:cNvSpPr txBox="1"/>
            <p:nvPr/>
          </p:nvSpPr>
          <p:spPr>
            <a:xfrm>
              <a:off x="4286248" y="4572008"/>
              <a:ext cx="955711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800" dirty="0" smtClean="0"/>
                <a:t>окна</a:t>
              </a:r>
              <a:endParaRPr lang="ru-RU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286248" y="4000504"/>
              <a:ext cx="1309974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800" dirty="0" smtClean="0"/>
                <a:t>крыша</a:t>
              </a:r>
              <a:endParaRPr lang="ru-RU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286248" y="5857892"/>
              <a:ext cx="1183657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800" dirty="0" smtClean="0"/>
                <a:t>стены</a:t>
              </a:r>
              <a:endParaRPr lang="ru-RU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286248" y="5214950"/>
              <a:ext cx="1159292" cy="5232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ru-RU" sz="2800" dirty="0" smtClean="0"/>
                <a:t>двери</a:t>
              </a:r>
              <a:endParaRPr lang="ru-RU" sz="2800" dirty="0"/>
            </a:p>
          </p:txBody>
        </p:sp>
        <p:pic>
          <p:nvPicPr>
            <p:cNvPr id="22532" name="Picture 4" descr="C:\Users\User\AppData\Local\Microsoft\Windows\Temporary Internet Files\Content.IE5\0REHA7JM\MC900433918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0100" y="4143380"/>
              <a:ext cx="2428892" cy="2428892"/>
            </a:xfrm>
            <a:prstGeom prst="rect">
              <a:avLst/>
            </a:prstGeom>
            <a:noFill/>
          </p:spPr>
        </p:pic>
        <p:cxnSp>
          <p:nvCxnSpPr>
            <p:cNvPr id="12" name="Прямая соединительная линия 11"/>
            <p:cNvCxnSpPr>
              <a:endCxn id="7" idx="1"/>
            </p:cNvCxnSpPr>
            <p:nvPr/>
          </p:nvCxnSpPr>
          <p:spPr>
            <a:xfrm rot="5400000" flipH="1" flipV="1">
              <a:off x="3381202" y="4381342"/>
              <a:ext cx="1024274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endCxn id="6" idx="1"/>
            </p:cNvCxnSpPr>
            <p:nvPr/>
          </p:nvCxnSpPr>
          <p:spPr>
            <a:xfrm flipV="1">
              <a:off x="3500430" y="4833618"/>
              <a:ext cx="785818" cy="4527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endCxn id="9" idx="1"/>
            </p:cNvCxnSpPr>
            <p:nvPr/>
          </p:nvCxnSpPr>
          <p:spPr>
            <a:xfrm>
              <a:off x="3500430" y="5286388"/>
              <a:ext cx="785818" cy="1901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endCxn id="8" idx="1"/>
            </p:cNvCxnSpPr>
            <p:nvPr/>
          </p:nvCxnSpPr>
          <p:spPr>
            <a:xfrm rot="16200000" flipH="1">
              <a:off x="3476782" y="5310036"/>
              <a:ext cx="833114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88</TotalTime>
  <Words>487</Words>
  <Application>Microsoft Office PowerPoint</Application>
  <PresentationFormat>Экран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2012-11-24T17:38:34Z</dcterms:created>
  <dcterms:modified xsi:type="dcterms:W3CDTF">2012-12-15T12:49:26Z</dcterms:modified>
</cp:coreProperties>
</file>