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82" r:id="rId3"/>
    <p:sldId id="283" r:id="rId4"/>
    <p:sldId id="284" r:id="rId5"/>
    <p:sldId id="289" r:id="rId6"/>
    <p:sldId id="268" r:id="rId7"/>
    <p:sldId id="269" r:id="rId8"/>
    <p:sldId id="285" r:id="rId9"/>
    <p:sldId id="286" r:id="rId10"/>
    <p:sldId id="288" r:id="rId11"/>
    <p:sldId id="287" r:id="rId12"/>
    <p:sldId id="264" r:id="rId13"/>
    <p:sldId id="265" r:id="rId14"/>
    <p:sldId id="290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3113"/>
    <a:srgbClr val="5EA250"/>
    <a:srgbClr val="000099"/>
    <a:srgbClr val="7750D8"/>
    <a:srgbClr val="397748"/>
    <a:srgbClr val="91C387"/>
    <a:srgbClr val="9AF8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jpe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4.wmf"/><Relationship Id="rId1" Type="http://schemas.openxmlformats.org/officeDocument/2006/relationships/image" Target="../media/image12.jpeg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1F8C-B48D-410E-994C-11516F371BA3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65C94-0A57-4370-80C3-FB45623BA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B114F-6488-4C02-A48A-ED291B349265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A3D57-1B41-48F5-977B-A912BF2AA73F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6B23F-6E05-49F5-A340-866E6F59C1E3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89B7C-2D9C-46CC-9DE9-EC23E80ACB30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D2621-9E01-4DFB-B00F-75704B93A114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F61A1-BE01-40AA-BD22-D00546A4FDEA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0619D-FB78-47AF-80F4-0A8E2652376E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D9521-13B1-4082-B44D-C6F97FE2054A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C36F0-FA24-4699-9726-0B0834129789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12607-3BCF-48DD-9B14-189F1876362F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5D83D-A391-4B42-80DB-4F958834A0EC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BDF3A4-653D-4CDC-92D5-A87B290BC35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jpeg"/><Relationship Id="rId7" Type="http://schemas.openxmlformats.org/officeDocument/2006/relationships/hyperlink" Target="http://ru.wikipedia.org/wiki/1633_%D0%B3%D0%BE%D0%B4" TargetMode="External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57;&#1074;&#1077;&#1090;&#1083;&#1072;&#1085;&#1072;\Desktop\&#1050;&#1091;&#1088;&#1089;&#1086;&#1074;&#1086;&#1081;%20&#1087;&#1088;&#1086;&#1077;&#1082;&#1090;\520755990_tonnel.mp3" TargetMode="External"/><Relationship Id="rId6" Type="http://schemas.openxmlformats.org/officeDocument/2006/relationships/hyperlink" Target="http://ru.wikipedia.org/wiki/1624" TargetMode="External"/><Relationship Id="rId5" Type="http://schemas.openxmlformats.org/officeDocument/2006/relationships/hyperlink" Target="http://ru.wikipedia.org/wiki/1617" TargetMode="External"/><Relationship Id="rId4" Type="http://schemas.openxmlformats.org/officeDocument/2006/relationships/hyperlink" Target="http://ru.wikipedia.org/wiki/%D0%9B%D0%BE%D0%B3%D0%B0%D1%80%D0%B8%D1%84%D0%B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~1\Admin\LOCALS~1\Temp\Rar$DR02.438\картинки на школьную тему\ANTN06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00042"/>
            <a:ext cx="3885770" cy="36021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9301" y="500042"/>
            <a:ext cx="4145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МКОУ Лисянская СОШ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Деревянкина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Светлана Евгеньевна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269" y="4214818"/>
            <a:ext cx="67129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логарифма.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Применяем тождество: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5538" name="Object 2" descr="Голубая тисненая бумага"/>
          <p:cNvGraphicFramePr>
            <a:graphicFrameLocks noChangeAspect="1"/>
          </p:cNvGraphicFramePr>
          <p:nvPr/>
        </p:nvGraphicFramePr>
        <p:xfrm>
          <a:off x="3131840" y="1484784"/>
          <a:ext cx="2325687" cy="792163"/>
        </p:xfrm>
        <a:graphic>
          <a:graphicData uri="http://schemas.openxmlformats.org/presentationml/2006/ole">
            <p:oleObj spid="_x0000_s65538" name="Формула" r:id="rId3" imgW="59688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835696" y="2636912"/>
          <a:ext cx="936104" cy="966300"/>
        </p:xfrm>
        <a:graphic>
          <a:graphicData uri="http://schemas.openxmlformats.org/presentationml/2006/ole">
            <p:oleObj spid="_x0000_s65539" name="Формула" r:id="rId4" imgW="393480" imgH="4060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75656" y="3717032"/>
          <a:ext cx="3960440" cy="495916"/>
        </p:xfrm>
        <a:graphic>
          <a:graphicData uri="http://schemas.openxmlformats.org/presentationml/2006/ole">
            <p:oleObj spid="_x0000_s65540" name="Формула" r:id="rId5" imgW="18288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475655" y="4365103"/>
          <a:ext cx="4968553" cy="530351"/>
        </p:xfrm>
        <a:graphic>
          <a:graphicData uri="http://schemas.openxmlformats.org/presentationml/2006/ole">
            <p:oleObj spid="_x0000_s65541" name="Формула" r:id="rId6" imgW="2260440" imgH="241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47663" y="5229200"/>
          <a:ext cx="5408601" cy="576064"/>
        </p:xfrm>
        <a:graphic>
          <a:graphicData uri="http://schemas.openxmlformats.org/presentationml/2006/ole">
            <p:oleObj spid="_x0000_s65542" name="Формула" r:id="rId7" imgW="2145960" imgH="228600" progId="Equation.3">
              <p:embed/>
            </p:oleObj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699792" y="3717032"/>
            <a:ext cx="11521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1960" y="3717032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4365104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437112"/>
            <a:ext cx="12241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5229200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984" y="5229200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12160" y="5229200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03648" y="55892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403648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Логарифмы в ЕГЭ: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1600" y="2636912"/>
          <a:ext cx="1620181" cy="576064"/>
        </p:xfrm>
        <a:graphic>
          <a:graphicData uri="http://schemas.openxmlformats.org/presentationml/2006/ole">
            <p:oleObj spid="_x0000_s64514" name="Формула" r:id="rId3" imgW="57132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48478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Задание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В11: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43608" y="1844824"/>
          <a:ext cx="1008112" cy="801320"/>
        </p:xfrm>
        <a:graphic>
          <a:graphicData uri="http://schemas.openxmlformats.org/presentationml/2006/ole">
            <p:oleObj spid="_x0000_s64515" name="Формула" r:id="rId4" imgW="495000" imgH="393480" progId="Equation.3">
              <p:embed/>
            </p:oleObj>
          </a:graphicData>
        </a:graphic>
      </p:graphicFrame>
      <p:sp>
        <p:nvSpPr>
          <p:cNvPr id="7" name="Овал 6"/>
          <p:cNvSpPr/>
          <p:nvPr/>
        </p:nvSpPr>
        <p:spPr>
          <a:xfrm>
            <a:off x="683568" y="2708920"/>
            <a:ext cx="216024" cy="216024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2132856"/>
            <a:ext cx="216024" cy="216024"/>
          </a:xfrm>
          <a:prstGeom prst="ellipse">
            <a:avLst/>
          </a:prstGeom>
          <a:solidFill>
            <a:srgbClr val="5EA2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87624" y="3068960"/>
          <a:ext cx="2246312" cy="468312"/>
        </p:xfrm>
        <a:graphic>
          <a:graphicData uri="http://schemas.openxmlformats.org/presentationml/2006/ole">
            <p:oleObj spid="_x0000_s64516" name="Формула" r:id="rId5" imgW="1091880" imgH="22860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683568" y="3212976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555776" y="2636912"/>
          <a:ext cx="3055424" cy="504056"/>
        </p:xfrm>
        <a:graphic>
          <a:graphicData uri="http://schemas.openxmlformats.org/presentationml/2006/ole">
            <p:oleObj spid="_x0000_s64517" name="Формула" r:id="rId6" imgW="139680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051720" y="1844824"/>
          <a:ext cx="1152129" cy="830604"/>
        </p:xfrm>
        <a:graphic>
          <a:graphicData uri="http://schemas.openxmlformats.org/presentationml/2006/ole">
            <p:oleObj spid="_x0000_s64518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347864" y="3140968"/>
          <a:ext cx="5460607" cy="504056"/>
        </p:xfrm>
        <a:graphic>
          <a:graphicData uri="http://schemas.openxmlformats.org/presentationml/2006/ole">
            <p:oleObj spid="_x0000_s64519" name="Формула" r:id="rId8" imgW="3301920" imgH="253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1640" y="378904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9D3113"/>
                </a:solidFill>
                <a:latin typeface="+mj-lt"/>
              </a:rPr>
              <a:t>Реши самостоятельно:</a:t>
            </a:r>
            <a:endParaRPr lang="ru-RU" sz="2000" dirty="0">
              <a:solidFill>
                <a:srgbClr val="9D3113"/>
              </a:solidFill>
              <a:latin typeface="+mj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83568" y="4437112"/>
            <a:ext cx="216024" cy="216024"/>
          </a:xfrm>
          <a:prstGeom prst="ellipse">
            <a:avLst/>
          </a:prstGeom>
          <a:solidFill>
            <a:srgbClr val="5EA2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71800" y="4437112"/>
            <a:ext cx="216024" cy="216024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860032" y="4437112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331640" y="4293095"/>
          <a:ext cx="936104" cy="967308"/>
        </p:xfrm>
        <a:graphic>
          <a:graphicData uri="http://schemas.openxmlformats.org/presentationml/2006/ole">
            <p:oleObj spid="_x0000_s64520" name="Формула" r:id="rId9" imgW="38088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131840" y="4293096"/>
          <a:ext cx="1539171" cy="648072"/>
        </p:xfrm>
        <a:graphic>
          <a:graphicData uri="http://schemas.openxmlformats.org/presentationml/2006/ole">
            <p:oleObj spid="_x0000_s64521" name="Формула" r:id="rId10" imgW="482400" imgH="2030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220072" y="4293096"/>
          <a:ext cx="3240360" cy="788299"/>
        </p:xfrm>
        <a:graphic>
          <a:graphicData uri="http://schemas.openxmlformats.org/presentationml/2006/ole">
            <p:oleObj spid="_x0000_s64522" name="Формула" r:id="rId11" imgW="952200" imgH="2286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292080" y="5256583"/>
          <a:ext cx="2808312" cy="909735"/>
        </p:xfrm>
        <a:graphic>
          <a:graphicData uri="http://schemas.openxmlformats.org/presentationml/2006/ole">
            <p:oleObj spid="_x0000_s64523" name="Формула" r:id="rId12" imgW="901440" imgH="29196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131840" y="58052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059832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460432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388424" y="4509120"/>
            <a:ext cx="61156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316416" y="57332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-4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316416" y="5661248"/>
            <a:ext cx="5908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/>
      <p:bldP spid="16" grpId="0" animBg="1"/>
      <p:bldP spid="17" grpId="0" animBg="1"/>
      <p:bldP spid="18" grpId="0" animBg="1"/>
      <p:bldP spid="26" grpId="0" animBg="1"/>
      <p:bldP spid="2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3287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sz="4000" b="1" i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9454" y="114298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71537" y="1397000"/>
          <a:ext cx="7072362" cy="39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571636"/>
                <a:gridCol w="1630838"/>
                <a:gridCol w="1613472"/>
                <a:gridCol w="1613473"/>
              </a:tblGrid>
              <a:tr h="46036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0"/>
            <a:ext cx="838200" cy="32385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143248"/>
            <a:ext cx="685800" cy="3429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00504"/>
            <a:ext cx="828675" cy="457200"/>
          </a:xfrm>
          <a:prstGeom prst="rect">
            <a:avLst/>
          </a:prstGeom>
          <a:noFill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143248"/>
            <a:ext cx="600075" cy="3048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14554"/>
            <a:ext cx="962025" cy="600075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643446"/>
            <a:ext cx="819150" cy="628650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285992"/>
            <a:ext cx="685800" cy="342900"/>
          </a:xfrm>
          <a:prstGeom prst="rect">
            <a:avLst/>
          </a:prstGeom>
          <a:noFill/>
        </p:spPr>
      </p:pic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357430"/>
            <a:ext cx="1190625" cy="304800"/>
          </a:xfrm>
          <a:prstGeom prst="rect">
            <a:avLst/>
          </a:prstGeom>
          <a:noFill/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000504"/>
            <a:ext cx="885825" cy="304800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857760"/>
            <a:ext cx="1019175" cy="314325"/>
          </a:xfrm>
          <a:prstGeom prst="rect">
            <a:avLst/>
          </a:prstGeom>
          <a:noFill/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809625" cy="342900"/>
          </a:xfrm>
          <a:prstGeom prst="rect">
            <a:avLst/>
          </a:prstGeom>
          <a:noFill/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071810"/>
            <a:ext cx="923925" cy="628650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143248"/>
            <a:ext cx="676275" cy="342900"/>
          </a:xfrm>
          <a:prstGeom prst="rect">
            <a:avLst/>
          </a:prstGeom>
          <a:noFill/>
        </p:spPr>
      </p:pic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86322"/>
            <a:ext cx="704850" cy="304800"/>
          </a:xfrm>
          <a:prstGeom prst="rect">
            <a:avLst/>
          </a:prstGeom>
          <a:noFill/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000504"/>
            <a:ext cx="800100" cy="314325"/>
          </a:xfrm>
          <a:prstGeom prst="rect">
            <a:avLst/>
          </a:prstGeom>
          <a:noFill/>
        </p:spPr>
      </p:pic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86322"/>
            <a:ext cx="904875" cy="342900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1785918" y="2143116"/>
            <a:ext cx="1428760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785918" y="3786190"/>
            <a:ext cx="1428760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286116" y="2928934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286116" y="3786190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929190" y="2143116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929190" y="2928934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929190" y="4572008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572264" y="2143116"/>
            <a:ext cx="1500198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572264" y="3786190"/>
            <a:ext cx="1500198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572264" y="4572008"/>
            <a:ext cx="1500198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2714612" y="307181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29124" y="228599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43174" y="471488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00760" y="3929066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2396" y="307181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85918" y="2928934"/>
            <a:ext cx="1428760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286116" y="2143116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286116" y="4572008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929190" y="3786190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572264" y="2928934"/>
            <a:ext cx="1500198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785918" y="4572008"/>
            <a:ext cx="1428760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71802" y="6143644"/>
            <a:ext cx="2214578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06302 0.3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882 0.482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3629 0.126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6893 0.366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16423 0.24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2" grpId="0" animBg="1"/>
      <p:bldP spid="73" grpId="0" animBg="1"/>
      <p:bldP spid="75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69" grpId="0" animBg="1"/>
      <p:bldP spid="71" grpId="0" animBg="1"/>
      <p:bldP spid="74" grpId="0" animBg="1"/>
      <p:bldP spid="76" grpId="0" animBg="1"/>
      <p:bldP spid="80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240px-John_Nap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3929090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3438" y="428604"/>
            <a:ext cx="4000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 жизни:	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(1550-1617 гг.)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замок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Мерчистон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те годы предместье Эдинбурга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Научная сфера: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богословие и математика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Альма-матер:	</a:t>
            </a:r>
          </a:p>
          <a:p>
            <a:pPr algn="just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Сент-Эндрюсский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университет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Известен как: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изобретатель логарифмов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1614г опубликовал работу «Описание удивительной таблицы логарифмов»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335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Джон Непер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John Napier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C000"/>
                </a:solidFill>
              </a:rPr>
              <a:t>«Я старался, насколько мог и умел, отделаться от трудности и скуки вычислений, докучность которых обычно отпугивает весьма многих от изучения математики.» </a:t>
            </a:r>
            <a:endParaRPr lang="ru-RU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3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3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3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547664" y="2636912"/>
            <a:ext cx="676875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  №  14.3-14.7(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в,г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14.12,14.15(в.г)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уровень   № 14.8-14.11(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в,г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),14.15-14.17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в,г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9874" name="Picture 2" descr="C:\Users\Светлана\Desktop\Картинки для презентации\Новая папка (5)\2 (5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80728"/>
            <a:ext cx="1584176" cy="14941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40797" y="2967335"/>
            <a:ext cx="6462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276872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Образовательные:</a:t>
            </a:r>
            <a:r>
              <a:rPr lang="ru-RU" dirty="0" smtClean="0"/>
              <a:t> сформировать понятие логарифма, познакомиться с основным логарифмическим тождеством  и простейшими свойствами, </a:t>
            </a:r>
          </a:p>
          <a:p>
            <a:endParaRPr lang="ru-RU" dirty="0" smtClean="0"/>
          </a:p>
          <a:p>
            <a:r>
              <a:rPr lang="ru-RU" b="1" i="1" dirty="0" smtClean="0"/>
              <a:t>Воспитательные:</a:t>
            </a:r>
            <a:r>
              <a:rPr lang="ru-RU" dirty="0" smtClean="0"/>
              <a:t> воспитывать трудолюбие, самостоятельность, умение принимать решение в нестандартной ситуации, способности к </a:t>
            </a:r>
            <a:r>
              <a:rPr lang="ru-RU" dirty="0" err="1" smtClean="0"/>
              <a:t>взаимосотрудничеству</a:t>
            </a:r>
            <a:r>
              <a:rPr lang="ru-RU" dirty="0" smtClean="0"/>
              <a:t>, самокритичности.</a:t>
            </a:r>
          </a:p>
          <a:p>
            <a:endParaRPr lang="ru-RU" dirty="0" smtClean="0"/>
          </a:p>
          <a:p>
            <a:r>
              <a:rPr lang="ru-RU" b="1" i="1" dirty="0" smtClean="0"/>
              <a:t>Развивающие :</a:t>
            </a:r>
            <a:r>
              <a:rPr lang="ru-RU" dirty="0" smtClean="0"/>
              <a:t>  развитие навыков анализа, систематизации информации, творческого мышления, самоконтроля и самооценки.</a:t>
            </a:r>
          </a:p>
        </p:txBody>
      </p:sp>
      <p:pic>
        <p:nvPicPr>
          <p:cNvPr id="27649" name="Picture 1" descr="C:\Users\Светлана\Desktop\Картинки для презентации\Новая папка (5)\2 (7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314" y="1988840"/>
            <a:ext cx="7434118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835696" y="2636912"/>
            <a:ext cx="60486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Эпиграф урока: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« Изобретение логарифмов, сокращая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    труд нескольких месяцев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    в труд нескольких дней словно 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     удваивают жизнь астрономов»</a:t>
            </a:r>
          </a:p>
          <a:p>
            <a:pPr algn="r"/>
            <a:r>
              <a:rPr lang="ru-RU" dirty="0" smtClean="0"/>
              <a:t>( П-С. Лаплас)</a:t>
            </a:r>
          </a:p>
          <a:p>
            <a:endParaRPr lang="ru-RU" dirty="0"/>
          </a:p>
        </p:txBody>
      </p:sp>
      <p:pic>
        <p:nvPicPr>
          <p:cNvPr id="26625" name="Picture 1" descr="C:\Users\Светлана\Desktop\Картинки для презентации\Новая папка (5)\2 (6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1152128" cy="25248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Вспомним пройденное - реши уравнения: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1628800"/>
          <a:ext cx="2520280" cy="4514801"/>
        </p:xfrm>
        <a:graphic>
          <a:graphicData uri="http://schemas.openxmlformats.org/presentationml/2006/ole">
            <p:oleObj spid="_x0000_s57346" name="Формула" r:id="rId3" imgW="1028520" imgH="2006280" progId="Equation.3">
              <p:embed/>
            </p:oleObj>
          </a:graphicData>
        </a:graphic>
      </p:graphicFrame>
      <p:pic>
        <p:nvPicPr>
          <p:cNvPr id="57347" name="Picture 3" descr="C:\Users\Светлана\Desktop\Картинки для презентации\Новая папка (5)\2 (6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428736"/>
            <a:ext cx="4392488" cy="50553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29256" y="2071678"/>
            <a:ext cx="1785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х=-3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х=4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х=4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х=5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х=2,5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х=0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х=1,5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Корней нет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800px-Abramowitz&amp;Stegun.page97.agr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35100" y="2276872"/>
            <a:ext cx="3657600" cy="27838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Генри </a:t>
            </a:r>
            <a:r>
              <a:rPr lang="ru-RU" b="1" dirty="0" err="1" smtClean="0"/>
              <a:t>Бриггс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Профессор математики в </a:t>
            </a:r>
            <a:r>
              <a:rPr lang="ru-RU" dirty="0" err="1" smtClean="0"/>
              <a:t>Грешем</a:t>
            </a:r>
            <a:r>
              <a:rPr lang="ru-RU" dirty="0" smtClean="0"/>
              <a:t> Колледже (Лондон), затем в Оксфорде. Развивая идеи изобретателя логарифмов, составил и опубликовал первые таблицы десятичных </a:t>
            </a:r>
            <a:r>
              <a:rPr lang="ru-RU" dirty="0" smtClean="0">
                <a:hlinkClick r:id="rId4" tooltip="Логарифм"/>
              </a:rPr>
              <a:t>логарифмов</a:t>
            </a:r>
            <a:r>
              <a:rPr lang="ru-RU" dirty="0" smtClean="0"/>
              <a:t>: </a:t>
            </a:r>
            <a:r>
              <a:rPr lang="ru-RU" dirty="0" smtClean="0">
                <a:hlinkClick r:id="rId5" tooltip="1617"/>
              </a:rPr>
              <a:t>1617</a:t>
            </a:r>
            <a:r>
              <a:rPr lang="ru-RU" dirty="0" smtClean="0"/>
              <a:t> — 8-значные, </a:t>
            </a:r>
            <a:r>
              <a:rPr lang="ru-RU" dirty="0" smtClean="0">
                <a:hlinkClick r:id="rId6" tooltip="1624"/>
              </a:rPr>
              <a:t>1624</a:t>
            </a:r>
            <a:r>
              <a:rPr lang="ru-RU" dirty="0" smtClean="0"/>
              <a:t> — 14-значные. За этот труд в Англии одно время даже называли десятичные логарифмы </a:t>
            </a:r>
            <a:r>
              <a:rPr lang="ru-RU" i="1" dirty="0" err="1" smtClean="0"/>
              <a:t>бриггсовыми</a:t>
            </a:r>
            <a:r>
              <a:rPr lang="ru-RU" dirty="0" smtClean="0"/>
              <a:t>. В </a:t>
            </a:r>
            <a:r>
              <a:rPr lang="ru-RU" dirty="0" smtClean="0">
                <a:hlinkClick r:id="rId7" tooltip="1633 год"/>
              </a:rPr>
              <a:t>1633 году</a:t>
            </a:r>
            <a:r>
              <a:rPr lang="ru-RU" dirty="0" smtClean="0"/>
              <a:t> также издал таблицы десятичных логарифмов тригонометрических функций.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520755990_tonn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1907704" y="52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93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92696"/>
            <a:ext cx="3706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Решите уравнения: .</a:t>
            </a:r>
            <a:endParaRPr lang="ru-RU" sz="2800" b="1" i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68"/>
          <p:cNvGraphicFramePr>
            <a:graphicFrameLocks noGrp="1"/>
          </p:cNvGraphicFramePr>
          <p:nvPr/>
        </p:nvGraphicFramePr>
        <p:xfrm>
          <a:off x="500034" y="1500174"/>
          <a:ext cx="5332527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77589"/>
                <a:gridCol w="260614"/>
                <a:gridCol w="269700"/>
                <a:gridCol w="217805"/>
                <a:gridCol w="269701"/>
                <a:gridCol w="308185"/>
                <a:gridCol w="228819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00034" y="4929198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785786" y="3929066"/>
            <a:ext cx="4857784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0694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150017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5000636"/>
            <a:ext cx="389850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501317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86050" y="40719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143240" y="4429132"/>
            <a:ext cx="21431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2000232" y="1628800"/>
            <a:ext cx="2427752" cy="3157522"/>
          </a:xfrm>
          <a:custGeom>
            <a:avLst/>
            <a:gdLst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27356 w 1628078"/>
              <a:gd name="connsiteY2" fmla="*/ 1416205 h 3278459"/>
              <a:gd name="connsiteX3" fmla="*/ 1628078 w 1628078"/>
              <a:gd name="connsiteY3" fmla="*/ 0 h 3278459"/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14232 w 1628078"/>
              <a:gd name="connsiteY2" fmla="*/ 1712551 h 3278459"/>
              <a:gd name="connsiteX3" fmla="*/ 1628078 w 1628078"/>
              <a:gd name="connsiteY3" fmla="*/ 0 h 3278459"/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14232 w 1628078"/>
              <a:gd name="connsiteY2" fmla="*/ 1712551 h 3278459"/>
              <a:gd name="connsiteX3" fmla="*/ 1628078 w 1628078"/>
              <a:gd name="connsiteY3" fmla="*/ 0 h 3278459"/>
              <a:gd name="connsiteX0" fmla="*/ 0 w 1731858"/>
              <a:gd name="connsiteY0" fmla="*/ 3293322 h 3293322"/>
              <a:gd name="connsiteX1" fmla="*/ 936702 w 1731858"/>
              <a:gd name="connsiteY1" fmla="*/ 2891878 h 3293322"/>
              <a:gd name="connsiteX2" fmla="*/ 1414232 w 1731858"/>
              <a:gd name="connsiteY2" fmla="*/ 1727414 h 3293322"/>
              <a:gd name="connsiteX3" fmla="*/ 1731858 w 1731858"/>
              <a:gd name="connsiteY3" fmla="*/ 0 h 3293322"/>
              <a:gd name="connsiteX0" fmla="*/ 0 w 1731858"/>
              <a:gd name="connsiteY0" fmla="*/ 3293322 h 3293322"/>
              <a:gd name="connsiteX1" fmla="*/ 936702 w 1731858"/>
              <a:gd name="connsiteY1" fmla="*/ 2891878 h 3293322"/>
              <a:gd name="connsiteX2" fmla="*/ 1520107 w 1731858"/>
              <a:gd name="connsiteY2" fmla="*/ 1802519 h 3293322"/>
              <a:gd name="connsiteX3" fmla="*/ 1731858 w 1731858"/>
              <a:gd name="connsiteY3" fmla="*/ 0 h 3293322"/>
              <a:gd name="connsiteX0" fmla="*/ 0 w 1784796"/>
              <a:gd name="connsiteY0" fmla="*/ 3293322 h 3293322"/>
              <a:gd name="connsiteX1" fmla="*/ 936702 w 1784796"/>
              <a:gd name="connsiteY1" fmla="*/ 2891878 h 3293322"/>
              <a:gd name="connsiteX2" fmla="*/ 1520107 w 1784796"/>
              <a:gd name="connsiteY2" fmla="*/ 1802519 h 3293322"/>
              <a:gd name="connsiteX3" fmla="*/ 1784796 w 1784796"/>
              <a:gd name="connsiteY3" fmla="*/ 0 h 3293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4796" h="3293322">
                <a:moveTo>
                  <a:pt x="0" y="3293322"/>
                </a:moveTo>
                <a:cubicBezTo>
                  <a:pt x="349404" y="3247788"/>
                  <a:pt x="683351" y="3140345"/>
                  <a:pt x="936702" y="2891878"/>
                </a:cubicBezTo>
                <a:cubicBezTo>
                  <a:pt x="1190053" y="2643411"/>
                  <a:pt x="1378758" y="2284499"/>
                  <a:pt x="1520107" y="1802519"/>
                </a:cubicBezTo>
                <a:cubicBezTo>
                  <a:pt x="1661456" y="1320539"/>
                  <a:pt x="1780439" y="459346"/>
                  <a:pt x="1784796" y="0"/>
                </a:cubicBezTo>
              </a:path>
            </a:pathLst>
          </a:custGeom>
          <a:ln w="76200">
            <a:solidFill>
              <a:srgbClr val="5EA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573456" y="4927610"/>
            <a:ext cx="28416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Управляющая кнопка: далее 44">
            <a:hlinkClick r:id="rId3" action="ppaction://hlinksldjump" highlightClick="1"/>
          </p:cNvPr>
          <p:cNvSpPr/>
          <p:nvPr/>
        </p:nvSpPr>
        <p:spPr>
          <a:xfrm>
            <a:off x="7572396" y="5500702"/>
            <a:ext cx="1000132" cy="756664"/>
          </a:xfrm>
          <a:prstGeom prst="actionButtonForwardNex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4716016" y="1772816"/>
            <a:ext cx="2231108" cy="633239"/>
            <a:chOff x="3786182" y="500067"/>
            <a:chExt cx="2714644" cy="757238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3786182" y="642918"/>
              <a:ext cx="271464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8" name="Объект 47"/>
            <p:cNvGraphicFramePr>
              <a:graphicFrameLocks noChangeAspect="1"/>
            </p:cNvGraphicFramePr>
            <p:nvPr/>
          </p:nvGraphicFramePr>
          <p:xfrm>
            <a:off x="4416421" y="500067"/>
            <a:ext cx="1390650" cy="757238"/>
          </p:xfrm>
          <a:graphic>
            <a:graphicData uri="http://schemas.openxmlformats.org/presentationml/2006/ole">
              <p:oleObj spid="_x0000_s23553" name="Формула" r:id="rId4" imgW="419040" imgH="228600" progId="Equation.3">
                <p:embed/>
              </p:oleObj>
            </a:graphicData>
          </a:graphic>
        </p:graphicFrame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7019925" y="1125538"/>
          <a:ext cx="1223963" cy="1681162"/>
        </p:xfrm>
        <a:graphic>
          <a:graphicData uri="http://schemas.openxmlformats.org/presentationml/2006/ole">
            <p:oleObj spid="_x0000_s23555" name="Формула" r:id="rId5" imgW="457200" imgH="73656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1331640" y="4437112"/>
            <a:ext cx="3672408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19672" y="2996952"/>
            <a:ext cx="36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11960" y="2996952"/>
            <a:ext cx="0" cy="194421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139952" y="48691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619672" y="3429000"/>
            <a:ext cx="367240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7" idx="2"/>
          </p:cNvCxnSpPr>
          <p:nvPr/>
        </p:nvCxnSpPr>
        <p:spPr>
          <a:xfrm>
            <a:off x="4067943" y="3356992"/>
            <a:ext cx="1" cy="158417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51920" y="5013176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6804248" y="2708920"/>
          <a:ext cx="1660420" cy="576064"/>
        </p:xfrm>
        <a:graphic>
          <a:graphicData uri="http://schemas.openxmlformats.org/presentationml/2006/ole">
            <p:oleObj spid="_x0000_s23556" name="Формула" r:id="rId6" imgW="62208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 animBg="1"/>
      <p:bldP spid="11" grpId="1" animBg="1"/>
      <p:bldP spid="38" grpId="0"/>
      <p:bldP spid="39" grpId="0"/>
      <p:bldP spid="37" grpId="0" animBg="1"/>
      <p:bldP spid="50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643834" y="5429264"/>
            <a:ext cx="928694" cy="756664"/>
          </a:xfrm>
          <a:prstGeom prst="actionButtonBackPreviou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492382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2071670" y="357166"/>
            <a:ext cx="6500858" cy="928694"/>
            <a:chOff x="2143108" y="285728"/>
            <a:chExt cx="6500858" cy="928694"/>
          </a:xfrm>
        </p:grpSpPr>
        <p:sp>
          <p:nvSpPr>
            <p:cNvPr id="15" name="Горизонтальный свиток 14"/>
            <p:cNvSpPr/>
            <p:nvPr/>
          </p:nvSpPr>
          <p:spPr>
            <a:xfrm>
              <a:off x="2143108" y="285728"/>
              <a:ext cx="6500858" cy="92869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14546" y="428604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2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57488" y="500042"/>
            <a:ext cx="4772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Что такое «Логарифм»?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907704" y="2060848"/>
          <a:ext cx="2008294" cy="691207"/>
        </p:xfrm>
        <a:graphic>
          <a:graphicData uri="http://schemas.openxmlformats.org/presentationml/2006/ole">
            <p:oleObj spid="_x0000_s44033" name="Формула" r:id="rId4" imgW="67284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115616" y="3212976"/>
          <a:ext cx="2326759" cy="792088"/>
        </p:xfrm>
        <a:graphic>
          <a:graphicData uri="http://schemas.openxmlformats.org/presentationml/2006/ole">
            <p:oleObj spid="_x0000_s44034" name="Формула" r:id="rId5" imgW="59688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07904" y="3068961"/>
            <a:ext cx="388843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Основное логарифмическое тождество.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39952" y="242088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a&gt;0,  a≠1, b&gt;0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479715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Логарифмом положительного числа </a:t>
            </a:r>
            <a:r>
              <a:rPr lang="en-US" b="1" u="sng" dirty="0" smtClean="0">
                <a:solidFill>
                  <a:srgbClr val="C00000"/>
                </a:solidFill>
              </a:rPr>
              <a:t>b </a:t>
            </a:r>
            <a:r>
              <a:rPr lang="ru-RU" b="1" u="sng" dirty="0" smtClean="0">
                <a:solidFill>
                  <a:srgbClr val="C00000"/>
                </a:solidFill>
              </a:rPr>
              <a:t>по положительному и отличному от единицы основанию </a:t>
            </a:r>
            <a:r>
              <a:rPr lang="en-US" b="1" u="sng" dirty="0" smtClean="0">
                <a:solidFill>
                  <a:srgbClr val="C00000"/>
                </a:solidFill>
              </a:rPr>
              <a:t>a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называют показатель степени, в которую нужно возвести число </a:t>
            </a:r>
            <a:r>
              <a:rPr lang="en-US" b="1" dirty="0" smtClean="0">
                <a:solidFill>
                  <a:srgbClr val="002060"/>
                </a:solidFill>
              </a:rPr>
              <a:t>a,</a:t>
            </a:r>
            <a:r>
              <a:rPr lang="ru-RU" b="1" dirty="0" smtClean="0">
                <a:solidFill>
                  <a:srgbClr val="002060"/>
                </a:solidFill>
              </a:rPr>
              <a:t>чтобы получить  число </a:t>
            </a:r>
            <a:r>
              <a:rPr lang="en-US" b="1" dirty="0" smtClean="0">
                <a:solidFill>
                  <a:srgbClr val="002060"/>
                </a:solidFill>
              </a:rPr>
              <a:t>b.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771775" y="1244600"/>
          <a:ext cx="1728788" cy="576263"/>
        </p:xfrm>
        <a:graphic>
          <a:graphicData uri="http://schemas.openxmlformats.org/presentationml/2006/ole">
            <p:oleObj spid="_x0000_s44035" name="Формула" r:id="rId6" imgW="457200" imgH="228600" progId="Equation.3">
              <p:embed/>
            </p:oleObj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flipV="1">
            <a:off x="2195736" y="1484784"/>
            <a:ext cx="1008112" cy="576064"/>
          </a:xfrm>
          <a:prstGeom prst="straightConnector1">
            <a:avLst/>
          </a:prstGeom>
          <a:ln w="28575">
            <a:solidFill>
              <a:srgbClr val="9D31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516216" y="1628800"/>
          <a:ext cx="1963080" cy="1744960"/>
        </p:xfrm>
        <a:graphic>
          <a:graphicData uri="http://schemas.openxmlformats.org/presentationml/2006/ole">
            <p:oleObj spid="_x0000_s44036" name="Формула" r:id="rId7" imgW="685800" imgH="6094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2" grpId="0"/>
      <p:bldP spid="22" grpId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043608" y="1692822"/>
            <a:ext cx="5472608" cy="274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8=3,  так как  2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=8;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25=2,  так  как  …;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81=4,  так  как …;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1000=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1000=3,  так ка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94116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lg</a:t>
            </a:r>
            <a:r>
              <a:rPr lang="en-US" sz="2400" dirty="0" smtClean="0">
                <a:solidFill>
                  <a:srgbClr val="C00000"/>
                </a:solidFill>
              </a:rPr>
              <a:t> a</a:t>
            </a:r>
            <a:r>
              <a:rPr lang="en-US" sz="2400" dirty="0" smtClean="0"/>
              <a:t> – </a:t>
            </a:r>
            <a:r>
              <a:rPr lang="ru-RU" sz="2400" dirty="0" smtClean="0">
                <a:solidFill>
                  <a:srgbClr val="002060"/>
                </a:solidFill>
              </a:rPr>
              <a:t>десятичный логарифм.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64704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D3113"/>
                </a:solidFill>
                <a:latin typeface="+mj-lt"/>
              </a:rPr>
              <a:t>Проверяем равенства:</a:t>
            </a:r>
            <a:endParaRPr lang="ru-RU" sz="3200" dirty="0">
              <a:solidFill>
                <a:srgbClr val="9D3113"/>
              </a:solidFill>
              <a:latin typeface="+mj-lt"/>
            </a:endParaRPr>
          </a:p>
        </p:txBody>
      </p:sp>
      <p:pic>
        <p:nvPicPr>
          <p:cNvPr id="6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119068" cy="125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4753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5008" y="1928802"/>
          <a:ext cx="1714512" cy="2687168"/>
        </p:xfrm>
        <a:graphic>
          <a:graphicData uri="http://schemas.openxmlformats.org/presentationml/2006/ole">
            <p:oleObj spid="_x0000_s74754" name="Формула" r:id="rId5" imgW="660240" imgH="1143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57884" y="114298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D3113"/>
                </a:solidFill>
                <a:latin typeface="+mj-lt"/>
              </a:rPr>
              <a:t>Вычислите</a:t>
            </a:r>
            <a:r>
              <a:rPr lang="ru-RU" dirty="0" smtClean="0">
                <a:latin typeface="+mj-lt"/>
              </a:rPr>
              <a:t>: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Перепиши равенства в виде логарифмов и вычисли: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1628800"/>
          <a:ext cx="2520280" cy="4514801"/>
        </p:xfrm>
        <a:graphic>
          <a:graphicData uri="http://schemas.openxmlformats.org/presentationml/2006/ole">
            <p:oleObj spid="_x0000_s63490" name="Формула" r:id="rId3" imgW="1028520" imgH="20062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143504" y="1500174"/>
          <a:ext cx="2143140" cy="4582830"/>
        </p:xfrm>
        <a:graphic>
          <a:graphicData uri="http://schemas.openxmlformats.org/presentationml/2006/ole">
            <p:oleObj spid="_x0000_s63491" name="Формула" r:id="rId4" imgW="1054080" imgH="2539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68344" y="1700808"/>
            <a:ext cx="9361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2,5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2320</TotalTime>
  <Words>384</Words>
  <Application>Microsoft Office PowerPoint</Application>
  <PresentationFormat>Экран (4:3)</PresentationFormat>
  <Paragraphs>120</Paragraphs>
  <Slides>15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Слайд 1</vt:lpstr>
      <vt:lpstr>Цели урока:</vt:lpstr>
      <vt:lpstr>Слайд 3</vt:lpstr>
      <vt:lpstr>Вспомним пройденное - реши уравнения:</vt:lpstr>
      <vt:lpstr>Генри Бриггс</vt:lpstr>
      <vt:lpstr>Слайд 6</vt:lpstr>
      <vt:lpstr>Слайд 7</vt:lpstr>
      <vt:lpstr>Слайд 8</vt:lpstr>
      <vt:lpstr>Перепиши равенства в виде логарифмов и вычисли:</vt:lpstr>
      <vt:lpstr> Применяем тождество:</vt:lpstr>
      <vt:lpstr>Логарифмы в ЕГЭ: </vt:lpstr>
      <vt:lpstr>Слайд 12</vt:lpstr>
      <vt:lpstr>Слайд 13</vt:lpstr>
      <vt:lpstr>Домашнее задание.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</cp:lastModifiedBy>
  <cp:revision>236</cp:revision>
  <dcterms:created xsi:type="dcterms:W3CDTF">2011-08-14T12:17:48Z</dcterms:created>
  <dcterms:modified xsi:type="dcterms:W3CDTF">2014-05-15T16:27:23Z</dcterms:modified>
</cp:coreProperties>
</file>