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196752"/>
            <a:ext cx="7406640" cy="1472184"/>
          </a:xfrm>
        </p:spPr>
        <p:txBody>
          <a:bodyPr/>
          <a:lstStyle/>
          <a:p>
            <a:pPr algn="ctr"/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«Сравнение дробей</a:t>
            </a:r>
            <a:b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с разными знаменателями»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212976"/>
            <a:ext cx="9144000" cy="2736304"/>
          </a:xfrm>
        </p:spPr>
        <p:txBody>
          <a:bodyPr>
            <a:noAutofit/>
          </a:bodyPr>
          <a:lstStyle/>
          <a:p>
            <a:pPr algn="r"/>
            <a:r>
              <a:rPr lang="ru-RU" sz="1800" dirty="0">
                <a:latin typeface="Arial" pitchFamily="34" charset="0"/>
                <a:cs typeface="Arial" pitchFamily="34" charset="0"/>
              </a:rPr>
              <a:t>Автор работы:</a:t>
            </a:r>
          </a:p>
          <a:p>
            <a:pPr algn="r"/>
            <a:r>
              <a:rPr lang="ru-RU" sz="2000" dirty="0" smtClean="0">
                <a:latin typeface="Arial" pitchFamily="34" charset="0"/>
                <a:cs typeface="Arial" pitchFamily="34" charset="0"/>
              </a:rPr>
              <a:t>Политова Н.Г.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учитель математики </a:t>
            </a:r>
          </a:p>
          <a:p>
            <a:pPr algn="r"/>
            <a:r>
              <a:rPr lang="ru-RU" sz="1600" dirty="0">
                <a:latin typeface="Arial" pitchFamily="34" charset="0"/>
                <a:cs typeface="Arial" pitchFamily="34" charset="0"/>
              </a:rPr>
              <a:t>Государственное бюджетное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1600" dirty="0" smtClean="0">
                <a:latin typeface="Arial" pitchFamily="34" charset="0"/>
                <a:cs typeface="Arial" pitchFamily="34" charset="0"/>
              </a:rPr>
              <a:t>общеобразовательное учреждение</a:t>
            </a:r>
          </a:p>
          <a:p>
            <a:pPr algn="r"/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Самарской области средняя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1600" dirty="0" smtClean="0">
                <a:latin typeface="Arial" pitchFamily="34" charset="0"/>
                <a:cs typeface="Arial" pitchFamily="34" charset="0"/>
              </a:rPr>
              <a:t>общеобразовательная школа</a:t>
            </a:r>
          </a:p>
          <a:p>
            <a:pPr algn="r"/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«Образовательный центр»  с.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Утевка</a:t>
            </a:r>
          </a:p>
          <a:p>
            <a:pPr algn="r"/>
            <a:r>
              <a:rPr lang="ru-RU" sz="1600" dirty="0" smtClean="0">
                <a:latin typeface="Arial" pitchFamily="34" charset="0"/>
                <a:cs typeface="Arial" pitchFamily="34" charset="0"/>
              </a:rPr>
              <a:t> м. р.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Нефтегорский Самарской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380920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ом\Desktop\Виртуальная экскурсия\a260a48759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961" y="2924944"/>
            <a:ext cx="2984676" cy="351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68795" y="637237"/>
            <a:ext cx="777520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практике проверить можно точно,</a:t>
            </a:r>
          </a:p>
          <a:p>
            <a:pPr algn="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Кто смог теорию усвоить прочно.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82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548680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Как привести дроби к наименьшему </a:t>
            </a:r>
          </a:p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общему знаменателю?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015455" y="2204864"/>
            <a:ext cx="8128545" cy="3019625"/>
            <a:chOff x="1015455" y="2204864"/>
            <a:chExt cx="8128545" cy="3019625"/>
          </a:xfrm>
        </p:grpSpPr>
        <p:sp>
          <p:nvSpPr>
            <p:cNvPr id="3" name="TextBox 2"/>
            <p:cNvSpPr txBox="1"/>
            <p:nvPr/>
          </p:nvSpPr>
          <p:spPr>
            <a:xfrm>
              <a:off x="1015455" y="2204864"/>
              <a:ext cx="812854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Приведите дроби к наименьшему </a:t>
              </a:r>
            </a:p>
            <a:p>
              <a:pPr algn="ctr"/>
              <a:r>
                <a:rPr lang="ru-RU" sz="2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общему знаменателю:</a:t>
              </a:r>
              <a:endPara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Box 4"/>
                <p:cNvSpPr txBox="1"/>
                <p:nvPr/>
              </p:nvSpPr>
              <p:spPr>
                <a:xfrm>
                  <a:off x="1619672" y="4149080"/>
                  <a:ext cx="3096344" cy="10705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400" b="1" i="1" dirty="0">
                      <a:solidFill>
                        <a:srgbClr val="002060"/>
                      </a:solidFill>
                    </a:rPr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4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4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𝟖</m:t>
                          </m:r>
                        </m:num>
                        <m:den>
                          <m:r>
                            <a:rPr lang="ru-RU" sz="4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𝟗</m:t>
                          </m:r>
                        </m:den>
                      </m:f>
                      <m:r>
                        <a:rPr lang="ru-RU" sz="44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 и </m:t>
                      </m:r>
                      <m:f>
                        <m:fPr>
                          <m:ctrlPr>
                            <a:rPr lang="en-US" sz="4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4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𝟏𝟏</m:t>
                          </m:r>
                        </m:num>
                        <m:den>
                          <m:r>
                            <a:rPr lang="ru-RU" sz="4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𝟏𝟖</m:t>
                          </m:r>
                        </m:den>
                      </m:f>
                    </m:oMath>
                  </a14:m>
                  <a:r>
                    <a:rPr lang="ru-RU" sz="4400" b="1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;</a:t>
                  </a:r>
                  <a:endParaRPr lang="ru-RU" sz="44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19672" y="4149080"/>
                  <a:ext cx="3096344" cy="1070549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8071" b="-12571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Box 5"/>
                <p:cNvSpPr txBox="1"/>
                <p:nvPr/>
              </p:nvSpPr>
              <p:spPr>
                <a:xfrm>
                  <a:off x="5508104" y="4154131"/>
                  <a:ext cx="2375458" cy="107035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ru-RU" sz="44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б)</m:t>
                      </m:r>
                      <m:f>
                        <m:fPr>
                          <m:ctrlPr>
                            <a:rPr lang="en-US" sz="4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4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ru-RU" sz="4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𝟏𝟓</m:t>
                          </m:r>
                        </m:den>
                      </m:f>
                    </m:oMath>
                  </a14:m>
                  <a:r>
                    <a:rPr lang="en-US" sz="4400" b="1" dirty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ru-RU" sz="44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и</a:t>
                  </a:r>
                  <a:r>
                    <a:rPr lang="ru-RU" sz="4400" b="1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44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4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ru-RU" sz="4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𝟓</m:t>
                          </m:r>
                        </m:den>
                      </m:f>
                    </m:oMath>
                  </a14:m>
                  <a:endParaRPr lang="ru-RU" sz="44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08104" y="4154131"/>
                  <a:ext cx="2375458" cy="1070358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10795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7566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7721" y="1412776"/>
            <a:ext cx="58143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Алый шелковый платочек,</a:t>
            </a:r>
          </a:p>
          <a:p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Яркий сарафан в цветочек,</a:t>
            </a:r>
          </a:p>
          <a:p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Упирается рука</a:t>
            </a:r>
          </a:p>
          <a:p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 деревянные бока.</a:t>
            </a:r>
          </a:p>
          <a:p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А внутри секреты есть:</a:t>
            </a:r>
          </a:p>
          <a:p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Может, три, а может, шесть.</a:t>
            </a:r>
          </a:p>
          <a:p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Разрумянилась немножко</a:t>
            </a:r>
          </a:p>
          <a:p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Наша русская …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212809"/>
            <a:ext cx="6803914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Задание - загадка.</a:t>
            </a:r>
          </a:p>
        </p:txBody>
      </p:sp>
      <p:pic>
        <p:nvPicPr>
          <p:cNvPr id="3074" name="Picture 2" descr="C:\Users\дом\Desktop\matr-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276872"/>
            <a:ext cx="2484107" cy="372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48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457580" y="369982"/>
                <a:ext cx="1051698" cy="668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ru-RU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𝟏𝟒</m:t>
                          </m:r>
                        </m:den>
                      </m:f>
                      <m:r>
                        <a:rPr lang="ru-RU" sz="20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х</m:t>
                          </m:r>
                        </m:num>
                        <m:den>
                          <m:r>
                            <a:rPr lang="ru-RU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2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580" y="369982"/>
                <a:ext cx="1051698" cy="66890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534524" y="1124744"/>
                <a:ext cx="897810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х</m:t>
                          </m:r>
                        </m:num>
                        <m:den>
                          <m:r>
                            <a:rPr lang="ru-RU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ru-RU" sz="20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ru-RU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20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524" y="1124744"/>
                <a:ext cx="897810" cy="66851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384058" y="1988840"/>
                <a:ext cx="1051698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𝟗</m:t>
                          </m:r>
                        </m:num>
                        <m:den>
                          <m:r>
                            <a:rPr lang="ru-RU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𝟏𝟐</m:t>
                          </m:r>
                        </m:den>
                      </m:f>
                      <m:r>
                        <a:rPr lang="ru-RU" sz="20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х</m:t>
                          </m:r>
                        </m:num>
                        <m:den>
                          <m:r>
                            <a:rPr lang="ru-RU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sz="20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4058" y="1988840"/>
                <a:ext cx="1051698" cy="66851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380636" y="2852936"/>
                <a:ext cx="1051698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ru-RU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х</m:t>
                          </m:r>
                        </m:den>
                      </m:f>
                      <m:r>
                        <a:rPr lang="ru-RU" sz="20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ru-RU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𝟏𝟔</m:t>
                          </m:r>
                        </m:den>
                      </m:f>
                    </m:oMath>
                  </m:oMathPara>
                </a14:m>
                <a:endParaRPr lang="ru-RU" sz="20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0636" y="2852936"/>
                <a:ext cx="1051698" cy="67056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1457580" y="3523504"/>
                <a:ext cx="1051698" cy="6706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х</m:t>
                          </m:r>
                        </m:num>
                        <m:den>
                          <m:r>
                            <a:rPr lang="ru-RU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𝟕</m:t>
                          </m:r>
                        </m:den>
                      </m:f>
                      <m:r>
                        <a:rPr lang="ru-RU" sz="20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𝟐𝟎</m:t>
                          </m:r>
                        </m:num>
                        <m:den>
                          <m:r>
                            <a:rPr lang="ru-RU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𝟐𝟖</m:t>
                          </m:r>
                        </m:den>
                      </m:f>
                    </m:oMath>
                  </m:oMathPara>
                </a14:m>
                <a:endParaRPr lang="ru-RU" sz="20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580" y="3523504"/>
                <a:ext cx="1051698" cy="67063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1529006" y="4365104"/>
                <a:ext cx="1051698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ru-RU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𝟏𝟐</m:t>
                          </m:r>
                        </m:den>
                      </m:f>
                      <m:r>
                        <a:rPr lang="ru-RU" sz="20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ru-RU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х</m:t>
                          </m:r>
                        </m:den>
                      </m:f>
                    </m:oMath>
                  </m:oMathPara>
                </a14:m>
                <a:endParaRPr lang="ru-RU" sz="2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9006" y="4365104"/>
                <a:ext cx="1051698" cy="66851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1529006" y="5157192"/>
                <a:ext cx="1051698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ru-RU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х</m:t>
                          </m:r>
                        </m:den>
                      </m:f>
                      <m:r>
                        <a:rPr lang="ru-RU" sz="20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ru-RU" sz="20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𝟏𝟒</m:t>
                          </m:r>
                        </m:den>
                      </m:f>
                    </m:oMath>
                  </m:oMathPara>
                </a14:m>
                <a:endParaRPr lang="ru-RU" sz="2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9006" y="5157192"/>
                <a:ext cx="1051698" cy="66851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180799"/>
              </p:ext>
            </p:extLst>
          </p:nvPr>
        </p:nvGraphicFramePr>
        <p:xfrm>
          <a:off x="2771800" y="611657"/>
          <a:ext cx="792088" cy="42722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</a:tblGrid>
              <a:tr h="42722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х=1</a:t>
                      </a:r>
                      <a:endParaRPr lang="ru-RU" sz="20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057940"/>
              </p:ext>
            </p:extLst>
          </p:nvPr>
        </p:nvGraphicFramePr>
        <p:xfrm>
          <a:off x="2843808" y="1245389"/>
          <a:ext cx="792088" cy="42722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</a:tblGrid>
              <a:tr h="42722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х=2</a:t>
                      </a:r>
                      <a:endParaRPr lang="ru-RU" sz="20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661252"/>
              </p:ext>
            </p:extLst>
          </p:nvPr>
        </p:nvGraphicFramePr>
        <p:xfrm>
          <a:off x="2915816" y="2230130"/>
          <a:ext cx="792088" cy="42722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</a:tblGrid>
              <a:tr h="42722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х=3</a:t>
                      </a:r>
                      <a:endParaRPr lang="ru-RU" sz="20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186454"/>
              </p:ext>
            </p:extLst>
          </p:nvPr>
        </p:nvGraphicFramePr>
        <p:xfrm>
          <a:off x="2915816" y="3104491"/>
          <a:ext cx="792088" cy="42722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</a:tblGrid>
              <a:tr h="42722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х=4</a:t>
                      </a:r>
                      <a:endParaRPr lang="ru-RU" sz="20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771906"/>
              </p:ext>
            </p:extLst>
          </p:nvPr>
        </p:nvGraphicFramePr>
        <p:xfrm>
          <a:off x="2915816" y="3766911"/>
          <a:ext cx="792088" cy="42722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</a:tblGrid>
              <a:tr h="42722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х=5</a:t>
                      </a:r>
                      <a:endParaRPr lang="ru-RU" sz="20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139963"/>
              </p:ext>
            </p:extLst>
          </p:nvPr>
        </p:nvGraphicFramePr>
        <p:xfrm>
          <a:off x="2915816" y="4606394"/>
          <a:ext cx="792088" cy="42722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</a:tblGrid>
              <a:tr h="42722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х=6</a:t>
                      </a:r>
                      <a:endParaRPr lang="ru-RU" sz="20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537427"/>
              </p:ext>
            </p:extLst>
          </p:nvPr>
        </p:nvGraphicFramePr>
        <p:xfrm>
          <a:off x="2915816" y="5277837"/>
          <a:ext cx="792088" cy="42722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</a:tblGrid>
              <a:tr h="42722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х=7</a:t>
                      </a:r>
                      <a:endParaRPr lang="ru-RU" sz="20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900496"/>
              </p:ext>
            </p:extLst>
          </p:nvPr>
        </p:nvGraphicFramePr>
        <p:xfrm>
          <a:off x="3707904" y="398898"/>
          <a:ext cx="5184578" cy="7315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40654"/>
                <a:gridCol w="740654"/>
                <a:gridCol w="740654"/>
                <a:gridCol w="740654"/>
                <a:gridCol w="740654"/>
                <a:gridCol w="740654"/>
                <a:gridCol w="740654"/>
              </a:tblGrid>
              <a:tr h="255620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Ю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106430"/>
              </p:ext>
            </p:extLst>
          </p:nvPr>
        </p:nvGraphicFramePr>
        <p:xfrm>
          <a:off x="4139952" y="1392962"/>
          <a:ext cx="743744" cy="39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744"/>
              </a:tblGrid>
              <a:tr h="396260"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83553"/>
              </p:ext>
            </p:extLst>
          </p:nvPr>
        </p:nvGraphicFramePr>
        <p:xfrm>
          <a:off x="4499992" y="1397000"/>
          <a:ext cx="743744" cy="39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744"/>
              </a:tblGrid>
              <a:tr h="396260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124041"/>
              </p:ext>
            </p:extLst>
          </p:nvPr>
        </p:nvGraphicFramePr>
        <p:xfrm>
          <a:off x="4788024" y="1406838"/>
          <a:ext cx="743744" cy="39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744"/>
              </a:tblGrid>
              <a:tr h="396260"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029881"/>
              </p:ext>
            </p:extLst>
          </p:nvPr>
        </p:nvGraphicFramePr>
        <p:xfrm>
          <a:off x="5148064" y="1397000"/>
          <a:ext cx="743744" cy="39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744"/>
              </a:tblGrid>
              <a:tr h="396260">
                <a:tc>
                  <a:txBody>
                    <a:bodyPr/>
                    <a:lstStyle/>
                    <a:p>
                      <a:r>
                        <a:rPr lang="ru-RU" dirty="0" smtClean="0"/>
                        <a:t>Ю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253483"/>
              </p:ext>
            </p:extLst>
          </p:nvPr>
        </p:nvGraphicFramePr>
        <p:xfrm>
          <a:off x="5508104" y="1397000"/>
          <a:ext cx="743744" cy="39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744"/>
              </a:tblGrid>
              <a:tr h="396260"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641197"/>
              </p:ext>
            </p:extLst>
          </p:nvPr>
        </p:nvGraphicFramePr>
        <p:xfrm>
          <a:off x="5796136" y="1397000"/>
          <a:ext cx="743744" cy="39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744"/>
              </a:tblGrid>
              <a:tr h="396260"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Таблица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07527"/>
              </p:ext>
            </p:extLst>
          </p:nvPr>
        </p:nvGraphicFramePr>
        <p:xfrm>
          <a:off x="6084168" y="1397000"/>
          <a:ext cx="743744" cy="39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744"/>
              </a:tblGrid>
              <a:tr h="396260"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7934672" y="6165304"/>
            <a:ext cx="914400" cy="3342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81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18812" y="764704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1.Определите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какая из дробей наибольшая, а какая наименьшая?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362828" y="1539486"/>
                <a:ext cx="3305713" cy="8987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𝟏𝟕</m:t>
                        </m:r>
                      </m:den>
                    </m:f>
                    <m:r>
                      <a:rPr lang="ru-RU" sz="3600" b="1" i="1" smtClean="0">
                        <a:solidFill>
                          <a:srgbClr val="002060"/>
                        </a:solidFill>
                        <a:latin typeface="Cambria Math"/>
                      </a:rPr>
                      <m:t>;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𝟏𝟕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</a:rPr>
                  <a:t>;</a:t>
                </a:r>
                <a:r>
                  <a:rPr lang="en-US" sz="36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  <m:r>
                      <a:rPr lang="ru-RU" sz="3600" b="1" i="1" smtClean="0">
                        <a:solidFill>
                          <a:srgbClr val="002060"/>
                        </a:solidFill>
                        <a:latin typeface="Cambria Math"/>
                      </a:rPr>
                      <m:t>;</m:t>
                    </m:r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𝟏𝟐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  <m:r>
                      <a:rPr lang="ru-RU" sz="3600" b="1" i="1" smtClean="0">
                        <a:solidFill>
                          <a:srgbClr val="002060"/>
                        </a:solidFill>
                        <a:latin typeface="Cambria Math"/>
                      </a:rPr>
                      <m:t>;</m:t>
                    </m:r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𝟏𝟕</m:t>
                        </m:r>
                      </m:den>
                    </m:f>
                  </m:oMath>
                </a14:m>
                <a:endParaRPr lang="ru-RU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2828" y="1539486"/>
                <a:ext cx="3305713" cy="898708"/>
              </a:xfrm>
              <a:prstGeom prst="rect">
                <a:avLst/>
              </a:prstGeom>
              <a:blipFill rotWithShape="1">
                <a:blip r:embed="rId2"/>
                <a:stretch>
                  <a:fillRect b="-129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1018812" y="2782669"/>
            <a:ext cx="31325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Сравните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дроби: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018811" y="3703856"/>
                <a:ext cx="2113029" cy="9791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ru-RU" sz="4000" b="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ru-RU" sz="4000" b="0" i="0" smtClean="0">
                        <a:solidFill>
                          <a:srgbClr val="002060"/>
                        </a:solidFill>
                        <a:latin typeface="Cambria Math"/>
                      </a:rPr>
                      <m:t> и</m:t>
                    </m:r>
                    <m:f>
                      <m:fPr>
                        <m:ctrlPr>
                          <a:rPr lang="en-US" sz="400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4000" b="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ru-RU" sz="4000" b="0" i="0" smtClean="0">
                        <a:solidFill>
                          <a:srgbClr val="002060"/>
                        </a:solidFill>
                        <a:latin typeface="Cambria Math"/>
                      </a:rPr>
                      <m:t>;</m:t>
                    </m:r>
                  </m:oMath>
                </a14:m>
                <a:r>
                  <a:rPr lang="ru-RU" sz="4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 </a:t>
                </a:r>
                <a:endParaRPr lang="ru-RU" sz="4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811" y="3703856"/>
                <a:ext cx="2113029" cy="979114"/>
              </a:xfrm>
              <a:prstGeom prst="rect">
                <a:avLst/>
              </a:prstGeom>
              <a:blipFill rotWithShape="1">
                <a:blip r:embed="rId3"/>
                <a:stretch>
                  <a:fillRect l="-10086" b="-106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207307" y="3677615"/>
                <a:ext cx="2160240" cy="1015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0" smtClean="0">
                          <a:solidFill>
                            <a:srgbClr val="002060"/>
                          </a:solidFill>
                          <a:latin typeface="Cambria Math"/>
                        </a:rPr>
                        <m:t>б) </m:t>
                      </m:r>
                      <m:f>
                        <m:fPr>
                          <m:ctrlPr>
                            <a:rPr lang="en-US" sz="3200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0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ru-RU" sz="3200" b="0" i="0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17</m:t>
                          </m:r>
                        </m:den>
                      </m:f>
                      <m:r>
                        <a:rPr lang="ru-RU" sz="3200" b="0" i="0" smtClean="0">
                          <a:solidFill>
                            <a:srgbClr val="002060"/>
                          </a:solidFill>
                          <a:latin typeface="Cambria Math"/>
                        </a:rPr>
                        <m:t>и</m:t>
                      </m:r>
                      <m:f>
                        <m:fPr>
                          <m:ctrlPr>
                            <a:rPr lang="en-US" sz="3200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0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ru-RU" sz="3200" b="0" i="0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17</m:t>
                          </m:r>
                        </m:den>
                      </m:f>
                      <m:r>
                        <a:rPr lang="ru-RU" sz="3200" b="0" i="0" smtClean="0">
                          <a:solidFill>
                            <a:srgbClr val="002060"/>
                          </a:solidFill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sz="3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7307" y="3677615"/>
                <a:ext cx="2160240" cy="101572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508104" y="3745708"/>
                <a:ext cx="2364686" cy="9659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000" dirty="0" smtClean="0">
                    <a:solidFill>
                      <a:srgbClr val="002060"/>
                    </a:solidFill>
                  </a:rPr>
                  <a:t>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13</m:t>
                        </m:r>
                      </m:den>
                    </m:f>
                    <m:r>
                      <a:rPr lang="ru-RU" sz="4000" b="0" i="1" smtClean="0">
                        <a:solidFill>
                          <a:srgbClr val="002060"/>
                        </a:solidFill>
                        <a:latin typeface="Cambria Math"/>
                      </a:rPr>
                      <m:t>и </m:t>
                    </m:r>
                    <m:f>
                      <m:fPr>
                        <m:ctrlPr>
                          <a:rPr lang="en-US" sz="40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13</m:t>
                        </m:r>
                      </m:den>
                    </m:f>
                    <m:r>
                      <a:rPr lang="ru-RU" sz="4000" b="0" i="1" smtClean="0">
                        <a:solidFill>
                          <a:srgbClr val="002060"/>
                        </a:solidFill>
                        <a:latin typeface="Cambria Math"/>
                      </a:rPr>
                      <m:t>;</m:t>
                    </m:r>
                  </m:oMath>
                </a14:m>
                <a:endParaRPr lang="ru-RU" sz="4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745708"/>
                <a:ext cx="2364686" cy="965905"/>
              </a:xfrm>
              <a:prstGeom prst="rect">
                <a:avLst/>
              </a:prstGeom>
              <a:blipFill rotWithShape="1">
                <a:blip r:embed="rId5"/>
                <a:stretch>
                  <a:fillRect l="-9302" b="-132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907704" y="5085184"/>
                <a:ext cx="1813253" cy="9757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г)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ru-RU" sz="4000" b="0" i="1" smtClean="0">
                        <a:solidFill>
                          <a:srgbClr val="002060"/>
                        </a:solidFill>
                        <a:latin typeface="Cambria Math"/>
                      </a:rPr>
                      <m:t>и</m:t>
                    </m:r>
                    <m:f>
                      <m:fPr>
                        <m:ctrlPr>
                          <a:rPr lang="en-US" sz="40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4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sz="4000" b="0" i="1" smtClean="0">
                        <a:solidFill>
                          <a:srgbClr val="002060"/>
                        </a:solidFill>
                        <a:latin typeface="Cambria Math"/>
                      </a:rPr>
                      <m:t>;</m:t>
                    </m:r>
                  </m:oMath>
                </a14:m>
                <a:endParaRPr lang="ru-RU" sz="4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5085184"/>
                <a:ext cx="1813253" cy="975780"/>
              </a:xfrm>
              <a:prstGeom prst="rect">
                <a:avLst/>
              </a:prstGeom>
              <a:blipFill rotWithShape="1">
                <a:blip r:embed="rId6"/>
                <a:stretch>
                  <a:fillRect l="-12121" b="-11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509780" y="5186044"/>
                <a:ext cx="1874231" cy="8757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>
                    <a:solidFill>
                      <a:srgbClr val="002060"/>
                    </a:solidFill>
                  </a:rPr>
                  <a:t>д)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36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ru-RU" sz="3600" b="0" i="1" smtClean="0">
                        <a:solidFill>
                          <a:srgbClr val="002060"/>
                        </a:solidFill>
                        <a:latin typeface="Cambria Math"/>
                      </a:rPr>
                      <m:t> и </m:t>
                    </m:r>
                    <m:f>
                      <m:fPr>
                        <m:ctrlPr>
                          <a:rPr lang="en-US" sz="36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36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ru-RU" sz="3600" b="0" i="1" smtClean="0">
                        <a:solidFill>
                          <a:srgbClr val="002060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ru-RU" sz="3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780" y="5186044"/>
                <a:ext cx="1874231" cy="875753"/>
              </a:xfrm>
              <a:prstGeom prst="rect">
                <a:avLst/>
              </a:prstGeom>
              <a:blipFill rotWithShape="1">
                <a:blip r:embed="rId7"/>
                <a:stretch>
                  <a:fillRect l="-10098" b="-139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860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18812" y="764704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Уровень 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.Сравните дроби: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87834" y="1556792"/>
                <a:ext cx="2113029" cy="9791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4000" b="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sz="4000" b="0" i="0" smtClean="0">
                        <a:solidFill>
                          <a:srgbClr val="002060"/>
                        </a:solidFill>
                        <a:latin typeface="Cambria Math"/>
                      </a:rPr>
                      <m:t> и</m:t>
                    </m:r>
                    <m:f>
                      <m:fPr>
                        <m:ctrlPr>
                          <a:rPr lang="en-US" sz="400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4000" b="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ru-RU" sz="4000" b="0" i="0" smtClean="0">
                        <a:solidFill>
                          <a:srgbClr val="002060"/>
                        </a:solidFill>
                        <a:latin typeface="Cambria Math"/>
                      </a:rPr>
                      <m:t>;</m:t>
                    </m:r>
                  </m:oMath>
                </a14:m>
                <a:r>
                  <a:rPr lang="ru-RU" sz="4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 </a:t>
                </a:r>
                <a:endParaRPr lang="ru-RU" sz="4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834" y="1556792"/>
                <a:ext cx="2113029" cy="979114"/>
              </a:xfrm>
              <a:prstGeom prst="rect">
                <a:avLst/>
              </a:prstGeom>
              <a:blipFill rotWithShape="1">
                <a:blip r:embed="rId2"/>
                <a:stretch>
                  <a:fillRect l="-10086" b="-105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419872" y="1628800"/>
                <a:ext cx="2808312" cy="966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4000" b="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ru-RU" sz="4000" b="0" i="0" smtClean="0">
                        <a:solidFill>
                          <a:srgbClr val="002060"/>
                        </a:solidFill>
                        <a:latin typeface="Cambria Math"/>
                      </a:rPr>
                      <m:t> и</m:t>
                    </m:r>
                    <m:f>
                      <m:fPr>
                        <m:ctrlPr>
                          <a:rPr lang="en-US" sz="400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4000" b="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ru-RU" sz="4000" b="0" i="0" smtClean="0">
                        <a:solidFill>
                          <a:srgbClr val="002060"/>
                        </a:solidFill>
                        <a:latin typeface="Cambria Math"/>
                      </a:rPr>
                      <m:t>.</m:t>
                    </m:r>
                  </m:oMath>
                </a14:m>
                <a:r>
                  <a:rPr lang="ru-RU" sz="4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 </a:t>
                </a:r>
                <a:endParaRPr lang="ru-RU" sz="4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1628800"/>
                <a:ext cx="2808312" cy="966675"/>
              </a:xfrm>
              <a:prstGeom prst="rect">
                <a:avLst/>
              </a:prstGeom>
              <a:blipFill rotWithShape="1">
                <a:blip r:embed="rId3"/>
                <a:stretch>
                  <a:fillRect l="-7592" b="-113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970049" y="2924944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Уровень 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Расположите числа в порядке возрастания: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018812" y="4149080"/>
                <a:ext cx="4184159" cy="11592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𝟏𝟎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𝟐𝟏</m:t>
                        </m:r>
                      </m:den>
                    </m:f>
                    <m:r>
                      <a:rPr lang="ru-RU" sz="4800" b="1" i="1" smtClean="0">
                        <a:solidFill>
                          <a:srgbClr val="002060"/>
                        </a:solidFill>
                        <a:latin typeface="Cambria Math"/>
                      </a:rPr>
                      <m:t>;</m:t>
                    </m:r>
                    <m:f>
                      <m:fPr>
                        <m:ctrlP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4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;</a:t>
                </a:r>
                <a:r>
                  <a:rPr lang="en-US" sz="48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ru-RU" sz="4800" b="1" i="1" smtClean="0">
                        <a:solidFill>
                          <a:srgbClr val="002060"/>
                        </a:solidFill>
                        <a:latin typeface="Cambria Math"/>
                      </a:rPr>
                      <m:t>;</m:t>
                    </m:r>
                    <m:f>
                      <m:fPr>
                        <m:ctrlPr>
                          <a:rPr lang="en-US" sz="4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  <m:r>
                      <a:rPr lang="ru-RU" sz="4800" b="1" i="1" smtClean="0">
                        <a:solidFill>
                          <a:srgbClr val="002060"/>
                        </a:solidFill>
                        <a:latin typeface="Cambria Math"/>
                      </a:rPr>
                      <m:t>;</m:t>
                    </m:r>
                    <m:f>
                      <m:fPr>
                        <m:ctrlPr>
                          <a:rPr lang="en-US" sz="4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𝟒𝟏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𝟒𝟐</m:t>
                        </m:r>
                      </m:den>
                    </m:f>
                    <m:r>
                      <a:rPr lang="ru-RU" sz="4800" b="1" i="1" smtClean="0">
                        <a:solidFill>
                          <a:srgbClr val="002060"/>
                        </a:solidFill>
                        <a:latin typeface="Cambria Math"/>
                      </a:rPr>
                      <m:t>;</m:t>
                    </m:r>
                    <m:f>
                      <m:fPr>
                        <m:ctrlPr>
                          <a:rPr lang="en-US" sz="4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ru-RU" sz="48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812" y="4149080"/>
                <a:ext cx="4184159" cy="1159228"/>
              </a:xfrm>
              <a:prstGeom prst="rect">
                <a:avLst/>
              </a:prstGeom>
              <a:blipFill rotWithShape="1">
                <a:blip r:embed="rId4"/>
                <a:stretch>
                  <a:fillRect b="-115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018812" y="1628800"/>
                <a:ext cx="2113029" cy="9791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4000" b="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4000" b="0" i="0" smtClean="0">
                        <a:solidFill>
                          <a:srgbClr val="002060"/>
                        </a:solidFill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en-US" sz="400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4000" b="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ru-RU" sz="4000" b="0" i="0" smtClean="0">
                        <a:solidFill>
                          <a:srgbClr val="002060"/>
                        </a:solidFill>
                        <a:latin typeface="Cambria Math"/>
                      </a:rPr>
                      <m:t>;</m:t>
                    </m:r>
                  </m:oMath>
                </a14:m>
                <a:r>
                  <a:rPr lang="ru-RU" sz="4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 </a:t>
                </a:r>
                <a:endParaRPr lang="ru-RU" sz="4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812" y="1628800"/>
                <a:ext cx="2113029" cy="979114"/>
              </a:xfrm>
              <a:prstGeom prst="rect">
                <a:avLst/>
              </a:prstGeom>
              <a:blipFill rotWithShape="1">
                <a:blip r:embed="rId5"/>
                <a:stretch>
                  <a:fillRect l="-10086" b="-105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490329" y="1684048"/>
                <a:ext cx="2808312" cy="966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4000" b="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4000" b="0" i="0" smtClean="0">
                        <a:solidFill>
                          <a:srgbClr val="002060"/>
                        </a:solidFill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US" sz="400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4000" b="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ru-RU" sz="4000" b="0" i="0" smtClean="0">
                        <a:solidFill>
                          <a:srgbClr val="002060"/>
                        </a:solidFill>
                        <a:latin typeface="Cambria Math"/>
                      </a:rPr>
                      <m:t>.</m:t>
                    </m:r>
                  </m:oMath>
                </a14:m>
                <a:r>
                  <a:rPr lang="ru-RU" sz="4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 </a:t>
                </a:r>
                <a:endParaRPr lang="ru-RU" sz="4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329" y="1684048"/>
                <a:ext cx="2808312" cy="966675"/>
              </a:xfrm>
              <a:prstGeom prst="rect">
                <a:avLst/>
              </a:prstGeom>
              <a:blipFill rotWithShape="1">
                <a:blip r:embed="rId6"/>
                <a:stretch>
                  <a:fillRect l="-7826" b="-113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018812" y="4141048"/>
                <a:ext cx="5107160" cy="11592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b="1" i="1" smtClean="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4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48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;</a:t>
                </a:r>
                <a:r>
                  <a:rPr lang="en-US" sz="48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ru-RU" sz="4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  <m:r>
                      <a:rPr lang="ru-RU" sz="4800" b="1" i="1">
                        <a:solidFill>
                          <a:srgbClr val="002060"/>
                        </a:solidFill>
                        <a:latin typeface="Cambria Math"/>
                      </a:rPr>
                      <m:t>;</m:t>
                    </m:r>
                  </m:oMath>
                </a14:m>
                <a:r>
                  <a:rPr lang="en-US" sz="48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4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ru-RU" sz="4800" b="1" i="1" smtClean="0">
                        <a:solidFill>
                          <a:srgbClr val="002060"/>
                        </a:solidFill>
                        <a:latin typeface="Cambria Math"/>
                      </a:rPr>
                      <m:t>;</m:t>
                    </m:r>
                  </m:oMath>
                </a14:m>
                <a:r>
                  <a:rPr lang="en-US" sz="48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𝟏𝟎</m:t>
                        </m:r>
                      </m:num>
                      <m:den>
                        <m:r>
                          <a:rPr lang="ru-RU" sz="4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𝟐𝟏</m:t>
                        </m:r>
                      </m:den>
                    </m:f>
                    <m:r>
                      <a:rPr lang="ru-RU" sz="4800" b="1" i="1">
                        <a:solidFill>
                          <a:srgbClr val="002060"/>
                        </a:solidFill>
                        <a:latin typeface="Cambria Math"/>
                      </a:rPr>
                      <m:t>;</m:t>
                    </m:r>
                    <m:r>
                      <a:rPr lang="en-US" sz="4800" b="1" i="1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4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ru-RU" sz="4800" b="1" i="1">
                        <a:solidFill>
                          <a:srgbClr val="002060"/>
                        </a:solidFill>
                        <a:latin typeface="Cambria Math"/>
                      </a:rPr>
                      <m:t>;</m:t>
                    </m:r>
                    <m:f>
                      <m:fPr>
                        <m:ctrlPr>
                          <a:rPr lang="en-US" sz="4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𝟒𝟏</m:t>
                        </m:r>
                      </m:num>
                      <m:den>
                        <m:r>
                          <a:rPr lang="ru-RU" sz="4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𝟒𝟐</m:t>
                        </m:r>
                      </m:den>
                    </m:f>
                    <m:r>
                      <a:rPr lang="ru-RU" sz="4800" b="1" i="1" smtClean="0">
                        <a:solidFill>
                          <a:srgbClr val="002060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ru-RU" sz="48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812" y="4141048"/>
                <a:ext cx="5107160" cy="1159228"/>
              </a:xfrm>
              <a:prstGeom prst="rect">
                <a:avLst/>
              </a:prstGeom>
              <a:blipFill rotWithShape="1">
                <a:blip r:embed="rId7"/>
                <a:stretch>
                  <a:fillRect b="-115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553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5835" y="332656"/>
            <a:ext cx="81003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Чтобы знания были впрок,</a:t>
            </a:r>
          </a:p>
          <a:p>
            <a:pPr algn="ctr"/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Следует повторить урок. 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дом\Desktop\Виртуальная экскурсия\1282910995_1252290250_kazkovi-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772816"/>
            <a:ext cx="3019425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402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158</TotalTime>
  <Words>486</Words>
  <Application>Microsoft Office PowerPoint</Application>
  <PresentationFormat>Экран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«Сравнение дробей  с разными знаменателями»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«Сравнения дробей  с разными знаменателями»</dc:title>
  <dc:creator>дом</dc:creator>
  <cp:lastModifiedBy>дом</cp:lastModifiedBy>
  <cp:revision>15</cp:revision>
  <dcterms:created xsi:type="dcterms:W3CDTF">2013-01-24T14:40:16Z</dcterms:created>
  <dcterms:modified xsi:type="dcterms:W3CDTF">2013-01-24T17:18:51Z</dcterms:modified>
</cp:coreProperties>
</file>