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80" r:id="rId20"/>
    <p:sldId id="275" r:id="rId21"/>
    <p:sldId id="276" r:id="rId22"/>
    <p:sldId id="277" r:id="rId23"/>
    <p:sldId id="278" r:id="rId24"/>
    <p:sldId id="282" r:id="rId25"/>
    <p:sldId id="281" r:id="rId26"/>
    <p:sldId id="284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ru-RU" sz="4000" b="1" dirty="0" smtClean="0">
                <a:solidFill>
                  <a:schemeClr val="hlink"/>
                </a:solidFill>
              </a:rPr>
              <a:t>Этот орган появляется в определённый период жизни растения.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ru-RU" sz="4000" b="1" dirty="0" smtClean="0">
                <a:solidFill>
                  <a:schemeClr val="hlink"/>
                </a:solidFill>
              </a:rPr>
              <a:t>С помощью него растения могут распространяться по Земле.</a:t>
            </a:r>
            <a:endParaRPr lang="ru-RU" sz="3600" b="1" dirty="0" smtClean="0">
              <a:solidFill>
                <a:schemeClr val="hlink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sz="3600" b="1" dirty="0" smtClean="0">
                <a:solidFill>
                  <a:schemeClr val="hlink"/>
                </a:solidFill>
              </a:rPr>
              <a:t>Это орган растения, который ему жизненно необходим</a:t>
            </a:r>
            <a:r>
              <a:rPr lang="ru-RU" sz="4000" b="1" dirty="0" smtClean="0">
                <a:solidFill>
                  <a:schemeClr val="hlink"/>
                </a:solidFill>
              </a:rPr>
              <a:t>.</a:t>
            </a:r>
            <a:br>
              <a:rPr lang="ru-RU" sz="4000" b="1" dirty="0" smtClean="0">
                <a:solidFill>
                  <a:schemeClr val="hlink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ru-RU" sz="2400" dirty="0" smtClean="0"/>
              <a:t>Работать за столом следует аккуратно.</a:t>
            </a:r>
          </a:p>
          <a:p>
            <a:pPr marL="609600" indent="-609600"/>
            <a:r>
              <a:rPr lang="ru-RU" sz="2400" dirty="0" smtClean="0"/>
              <a:t>Не делать резких движений.</a:t>
            </a:r>
          </a:p>
          <a:p>
            <a:pPr marL="609600" indent="-609600"/>
            <a:r>
              <a:rPr lang="ru-RU" sz="2400" dirty="0" smtClean="0"/>
              <a:t>Осторожно пользоваться колющим инструментом (иглой). Пальцами держать объект так, что бы не уколоться.</a:t>
            </a:r>
          </a:p>
          <a:p>
            <a:pPr marL="609600" indent="-609600"/>
            <a:r>
              <a:rPr lang="ru-RU" sz="2400" dirty="0" smtClean="0"/>
              <a:t>Рабочее место держать в порядке, предметы не разбрасывать.</a:t>
            </a:r>
          </a:p>
          <a:p>
            <a:pPr marL="609600" indent="-609600"/>
            <a:r>
              <a:rPr lang="ru-RU" sz="2400" dirty="0" smtClean="0"/>
              <a:t>После выполнения работы, привести в порядок рабочее место.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Инструкция по  технике    безопасности при выполнении работы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Рассмотрите сухие и набухшие семена фасоли. Сравните их размеры и форму.</a:t>
            </a:r>
          </a:p>
          <a:p>
            <a:pPr lvl="0"/>
            <a:r>
              <a:rPr lang="ru-RU" dirty="0" smtClean="0"/>
              <a:t>На вогнутой стороне семени найдите рубчик – место прикрепления семени к семяножке.</a:t>
            </a:r>
          </a:p>
          <a:p>
            <a:pPr lvl="0"/>
            <a:r>
              <a:rPr lang="ru-RU" dirty="0" smtClean="0"/>
              <a:t>Над рубчиком находится маленькое отверстие – </a:t>
            </a:r>
            <a:r>
              <a:rPr lang="ru-RU" dirty="0" err="1" smtClean="0"/>
              <a:t>микропиле</a:t>
            </a:r>
            <a:r>
              <a:rPr lang="ru-RU" dirty="0" smtClean="0"/>
              <a:t>. Оно хорошо заметно у набухшего семени. Через </a:t>
            </a:r>
            <a:r>
              <a:rPr lang="ru-RU" dirty="0" err="1" smtClean="0"/>
              <a:t>микропиле</a:t>
            </a:r>
            <a:r>
              <a:rPr lang="ru-RU" dirty="0" smtClean="0"/>
              <a:t> в семя проникают воздух и вода.</a:t>
            </a:r>
          </a:p>
          <a:p>
            <a:pPr lvl="0"/>
            <a:r>
              <a:rPr lang="ru-RU" dirty="0" smtClean="0"/>
              <a:t>Снимите блестящую плотную кожуру. Изучите зародыш. Найдите семядоли, зародышевые корешок, стебелёк, </a:t>
            </a:r>
            <a:r>
              <a:rPr lang="ru-RU" dirty="0" err="1" smtClean="0"/>
              <a:t>почечку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Зарисуйте семя и подпишите названия его частей.</a:t>
            </a:r>
          </a:p>
          <a:p>
            <a:pPr lvl="0"/>
            <a:r>
              <a:rPr lang="ru-RU" dirty="0" smtClean="0"/>
              <a:t>Выясните, в какой части семени фасоли находятся питательные вещества.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Изучение строения семени фасоли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Семя пшеницы одето золотисто – жёлтым кожистым </a:t>
            </a:r>
            <a:r>
              <a:rPr lang="ru-RU" sz="9600" i="1" dirty="0" smtClean="0"/>
              <a:t>околоплодником</a:t>
            </a:r>
            <a:r>
              <a:rPr lang="ru-RU" sz="9600" dirty="0" smtClean="0"/>
              <a:t>. Он так плотно сросся с семенной кожурой, что разделить их невозможно. Поэтому правильно говорить не семя пшеницы, а плод, называемый </a:t>
            </a:r>
            <a:r>
              <a:rPr lang="ru-RU" sz="9600" i="1" dirty="0" smtClean="0"/>
              <a:t>зерновкой</a:t>
            </a:r>
            <a:r>
              <a:rPr lang="ru-RU" sz="9600" dirty="0" smtClean="0"/>
              <a:t>.</a:t>
            </a:r>
          </a:p>
          <a:p>
            <a:pPr lvl="0"/>
            <a:r>
              <a:rPr lang="ru-RU" sz="9600" dirty="0" smtClean="0"/>
              <a:t>Рассмотрите форму и окраску зерновки пшеницы.</a:t>
            </a:r>
          </a:p>
          <a:p>
            <a:pPr lvl="0"/>
            <a:r>
              <a:rPr lang="ru-RU" sz="9600" dirty="0" err="1" smtClean="0"/>
              <a:t>Препаровальной</a:t>
            </a:r>
            <a:r>
              <a:rPr lang="ru-RU" sz="9600" dirty="0" smtClean="0"/>
              <a:t>  иглой попробуйте снять часть околоплодника с сухого и набухшего семени. Объясните, почему она не снимается.</a:t>
            </a:r>
          </a:p>
          <a:p>
            <a:pPr lvl="0"/>
            <a:r>
              <a:rPr lang="ru-RU" sz="9600" dirty="0" smtClean="0"/>
              <a:t>Рассмотрите в лупу разрезанную вдоль зерновку. Найдите эндосперм и зародыш. Изучите строение зародыша</a:t>
            </a:r>
          </a:p>
          <a:p>
            <a:pPr lvl="0"/>
            <a:r>
              <a:rPr lang="ru-RU" sz="9600" dirty="0" smtClean="0"/>
              <a:t>Зарисуйте зерновку пшеницы и подпишите названия её  частей.  </a:t>
            </a:r>
          </a:p>
          <a:p>
            <a:r>
              <a:rPr lang="ru-RU" sz="96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92D050"/>
                </a:solidFill>
              </a:rPr>
              <a:t>изучение строения зерновки пшеницы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семени фасоли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7858180" cy="4000528"/>
        </p:xfrm>
        <a:graphic>
          <a:graphicData uri="http://schemas.openxmlformats.org/drawingml/2006/table">
            <a:tbl>
              <a:tblPr/>
              <a:tblGrid>
                <a:gridCol w="3500462"/>
                <a:gridCol w="4357718"/>
              </a:tblGrid>
              <a:tr h="40005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E:\Урок на 15 декабря\фасоль2.jpg"/>
          <p:cNvPicPr>
            <a:picLocks noChangeAspect="1" noChangeArrowheads="1"/>
          </p:cNvPicPr>
          <p:nvPr/>
        </p:nvPicPr>
        <p:blipFill>
          <a:blip r:embed="rId2" cstate="email"/>
          <a:srcRect r="-8599"/>
          <a:stretch>
            <a:fillRect/>
          </a:stretch>
        </p:blipFill>
        <p:spPr bwMode="auto">
          <a:xfrm>
            <a:off x="571472" y="1428736"/>
            <a:ext cx="8786874" cy="512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семени пшеницы</a:t>
            </a:r>
            <a:endParaRPr lang="ru-RU" dirty="0"/>
          </a:p>
        </p:txBody>
      </p:sp>
      <p:pic>
        <p:nvPicPr>
          <p:cNvPr id="4" name="Picture 3" descr="E:\Урок на 15 декабря\зерн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r="-13295"/>
          <a:stretch>
            <a:fillRect/>
          </a:stretch>
        </p:blipFill>
        <p:spPr bwMode="auto">
          <a:xfrm>
            <a:off x="571473" y="1500174"/>
            <a:ext cx="857252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ctr"/>
            <a:r>
              <a:rPr lang="ru-RU" b="1" dirty="0" smtClean="0"/>
              <a:t>Вновь у нас физкультминутка,</a:t>
            </a:r>
            <a:br>
              <a:rPr lang="ru-RU" b="1" dirty="0" smtClean="0"/>
            </a:br>
            <a:r>
              <a:rPr lang="ru-RU" b="1" dirty="0" smtClean="0"/>
              <a:t>Наклонились, ну-ка, ну-ка!</a:t>
            </a:r>
            <a:br>
              <a:rPr lang="ru-RU" b="1" dirty="0" smtClean="0"/>
            </a:br>
            <a:r>
              <a:rPr lang="ru-RU" b="1" dirty="0" smtClean="0"/>
              <a:t>Распрямились, потянулись,</a:t>
            </a:r>
            <a:br>
              <a:rPr lang="ru-RU" b="1" dirty="0" smtClean="0"/>
            </a:br>
            <a:r>
              <a:rPr lang="ru-RU" b="1" dirty="0" smtClean="0"/>
              <a:t>А теперь назад прогнулись. </a:t>
            </a:r>
            <a:br>
              <a:rPr lang="ru-RU" b="1" dirty="0" smtClean="0"/>
            </a:br>
            <a:r>
              <a:rPr lang="ru-RU" b="1" dirty="0" smtClean="0"/>
              <a:t>Разминаем руки, плечи,</a:t>
            </a:r>
            <a:br>
              <a:rPr lang="ru-RU" b="1" dirty="0" smtClean="0"/>
            </a:br>
            <a:r>
              <a:rPr lang="ru-RU" b="1" dirty="0" smtClean="0"/>
              <a:t>Чтоб сидеть нам было легче,</a:t>
            </a:r>
            <a:br>
              <a:rPr lang="ru-RU" b="1" dirty="0" smtClean="0"/>
            </a:br>
            <a:r>
              <a:rPr lang="ru-RU" b="1" dirty="0" smtClean="0"/>
              <a:t>Чтоб писать, читать, считать</a:t>
            </a:r>
            <a:endParaRPr lang="ru-RU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r>
              <a:rPr lang="ru-RU" b="1" dirty="0" smtClean="0"/>
              <a:t>И совсем не уставать.</a:t>
            </a:r>
            <a:br>
              <a:rPr lang="ru-RU" b="1" dirty="0" smtClean="0"/>
            </a:br>
            <a:r>
              <a:rPr lang="ru-RU" b="1" dirty="0" smtClean="0"/>
              <a:t>Голова устала тоже.</a:t>
            </a:r>
            <a:br>
              <a:rPr lang="ru-RU" b="1" dirty="0" smtClean="0"/>
            </a:br>
            <a:r>
              <a:rPr lang="ru-RU" b="1" dirty="0" smtClean="0"/>
              <a:t>Так давайте ей поможем!</a:t>
            </a:r>
            <a:br>
              <a:rPr lang="ru-RU" b="1" dirty="0" smtClean="0"/>
            </a:br>
            <a:r>
              <a:rPr lang="ru-RU" b="1" dirty="0" smtClean="0"/>
              <a:t>Вправо-влево, раз и два.</a:t>
            </a:r>
            <a:br>
              <a:rPr lang="ru-RU" b="1" dirty="0" smtClean="0"/>
            </a:br>
            <a:r>
              <a:rPr lang="ru-RU" b="1" dirty="0" smtClean="0"/>
              <a:t>Думай, думай, голова.</a:t>
            </a:r>
            <a:br>
              <a:rPr lang="ru-RU" b="1" dirty="0" smtClean="0"/>
            </a:br>
            <a:r>
              <a:rPr lang="ru-RU" b="1" dirty="0" smtClean="0"/>
              <a:t>Хоть зарядка коротка,                      </a:t>
            </a:r>
            <a:br>
              <a:rPr lang="ru-RU" b="1" dirty="0" smtClean="0"/>
            </a:br>
            <a:r>
              <a:rPr lang="ru-RU" b="1" dirty="0" smtClean="0"/>
              <a:t>Отдохнули мы слегка.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pic>
        <p:nvPicPr>
          <p:cNvPr id="4" name="Picture 2" descr="C:\Documents and Settings\администрация\Рабочий стол\для Краевой\CAQ9CX3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1428736"/>
            <a:ext cx="2157984" cy="2372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571612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kern="0" dirty="0" smtClean="0"/>
              <a:t>1.Семя состоит из: семенной кожуры, зародыша, и содержит запас питательного вещества.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428868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kern="0" dirty="0" smtClean="0"/>
              <a:t>2.Зародыш – зачаток будущего растения. Он состоит из: зародышевых корешка, стебелька, </a:t>
            </a:r>
            <a:r>
              <a:rPr lang="ru-RU" b="1" kern="0" dirty="0" err="1" smtClean="0"/>
              <a:t>почечки</a:t>
            </a:r>
            <a:r>
              <a:rPr lang="ru-RU" b="1" kern="0" dirty="0" smtClean="0"/>
              <a:t> и семядоли.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643315"/>
            <a:ext cx="600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kern="0" dirty="0" smtClean="0"/>
              <a:t>3.Семядоли – это первые листья зародыша растения.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2775" name="Organization Chart 7"/>
          <p:cNvGraphicFramePr>
            <a:graphicFrameLocks/>
          </p:cNvGraphicFramePr>
          <p:nvPr>
            <p:ph idx="1"/>
          </p:nvPr>
        </p:nvGraphicFramePr>
        <p:xfrm>
          <a:off x="500034" y="285728"/>
          <a:ext cx="8229600" cy="4572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636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кукуруза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000636"/>
            <a:ext cx="15049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000636"/>
            <a:ext cx="152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5ybl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5000636"/>
            <a:ext cx="1371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5000636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горох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5000636"/>
            <a:ext cx="12731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27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>
            <a:normAutofit/>
          </a:bodyPr>
          <a:lstStyle/>
          <a:p>
            <a:pPr lvl="0"/>
            <a:r>
              <a:rPr lang="ru-RU" sz="2400" b="1" kern="0" dirty="0" smtClean="0"/>
              <a:t>.</a:t>
            </a:r>
          </a:p>
          <a:p>
            <a:pPr lvl="0"/>
            <a:endParaRPr lang="ru-RU" sz="2400" b="1" kern="0" dirty="0" smtClean="0"/>
          </a:p>
          <a:p>
            <a:pPr lvl="0"/>
            <a:r>
              <a:rPr lang="ru-RU" sz="2400" b="1" kern="0" dirty="0" smtClean="0"/>
              <a:t>Растения, имеющие в зародыше семени одну семядолю, называют однодольными – это пшеница, кукуруза, овес, лук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по 6 классу\6-11\плод\Однодольные растен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928934"/>
            <a:ext cx="578647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ru-RU" sz="2200" b="1" kern="0" dirty="0" smtClean="0"/>
              <a:t>Растения, имеющие в зародыше семени две семядоли, называют двудольными – это фасоль, капуста, яблоня, горох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по 6 классу\6-11\плод\Двудольные растен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500306"/>
            <a:ext cx="492922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растений:</a:t>
            </a:r>
            <a:endParaRPr lang="ru-RU" dirty="0"/>
          </a:p>
        </p:txBody>
      </p:sp>
      <p:pic>
        <p:nvPicPr>
          <p:cNvPr id="4" name="Picture 3" descr="D:\по 6 классу\6-11\цветок\Вегетативные и генеративные органы расте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4143405" cy="4740765"/>
          </a:xfrm>
          <a:prstGeom prst="rect">
            <a:avLst/>
          </a:prstGeom>
          <a:noFill/>
        </p:spPr>
      </p:pic>
      <p:pic>
        <p:nvPicPr>
          <p:cNvPr id="5" name="Picture 2" descr="D:\по 6 классу\6-11\цветок\Генеративные органы расте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371039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Молодое растение - </a:t>
            </a:r>
            <a:r>
              <a:rPr lang="ru-RU" sz="4400" b="1" dirty="0" smtClean="0"/>
              <a:t>проросток</a:t>
            </a:r>
            <a:endParaRPr lang="ru-RU" dirty="0"/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257176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5814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2285992"/>
            <a:ext cx="426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ru-RU" sz="2400" b="1" dirty="0" smtClean="0">
                <a:latin typeface="Times New Roman" pitchFamily="18" charset="0"/>
              </a:rPr>
              <a:t>1. Зародышевый корешок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244334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.2 Зародышевый побег</a:t>
            </a:r>
            <a:endParaRPr lang="ru-RU" dirty="0"/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1357290" y="2214554"/>
            <a:ext cx="500066" cy="6429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1143000" y="4114800"/>
            <a:ext cx="457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Назвать части семени фасоли</a:t>
            </a:r>
            <a:endParaRPr lang="ru-RU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844" t="12007" r="9486" b="5341"/>
          <a:stretch>
            <a:fillRect/>
          </a:stretch>
        </p:blipFill>
        <p:spPr>
          <a:xfrm>
            <a:off x="571472" y="1500174"/>
            <a:ext cx="4699254" cy="48577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Назвать части семени пшеницы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544" t="12007" r="9486"/>
          <a:stretch>
            <a:fillRect/>
          </a:stretch>
        </p:blipFill>
        <p:spPr>
          <a:xfrm>
            <a:off x="1428728" y="1697904"/>
            <a:ext cx="5123329" cy="451717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Прочитав предложения, определите, правильное утверждение или нет. Если правильное, то поставьте "+", если не верно, то поставьте "-"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«Верю - не верю»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Верю   -     не верю.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fontAlgn="t"/>
            <a:endParaRPr lang="ru-RU" dirty="0" smtClean="0"/>
          </a:p>
          <a:p>
            <a:pPr fontAlgn="t"/>
            <a:r>
              <a:rPr lang="ru-RU" sz="6400" dirty="0" smtClean="0"/>
              <a:t>Фамилия, имя:</a:t>
            </a:r>
          </a:p>
          <a:p>
            <a:pPr fontAlgn="t"/>
            <a:r>
              <a:rPr lang="ru-RU" sz="6400" dirty="0" smtClean="0"/>
              <a:t>1. Все семена имеют по две семядоли и эндосперм.</a:t>
            </a:r>
          </a:p>
          <a:p>
            <a:pPr fontAlgn="t"/>
            <a:r>
              <a:rPr lang="ru-RU" sz="6400" dirty="0" smtClean="0"/>
              <a:t>2. Семена растений, имеющие одну семядолю называются двудольными.</a:t>
            </a:r>
          </a:p>
          <a:p>
            <a:pPr fontAlgn="t"/>
            <a:r>
              <a:rPr lang="ru-RU" sz="6400" dirty="0" smtClean="0"/>
              <a:t>3. Через семявход в семя проникает вода.</a:t>
            </a:r>
          </a:p>
          <a:p>
            <a:pPr fontAlgn="t"/>
            <a:r>
              <a:rPr lang="ru-RU" sz="6400" dirty="0" smtClean="0"/>
              <a:t>4. Снаружи семя покрыто корой.</a:t>
            </a:r>
          </a:p>
          <a:p>
            <a:pPr fontAlgn="t"/>
            <a:r>
              <a:rPr lang="ru-RU" sz="6400" dirty="0" smtClean="0"/>
              <a:t>5. Запас питательных веществ может находиться в эндосперме.</a:t>
            </a:r>
          </a:p>
          <a:p>
            <a:pPr fontAlgn="t"/>
            <a:r>
              <a:rPr lang="ru-RU" sz="6400" dirty="0" smtClean="0"/>
              <a:t>6. В семени двудольных растений две семядоли.</a:t>
            </a:r>
          </a:p>
          <a:p>
            <a:pPr fontAlgn="t"/>
            <a:r>
              <a:rPr lang="ru-RU" sz="6400" dirty="0" smtClean="0"/>
              <a:t>7. Семядоли - это часть зародыша.</a:t>
            </a:r>
          </a:p>
          <a:p>
            <a:pPr fontAlgn="t"/>
            <a:r>
              <a:rPr lang="ru-RU" sz="6400" dirty="0" smtClean="0"/>
              <a:t>8. Запасные питательные вещества находятся в стебельке</a:t>
            </a:r>
          </a:p>
          <a:p>
            <a:pPr fontAlgn="t"/>
            <a:r>
              <a:rPr lang="ru-RU" sz="6400" dirty="0" smtClean="0"/>
              <a:t>9. Семена однодольных растений содержат одну семядолю.</a:t>
            </a:r>
          </a:p>
          <a:p>
            <a:pPr fontAlgn="t"/>
            <a:r>
              <a:rPr lang="ru-RU" sz="6400" dirty="0" smtClean="0"/>
              <a:t>10. У семян фасоли наибольшую массу имеют семядоли.</a:t>
            </a:r>
          </a:p>
          <a:p>
            <a:pPr fontAlgn="t"/>
            <a:r>
              <a:rPr lang="ru-RU" sz="6400" dirty="0" smtClean="0"/>
              <a:t>Задание проверил (а):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59936" cy="4810140"/>
          </a:xfrm>
        </p:spPr>
        <p:txBody>
          <a:bodyPr>
            <a:normAutofit fontScale="25000" lnSpcReduction="20000"/>
          </a:bodyPr>
          <a:lstStyle/>
          <a:p>
            <a:pPr fontAlgn="t"/>
            <a:endParaRPr lang="ru-RU" dirty="0" smtClean="0"/>
          </a:p>
          <a:p>
            <a:pPr fontAlgn="t"/>
            <a:r>
              <a:rPr lang="ru-RU" sz="6400" dirty="0" smtClean="0"/>
              <a:t>Фамилия, имя:</a:t>
            </a:r>
          </a:p>
          <a:p>
            <a:pPr fontAlgn="t"/>
            <a:r>
              <a:rPr lang="ru-RU" sz="6400" dirty="0" smtClean="0"/>
              <a:t>1. Семенная кожура выполняет защитную роль.</a:t>
            </a:r>
          </a:p>
          <a:p>
            <a:pPr fontAlgn="t"/>
            <a:r>
              <a:rPr lang="ru-RU" sz="6400" dirty="0" smtClean="0"/>
              <a:t>2. Растения класса двудольных имеют одну семядолю.</a:t>
            </a:r>
          </a:p>
          <a:p>
            <a:pPr fontAlgn="t"/>
            <a:r>
              <a:rPr lang="ru-RU" sz="6400" dirty="0" smtClean="0"/>
              <a:t>3. Семенная кожура- это часть зародыша</a:t>
            </a:r>
          </a:p>
          <a:p>
            <a:pPr fontAlgn="t"/>
            <a:r>
              <a:rPr lang="ru-RU" sz="6400" dirty="0" smtClean="0"/>
              <a:t>4. Семя двудольного растения состоит из семенной кожуры и зародыша</a:t>
            </a:r>
          </a:p>
          <a:p>
            <a:pPr fontAlgn="t"/>
            <a:r>
              <a:rPr lang="ru-RU" sz="6400" dirty="0" smtClean="0"/>
              <a:t>5. В зерновке пшеницы запасные питательные вещества находятся в эндосперме.</a:t>
            </a:r>
          </a:p>
          <a:p>
            <a:pPr fontAlgn="t"/>
            <a:r>
              <a:rPr lang="ru-RU" sz="6400" dirty="0" smtClean="0"/>
              <a:t>6. Зародыш зерновки содержит две семядоли.</a:t>
            </a:r>
          </a:p>
          <a:p>
            <a:pPr fontAlgn="t"/>
            <a:r>
              <a:rPr lang="ru-RU" sz="6400" dirty="0" smtClean="0"/>
              <a:t>7. Зародыш семени двудольных растений содержит 2семядоли, корешок, стебелек, </a:t>
            </a:r>
            <a:r>
              <a:rPr lang="ru-RU" sz="6400" dirty="0" err="1" smtClean="0"/>
              <a:t>почечка</a:t>
            </a:r>
            <a:r>
              <a:rPr lang="ru-RU" sz="6400" dirty="0" smtClean="0"/>
              <a:t>.</a:t>
            </a:r>
          </a:p>
          <a:p>
            <a:pPr fontAlgn="t"/>
            <a:r>
              <a:rPr lang="ru-RU" sz="6400" dirty="0" smtClean="0"/>
              <a:t>8. У семени фасоли питательные вещества содержатся в зародыше.</a:t>
            </a:r>
          </a:p>
          <a:p>
            <a:pPr fontAlgn="t"/>
            <a:r>
              <a:rPr lang="ru-RU" sz="6400" dirty="0" smtClean="0"/>
              <a:t>9. У зерновки пшеницы семенная кожура легко снимается.</a:t>
            </a:r>
          </a:p>
          <a:p>
            <a:pPr fontAlgn="t"/>
            <a:r>
              <a:rPr lang="ru-RU" sz="6400" dirty="0" smtClean="0"/>
              <a:t>10. Семя - зачаток растения.</a:t>
            </a:r>
          </a:p>
          <a:p>
            <a:pPr fontAlgn="t"/>
            <a:r>
              <a:rPr lang="ru-RU" sz="6400" dirty="0" smtClean="0"/>
              <a:t>Задание проверил(а):</a:t>
            </a:r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«5» – нет ошибок</a:t>
            </a:r>
            <a:br>
              <a:rPr lang="ru-RU" dirty="0" smtClean="0"/>
            </a:br>
            <a:r>
              <a:rPr lang="ru-RU" dirty="0" smtClean="0"/>
              <a:t>«4» - 1-3 ошибки</a:t>
            </a:r>
            <a:br>
              <a:rPr lang="ru-RU" dirty="0" smtClean="0"/>
            </a:br>
            <a:r>
              <a:rPr lang="ru-RU" dirty="0" smtClean="0"/>
              <a:t>«3» – 3-5 ошибок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«нет» - 0 баллов; ответ «да» - 1 балл; на 5 и 6 вопросы дать полный ответ:</a:t>
            </a:r>
            <a:endParaRPr lang="ru-RU" sz="2800" dirty="0" smtClean="0"/>
          </a:p>
          <a:p>
            <a:pPr fontAlgn="t"/>
            <a:r>
              <a:rPr lang="ru-RU" sz="2800" dirty="0" smtClean="0"/>
              <a:t> 1.Вам было интересно?</a:t>
            </a:r>
          </a:p>
          <a:p>
            <a:pPr fontAlgn="t"/>
            <a:r>
              <a:rPr lang="ru-RU" sz="2800" dirty="0" smtClean="0"/>
              <a:t>2.Вы узнали что-то новое?</a:t>
            </a:r>
          </a:p>
          <a:p>
            <a:pPr fontAlgn="t"/>
            <a:r>
              <a:rPr lang="ru-RU" sz="2800" dirty="0" smtClean="0"/>
              <a:t>3.Был ли доступным изучавшийся материал?</a:t>
            </a:r>
          </a:p>
          <a:p>
            <a:pPr fontAlgn="t"/>
            <a:r>
              <a:rPr lang="ru-RU" sz="2800" dirty="0" smtClean="0"/>
              <a:t>4.Вы его поняли?</a:t>
            </a:r>
          </a:p>
          <a:p>
            <a:pPr fontAlgn="t"/>
            <a:r>
              <a:rPr lang="ru-RU" sz="2800" dirty="0" smtClean="0"/>
              <a:t>5.Какие возникли трудности (что не поняли)?</a:t>
            </a:r>
          </a:p>
          <a:p>
            <a:pPr fontAlgn="t"/>
            <a:r>
              <a:rPr lang="ru-RU" sz="2800" dirty="0" smtClean="0"/>
              <a:t>6.Ваши пожелания.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Анкета «Оцените урок»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Изучить §18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Выполнить задания и ответить на вопрос после параграфа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провести опыт «Условия прорастания семян редиса»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на дом 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.  Доброго дня и хорошего настроения.</a:t>
            </a:r>
            <a:endParaRPr lang="ru-RU" dirty="0"/>
          </a:p>
        </p:txBody>
      </p:sp>
      <p:pic>
        <p:nvPicPr>
          <p:cNvPr id="4" name="Picture 6" descr="f3ccc62fd0f1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90674"/>
            <a:ext cx="7929618" cy="46958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крупные семена</a:t>
            </a:r>
            <a:endParaRPr lang="ru-RU" dirty="0"/>
          </a:p>
        </p:txBody>
      </p:sp>
      <p:pic>
        <p:nvPicPr>
          <p:cNvPr id="4" name="Picture 2" descr="C:\Documents and Settings\администрация\Рабочий стол\для Краевой\Lodoicea-maldivica-se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909762"/>
            <a:ext cx="5238750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 мелкие   семена</a:t>
            </a:r>
            <a:endParaRPr lang="ru-RU" dirty="0"/>
          </a:p>
        </p:txBody>
      </p:sp>
      <p:pic>
        <p:nvPicPr>
          <p:cNvPr id="4" name="Picture 4" descr="C:\Documents and Settings\администрация\Рабочий стол\для Краевой\68775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3071834" cy="457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C:\Documents and Settings\администрация\Рабочий стол\для Краевой\0_ea72_e348467a_XL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86314" y="1714488"/>
            <a:ext cx="3176591" cy="431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долговечные семена</a:t>
            </a:r>
            <a:endParaRPr lang="ru-RU" dirty="0"/>
          </a:p>
        </p:txBody>
      </p:sp>
      <p:pic>
        <p:nvPicPr>
          <p:cNvPr id="4" name="Picture 2" descr="C:\Documents and Settings\администрация\Рабочий стол\для Краевой\bf39d3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5720" y="1428736"/>
            <a:ext cx="36671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Documents and Settings\администрация\Рабочий стол\для Краевой\1201670612_p6027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429000"/>
            <a:ext cx="2284118" cy="3050008"/>
          </a:xfrm>
          <a:prstGeom prst="rect">
            <a:avLst/>
          </a:prstGeom>
          <a:noFill/>
        </p:spPr>
      </p:pic>
      <p:pic>
        <p:nvPicPr>
          <p:cNvPr id="6" name="Picture 5" descr="C:\Documents and Settings\администрация\Рабочий стол\для Краевой\seed_lupinus_2_h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1285860"/>
            <a:ext cx="3643338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C:\Documents and Settings\администрация\Рабочий стол\для Краевой\70_2961_en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3286124"/>
            <a:ext cx="213742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Семя- генеративный орган</a:t>
            </a:r>
            <a:endParaRPr lang="ru-RU" dirty="0"/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16430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928934"/>
            <a:ext cx="18970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00174"/>
            <a:ext cx="1619250" cy="32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500570"/>
            <a:ext cx="3505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857364"/>
            <a:ext cx="19288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500174"/>
            <a:ext cx="200026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 семена на  фото и семена коллекции, чем они различаются?</a:t>
            </a:r>
            <a:endParaRPr lang="ru-RU" dirty="0"/>
          </a:p>
        </p:txBody>
      </p:sp>
      <p:pic>
        <p:nvPicPr>
          <p:cNvPr id="4" name="Picture 4" descr="плод и семя клещевин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571768" cy="2698748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ция\Рабочий стол\для Краевой\3745576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643314"/>
            <a:ext cx="1905003" cy="2857504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ция\Рабочий стол\для Краевой\ca14ce2f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2071678"/>
            <a:ext cx="2190749" cy="1643062"/>
          </a:xfrm>
          <a:prstGeom prst="rect">
            <a:avLst/>
          </a:prstGeom>
          <a:noFill/>
        </p:spPr>
      </p:pic>
      <p:pic>
        <p:nvPicPr>
          <p:cNvPr id="8" name="Picture 8" descr="C:\Documents and Settings\администрация\Рабочий стол\для Краевой\1271668884_azhg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4429132"/>
            <a:ext cx="2476497" cy="1899405"/>
          </a:xfrm>
          <a:prstGeom prst="rect">
            <a:avLst/>
          </a:prstGeom>
          <a:noFill/>
        </p:spPr>
      </p:pic>
      <p:pic>
        <p:nvPicPr>
          <p:cNvPr id="10" name="Picture 6" descr="C:\Documents and Settings\администрация\Рабочий стол\для Краевой\seed_dill_3_h_ori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3286124"/>
            <a:ext cx="244995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семена    различие: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  форма</a:t>
            </a:r>
          </a:p>
          <a:p>
            <a:r>
              <a:rPr lang="ru-RU" dirty="0" smtClean="0"/>
              <a:t>2.   размер</a:t>
            </a:r>
          </a:p>
          <a:p>
            <a:r>
              <a:rPr lang="ru-RU" dirty="0" smtClean="0"/>
              <a:t>3.   цвет</a:t>
            </a:r>
          </a:p>
          <a:p>
            <a:r>
              <a:rPr lang="ru-RU" dirty="0" smtClean="0"/>
              <a:t>4.   вес</a:t>
            </a:r>
          </a:p>
          <a:p>
            <a:r>
              <a:rPr lang="ru-RU" dirty="0" smtClean="0"/>
              <a:t>5.   периодом сохранения всхожести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Тема:</a:t>
            </a:r>
            <a:r>
              <a:rPr lang="ru-RU" sz="2400" dirty="0" smtClean="0"/>
              <a:t> «Строение семени двудольных и однодольных растений».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Цель:</a:t>
            </a:r>
            <a:r>
              <a:rPr lang="ru-RU" sz="2400" dirty="0" smtClean="0"/>
              <a:t> Изучить строение семени растений, установить отличие в строении семени однодольных и двудольных растений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803</Words>
  <PresentationFormat>Экран (4:3)</PresentationFormat>
  <Paragraphs>125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Это орган растения, который ему жизненно необходим. </vt:lpstr>
      <vt:lpstr>Органы растений:</vt:lpstr>
      <vt:lpstr>Самые крупные семена</vt:lpstr>
      <vt:lpstr>Самые  мелкие   семена</vt:lpstr>
      <vt:lpstr>Самые долговечные семена</vt:lpstr>
      <vt:lpstr>Семя- генеративный орган</vt:lpstr>
      <vt:lpstr>Сравните семена на  фото и семена коллекции, чем они различаются?</vt:lpstr>
      <vt:lpstr>      семена    различие:</vt:lpstr>
      <vt:lpstr>Лабораторная работа</vt:lpstr>
      <vt:lpstr>Инструкция по  технике    безопасности при выполнении работы </vt:lpstr>
      <vt:lpstr>Изучение строения семени фасоли. </vt:lpstr>
      <vt:lpstr> изучение строения зерновки пшеницы </vt:lpstr>
      <vt:lpstr>Строение семени фасоли</vt:lpstr>
      <vt:lpstr>Строение семени пшеницы</vt:lpstr>
      <vt:lpstr>физминутка</vt:lpstr>
      <vt:lpstr>Выводы:</vt:lpstr>
      <vt:lpstr>Слайд 17</vt:lpstr>
      <vt:lpstr>Слайд 18</vt:lpstr>
      <vt:lpstr>Слайд 19</vt:lpstr>
      <vt:lpstr>Молодое растение - проросток</vt:lpstr>
      <vt:lpstr>Назвать части семени фасоли</vt:lpstr>
      <vt:lpstr>Назвать части семени пшеницы</vt:lpstr>
      <vt:lpstr>Тест «Верю - не верю»</vt:lpstr>
      <vt:lpstr>Верю   -     не верю.</vt:lpstr>
      <vt:lpstr>Слайд 25</vt:lpstr>
      <vt:lpstr> Анкета «Оцените урок»</vt:lpstr>
      <vt:lpstr>Задание на дом :</vt:lpstr>
      <vt:lpstr>Спасибо .  Доброго дня и хорошего настроения.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орган растения, который ему жизненно необходим. </dc:title>
  <cp:lastModifiedBy>User</cp:lastModifiedBy>
  <cp:revision>10</cp:revision>
  <dcterms:modified xsi:type="dcterms:W3CDTF">2013-11-07T18:19:54Z</dcterms:modified>
</cp:coreProperties>
</file>