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1"/>
  </p:notesMasterIdLst>
  <p:sldIdLst>
    <p:sldId id="257" r:id="rId3"/>
    <p:sldId id="256" r:id="rId4"/>
    <p:sldId id="259" r:id="rId5"/>
    <p:sldId id="258" r:id="rId6"/>
    <p:sldId id="262" r:id="rId7"/>
    <p:sldId id="260" r:id="rId8"/>
    <p:sldId id="266"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8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2896F-8C16-4AB3-AA4F-C22FFF400B60}" type="datetimeFigureOut">
              <a:rPr lang="ru-RU" smtClean="0"/>
              <a:pPr/>
              <a:t>13.03.2010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9BE7C-C440-4307-BBBB-7087E496EBC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84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DD3042-B3CB-457B-A9E4-FEAFEF6CFAD1}" type="slidenum">
              <a:rPr lang="ru-RU" smtClean="0"/>
              <a:pPr/>
              <a:t>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6CFCBD2-255A-4D31-8E32-A6B118DED3B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96C61205-3F63-459A-8EC6-72FEEFF8055E}"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114068F6-DC25-4DDB-B96C-50DC8084B6D9}" type="datetimeFigureOut">
              <a:rPr lang="ru-RU" smtClean="0"/>
              <a:pPr>
                <a:defRPr/>
              </a:pPr>
              <a:t>13.03.2010</a:t>
            </a:fld>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2F35BB59-5208-42E1-AD21-B8B4BA092641}"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83F9060-AD01-4A12-9FAE-0C0C1B7B5C19}" type="datetimeFigureOut">
              <a:rPr lang="ru-RU" smtClean="0"/>
              <a:pPr>
                <a:defRPr/>
              </a:pPr>
              <a:t>13.03.2010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9AC21E1-77B3-4D42-AC5C-F5A0272BFF4D}" type="slidenum">
              <a:rPr lang="ru-RU" smtClean="0"/>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3D0D9768-7583-4D4B-B0E9-1E12F63F7584}" type="datetimeFigureOut">
              <a:rPr lang="ru-RU" smtClean="0"/>
              <a:pPr>
                <a:defRPr/>
              </a:pPr>
              <a:t>13.03.2010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FB02E9E1-8CC6-454B-A5F6-362727F72A66}"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EE9AB96B-037B-4BD2-91E0-808B531260B2}" type="datetimeFigureOut">
              <a:rPr lang="ru-RU" smtClean="0"/>
              <a:pPr>
                <a:defRPr/>
              </a:pPr>
              <a:t>13.03.2010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3972AD-AF82-472B-8C74-CDAECE672B7B}"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5179485-B201-47F6-90F3-7A4CE85A8820}" type="datetimeFigureOut">
              <a:rPr lang="ru-RU" smtClean="0"/>
              <a:pPr>
                <a:defRPr/>
              </a:pPr>
              <a:t>13.03.2010</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56C1005-49ED-4649-BA4F-721188C272ED}"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4272C036-0A2C-4CDE-B020-DE1B3C58E6F0}" type="datetimeFigureOut">
              <a:rPr lang="ru-RU" smtClean="0"/>
              <a:pPr>
                <a:defRPr/>
              </a:pPr>
              <a:t>13.03.2010</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86AC7D2-84DD-490D-BB5D-9FF0C43DC2B8}"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BBD836D-F673-4347-8FBF-B3601F02B657}" type="datetimeFigureOut">
              <a:rPr lang="ru-RU" smtClean="0"/>
              <a:pPr>
                <a:defRPr/>
              </a:pPr>
              <a:t>13.03.2010</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181DD3D9-2F41-4AC7-BC9E-1DD7D5B88E24}"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78193FA5-AC5D-444A-8244-AABC9E1A6A7D}" type="datetimeFigureOut">
              <a:rPr lang="ru-RU" smtClean="0"/>
              <a:pPr>
                <a:defRPr/>
              </a:pPr>
              <a:t>13.03.2010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43B3A55-71B2-495C-918F-297C3368778F}" type="slidenum">
              <a:rPr lang="ru-RU" smtClean="0"/>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878C851D-96B7-4D29-99B8-DA830D589459}" type="datetimeFigureOut">
              <a:rPr lang="ru-RU" smtClean="0"/>
              <a:pPr>
                <a:defRPr/>
              </a:pPr>
              <a:t>13.03.2010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1B34E17-E2FA-4FA5-8866-A93D3D715457}"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93B5C61-D5A0-42A1-8C75-FC2FCD200C14}" type="datetimeFigureOut">
              <a:rPr lang="ru-RU" smtClean="0"/>
              <a:pPr>
                <a:defRPr/>
              </a:pPr>
              <a:t>13.03.2010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66B1867-CF80-4424-B76D-E7F3544A6642}" type="slidenum">
              <a:rPr lang="ru-RU" smtClean="0"/>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70AF94B-4430-4996-9D5F-952567CFAEF9}" type="datetimeFigureOut">
              <a:rPr lang="ru-RU" smtClean="0"/>
              <a:pPr>
                <a:defRPr/>
              </a:pPr>
              <a:t>13.03.2010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A0F68AC-A928-44E7-B99E-B98968AF634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6CFCBD2-255A-4D31-8E32-A6B118DED3B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2779AB8-B051-492B-A2E4-644DCAD81569}" type="datetimeFigureOut">
              <a:rPr lang="ru-RU" smtClean="0"/>
              <a:pPr/>
              <a:t>13.03.2010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CFCBD2-255A-4D31-8E32-A6B118DED3B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2779AB8-B051-492B-A2E4-644DCAD81569}" type="datetimeFigureOut">
              <a:rPr lang="ru-RU" smtClean="0"/>
              <a:pPr/>
              <a:t>13.03.2010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CFCBD2-255A-4D31-8E32-A6B118DED3B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60223236-AD15-4040-9337-AA4E18B6F9F2}" type="datetimeFigureOut">
              <a:rPr lang="ru-RU" smtClean="0"/>
              <a:pPr>
                <a:defRPr/>
              </a:pPr>
              <a:t>13.03.2010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8B7D65E8-B74B-4CA9-B341-71C593F32BD4}"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унок1.jpg"/>
          <p:cNvPicPr>
            <a:picLocks noChangeAspect="1"/>
          </p:cNvPicPr>
          <p:nvPr/>
        </p:nvPicPr>
        <p:blipFill>
          <a:blip r:embed="rId2"/>
          <a:stretch>
            <a:fillRect/>
          </a:stretch>
        </p:blipFill>
        <p:spPr>
          <a:xfrm>
            <a:off x="215900" y="146050"/>
            <a:ext cx="8712200" cy="6565900"/>
          </a:xfrm>
          <a:prstGeom prst="rect">
            <a:avLst/>
          </a:prstGeom>
        </p:spPr>
      </p:pic>
      <p:sp>
        <p:nvSpPr>
          <p:cNvPr id="2" name="Прямоугольник 1"/>
          <p:cNvSpPr/>
          <p:nvPr/>
        </p:nvSpPr>
        <p:spPr>
          <a:xfrm>
            <a:off x="3857625" y="5643563"/>
            <a:ext cx="4967288" cy="461962"/>
          </a:xfrm>
          <a:prstGeom prst="rect">
            <a:avLst/>
          </a:prstGeom>
        </p:spPr>
        <p:txBody>
          <a:bodyPr wrap="none">
            <a:spAutoFit/>
          </a:bodyPr>
          <a:lstStyle/>
          <a:p>
            <a:pPr fontAlgn="auto">
              <a:spcBef>
                <a:spcPts val="0"/>
              </a:spcBef>
              <a:spcAft>
                <a:spcPts val="0"/>
              </a:spcAft>
              <a:defRPr/>
            </a:pPr>
            <a:r>
              <a:rPr lang="ru-RU" sz="2400" b="1" dirty="0">
                <a:solidFill>
                  <a:srgbClr val="FF0000"/>
                </a:solidFill>
                <a:effectLst>
                  <a:outerShdw blurRad="38100" dist="38100" dir="2700000" algn="tl">
                    <a:srgbClr val="000000">
                      <a:alpha val="43137"/>
                    </a:srgbClr>
                  </a:outerShdw>
                </a:effectLst>
                <a:latin typeface="+mn-lt"/>
              </a:rPr>
              <a:t>Пусть говорят солдатские письма... </a:t>
            </a:r>
          </a:p>
        </p:txBody>
      </p:sp>
      <p:sp>
        <p:nvSpPr>
          <p:cNvPr id="3" name="Прямоугольник 2"/>
          <p:cNvSpPr/>
          <p:nvPr/>
        </p:nvSpPr>
        <p:spPr>
          <a:xfrm>
            <a:off x="857250" y="4214813"/>
            <a:ext cx="8344849" cy="1107996"/>
          </a:xfrm>
          <a:prstGeom prst="rect">
            <a:avLst/>
          </a:prstGeom>
        </p:spPr>
        <p:txBody>
          <a:bodyPr wrap="none">
            <a:spAutoFit/>
          </a:bodyPr>
          <a:lstStyle/>
          <a:p>
            <a:pPr fontAlgn="auto">
              <a:spcBef>
                <a:spcPts val="0"/>
              </a:spcBef>
              <a:spcAft>
                <a:spcPts val="0"/>
              </a:spcAft>
              <a:defRPr/>
            </a:pPr>
            <a:r>
              <a:rPr lang="ru-RU" sz="6600" b="1" dirty="0" smtClean="0">
                <a:solidFill>
                  <a:srgbClr val="FF0000"/>
                </a:solidFill>
                <a:effectLst>
                  <a:outerShdw blurRad="38100" dist="38100" dir="2700000" algn="tl">
                    <a:srgbClr val="000000">
                      <a:alpha val="43137"/>
                    </a:srgbClr>
                  </a:outerShdw>
                </a:effectLst>
                <a:latin typeface="+mn-lt"/>
              </a:rPr>
              <a:t>Пишет домой война…</a:t>
            </a:r>
            <a:endParaRPr lang="ru-RU" sz="6600" b="1"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ransition advClick="0" advTm="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55" presetClass="entr" presetSubtype="0" fill="hold" grpId="0" nodeType="afterEffect">
                                  <p:stCondLst>
                                    <p:cond delay="0"/>
                                  </p:stCondLst>
                                  <p:iterate type="lt">
                                    <p:tmPct val="8000"/>
                                  </p:iterate>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371600" y="3857628"/>
            <a:ext cx="7772400" cy="3000372"/>
          </a:xfrm>
          <a:solidFill>
            <a:schemeClr val="accent2"/>
          </a:solidFill>
        </p:spPr>
        <p:txBody>
          <a:bodyPr>
            <a:noAutofit/>
          </a:bodyPr>
          <a:lstStyle/>
          <a:p>
            <a:pPr lvl="0"/>
            <a:r>
              <a:rPr lang="ru-RU" sz="1400" dirty="0" smtClean="0">
                <a:solidFill>
                  <a:schemeClr val="bg1">
                    <a:lumMod val="95000"/>
                    <a:lumOff val="5000"/>
                  </a:schemeClr>
                </a:solidFill>
              </a:rPr>
              <a:t>«Милая Тонечка!</a:t>
            </a:r>
          </a:p>
          <a:p>
            <a:r>
              <a:rPr lang="ru-RU" sz="1400" dirty="0" smtClean="0">
                <a:solidFill>
                  <a:schemeClr val="bg1">
                    <a:lumMod val="95000"/>
                    <a:lumOff val="5000"/>
                  </a:schemeClr>
                </a:solidFill>
              </a:rPr>
              <a:t>Я не знаю, прочтешь ли ты когда-нибудь эти  строки? Но я твердо знаю, что это мое последнее письмо. Сейчас идет бой жаркий, смертельный. Наш танк подбит. Кругом нас фашисты.  Весь день отбиваем атаку. Улица Островского  усеяна трупами в зеленых мундирах, они похожи  на больших недвижимых ящериц...  Когда наш танк впервые встретился с врагом,  я бил по нему из орудия, косил пулеметным огнем,  чтобы больше уничтожить фашистов и приблизить конец войны, чтобы скорее увидеть тебя,  мою дорогую. Но мои мечты не сбылись... Танк содрогается от вражеских ударов, но мы пока живы. Снарядов нет, патроны на исходе... Сквозь пробоины танка я вижу улицу, зеленые  деревья, цветы в саду яркие-яркие. У вас, оставшихся в живых, после войны жизнь будет такая же яркая, красочная, как эти  цветы, и счастливая. За нее умереть не страшно... Ты не плачь. На могилу мою ты, наверное, не придешь, да и будет ли она — могила-то?</a:t>
            </a:r>
          </a:p>
          <a:p>
            <a:endParaRPr lang="ru-RU" sz="1400" i="1" dirty="0">
              <a:solidFill>
                <a:schemeClr val="bg1">
                  <a:lumMod val="75000"/>
                  <a:lumOff val="25000"/>
                </a:schemeClr>
              </a:solidFill>
            </a:endParaRPr>
          </a:p>
        </p:txBody>
      </p:sp>
      <p:pic>
        <p:nvPicPr>
          <p:cNvPr id="4" name="Рисунок 3" descr="2.jpg"/>
          <p:cNvPicPr>
            <a:picLocks noChangeAspect="1"/>
          </p:cNvPicPr>
          <p:nvPr/>
        </p:nvPicPr>
        <p:blipFill>
          <a:blip r:embed="rId2"/>
          <a:stretch>
            <a:fillRect/>
          </a:stretch>
        </p:blipFill>
        <p:spPr>
          <a:xfrm>
            <a:off x="0" y="0"/>
            <a:ext cx="7358082" cy="3786190"/>
          </a:xfrm>
          <a:prstGeom prst="rect">
            <a:avLst/>
          </a:prstGeom>
        </p:spPr>
      </p:pic>
      <p:sp>
        <p:nvSpPr>
          <p:cNvPr id="5" name="TextBox 4"/>
          <p:cNvSpPr txBox="1"/>
          <p:nvPr/>
        </p:nvSpPr>
        <p:spPr>
          <a:xfrm>
            <a:off x="3143240" y="3857628"/>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 decel="100000"/>
                                        <p:tgtEl>
                                          <p:spTgt spid="4"/>
                                        </p:tgtEl>
                                      </p:cBhvr>
                                    </p:animEffect>
                                    <p:anim calcmode="lin" valueType="num">
                                      <p:cBhvr>
                                        <p:cTn id="8" dur="400" decel="100000" fill="hold"/>
                                        <p:tgtEl>
                                          <p:spTgt spid="4"/>
                                        </p:tgtEl>
                                        <p:attrNameLst>
                                          <p:attrName>style.rotation</p:attrName>
                                        </p:attrNameLst>
                                      </p:cBhvr>
                                      <p:tavLst>
                                        <p:tav tm="0">
                                          <p:val>
                                            <p:fltVal val="-90"/>
                                          </p:val>
                                        </p:tav>
                                        <p:tav tm="100000">
                                          <p:val>
                                            <p:fltVal val="0"/>
                                          </p:val>
                                        </p:tav>
                                      </p:tavLst>
                                    </p:anim>
                                    <p:anim calcmode="lin" valueType="num">
                                      <p:cBhvr>
                                        <p:cTn id="9" dur="400" decel="100000" fill="hold"/>
                                        <p:tgtEl>
                                          <p:spTgt spid="4"/>
                                        </p:tgtEl>
                                        <p:attrNameLst>
                                          <p:attrName>ppt_x</p:attrName>
                                        </p:attrNameLst>
                                      </p:cBhvr>
                                      <p:tavLst>
                                        <p:tav tm="0">
                                          <p:val>
                                            <p:strVal val="#ppt_x+0.4"/>
                                          </p:val>
                                        </p:tav>
                                        <p:tav tm="100000">
                                          <p:val>
                                            <p:strVal val="#ppt_x-0.05"/>
                                          </p:val>
                                        </p:tav>
                                      </p:tavLst>
                                    </p:anim>
                                    <p:anim calcmode="lin" valueType="num">
                                      <p:cBhvr>
                                        <p:cTn id="10" dur="400" decel="100000" fill="hold"/>
                                        <p:tgtEl>
                                          <p:spTgt spid="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circle(in)">
                                      <p:cBhvr>
                                        <p:cTn id="16" dur="2000"/>
                                        <p:tgtEl>
                                          <p:spTgt spid="3">
                                            <p:bg/>
                                          </p:spTgt>
                                        </p:tgtEl>
                                      </p:cBhvr>
                                    </p:animEffect>
                                  </p:childTnLst>
                                </p:cTn>
                              </p:par>
                            </p:childTnLst>
                          </p:cTn>
                        </p:par>
                        <p:par>
                          <p:cTn id="17" fill="hold">
                            <p:stCondLst>
                              <p:cond delay="2500"/>
                            </p:stCondLst>
                            <p:childTnLst>
                              <p:par>
                                <p:cTn id="18" presetID="6" presetClass="entr" presetSubtype="16"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2000"/>
                                        <p:tgtEl>
                                          <p:spTgt spid="3">
                                            <p:txEl>
                                              <p:pRg st="0" end="0"/>
                                            </p:txEl>
                                          </p:spTgt>
                                        </p:tgtEl>
                                      </p:cBhvr>
                                    </p:animEffect>
                                  </p:childTnLst>
                                </p:cTn>
                              </p:par>
                            </p:childTnLst>
                          </p:cTn>
                        </p:par>
                        <p:par>
                          <p:cTn id="21" fill="hold">
                            <p:stCondLst>
                              <p:cond delay="4500"/>
                            </p:stCondLst>
                            <p:childTnLst>
                              <p:par>
                                <p:cTn id="22" presetID="6"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ru-RU" b="1" i="1">
                <a:solidFill>
                  <a:schemeClr val="tx1"/>
                </a:solidFill>
              </a:rPr>
              <a:t>Письма военных лет</a:t>
            </a:r>
          </a:p>
        </p:txBody>
      </p:sp>
      <p:sp>
        <p:nvSpPr>
          <p:cNvPr id="23562" name="Rectangle 10"/>
          <p:cNvSpPr>
            <a:spLocks noGrp="1" noChangeArrowheads="1"/>
          </p:cNvSpPr>
          <p:nvPr>
            <p:ph sz="quarter" idx="2"/>
          </p:nvPr>
        </p:nvSpPr>
        <p:spPr/>
        <p:txBody>
          <a:bodyPr/>
          <a:lstStyle/>
          <a:p>
            <a:endParaRPr lang="ru-RU" sz="2400"/>
          </a:p>
        </p:txBody>
      </p:sp>
      <p:sp>
        <p:nvSpPr>
          <p:cNvPr id="23563" name="Rectangle 11"/>
          <p:cNvSpPr>
            <a:spLocks noGrp="1" noChangeArrowheads="1"/>
          </p:cNvSpPr>
          <p:nvPr>
            <p:ph sz="quarter" idx="3"/>
          </p:nvPr>
        </p:nvSpPr>
        <p:spPr/>
        <p:txBody>
          <a:bodyPr/>
          <a:lstStyle/>
          <a:p>
            <a:endParaRPr lang="ru-RU" sz="2400"/>
          </a:p>
        </p:txBody>
      </p:sp>
      <p:pic>
        <p:nvPicPr>
          <p:cNvPr id="23559" name="Picture 7"/>
          <p:cNvPicPr>
            <a:picLocks noGrp="1" noChangeAspect="1" noChangeArrowheads="1"/>
          </p:cNvPicPr>
          <p:nvPr>
            <p:ph type="body" sz="half" idx="4294967295"/>
          </p:nvPr>
        </p:nvPicPr>
        <p:blipFill>
          <a:blip r:embed="rId2"/>
          <a:srcRect/>
          <a:stretch>
            <a:fillRect/>
          </a:stretch>
        </p:blipFill>
        <p:spPr>
          <a:xfrm>
            <a:off x="4643438" y="3933825"/>
            <a:ext cx="4032250" cy="2735263"/>
          </a:xfrm>
          <a:noFill/>
          <a:ln/>
        </p:spPr>
      </p:pic>
      <p:pic>
        <p:nvPicPr>
          <p:cNvPr id="23560" name="Picture 8"/>
          <p:cNvPicPr>
            <a:picLocks noGrp="1" noChangeAspect="1" noChangeArrowheads="1"/>
          </p:cNvPicPr>
          <p:nvPr>
            <p:ph type="body" sz="half" idx="4294967295"/>
          </p:nvPr>
        </p:nvPicPr>
        <p:blipFill>
          <a:blip r:embed="rId3"/>
          <a:srcRect/>
          <a:stretch>
            <a:fillRect/>
          </a:stretch>
        </p:blipFill>
        <p:spPr>
          <a:xfrm>
            <a:off x="4643438" y="1557338"/>
            <a:ext cx="4032250" cy="2232025"/>
          </a:xfrm>
          <a:noFill/>
          <a:ln/>
        </p:spPr>
      </p:pic>
      <p:pic>
        <p:nvPicPr>
          <p:cNvPr id="23564" name="Picture 12"/>
          <p:cNvPicPr>
            <a:picLocks noGrp="1" noChangeAspect="1" noChangeArrowheads="1"/>
          </p:cNvPicPr>
          <p:nvPr>
            <p:ph sz="half" idx="1"/>
          </p:nvPr>
        </p:nvPicPr>
        <p:blipFill>
          <a:blip r:embed="rId4"/>
          <a:srcRect/>
          <a:stretch>
            <a:fillRect/>
          </a:stretch>
        </p:blipFill>
        <p:spPr>
          <a:xfrm>
            <a:off x="250825" y="1557338"/>
            <a:ext cx="4176713" cy="51117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564"/>
                                        </p:tgtEl>
                                        <p:attrNameLst>
                                          <p:attrName>style.visibility</p:attrName>
                                        </p:attrNameLst>
                                      </p:cBhvr>
                                      <p:to>
                                        <p:strVal val="visible"/>
                                      </p:to>
                                    </p:set>
                                    <p:anim calcmode="lin" valueType="num">
                                      <p:cBhvr>
                                        <p:cTn id="7" dur="1000" fill="hold"/>
                                        <p:tgtEl>
                                          <p:spTgt spid="23564"/>
                                        </p:tgtEl>
                                        <p:attrNameLst>
                                          <p:attrName>ppt_w</p:attrName>
                                        </p:attrNameLst>
                                      </p:cBhvr>
                                      <p:tavLst>
                                        <p:tav tm="0">
                                          <p:val>
                                            <p:fltVal val="0"/>
                                          </p:val>
                                        </p:tav>
                                        <p:tav tm="100000">
                                          <p:val>
                                            <p:strVal val="#ppt_w"/>
                                          </p:val>
                                        </p:tav>
                                      </p:tavLst>
                                    </p:anim>
                                    <p:anim calcmode="lin" valueType="num">
                                      <p:cBhvr>
                                        <p:cTn id="8" dur="1000" fill="hold"/>
                                        <p:tgtEl>
                                          <p:spTgt spid="2356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 presetClass="entr" presetSubtype="10" fill="hold" nodeType="after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blinds(horizontal)">
                                      <p:cBhvr>
                                        <p:cTn id="12" dur="1000"/>
                                        <p:tgtEl>
                                          <p:spTgt spid="23560"/>
                                        </p:tgtEl>
                                      </p:cBhvr>
                                    </p:animEffect>
                                  </p:childTnLst>
                                </p:cTn>
                              </p:par>
                            </p:childTnLst>
                          </p:cTn>
                        </p:par>
                        <p:par>
                          <p:cTn id="13" fill="hold">
                            <p:stCondLst>
                              <p:cond delay="2000"/>
                            </p:stCondLst>
                            <p:childTnLst>
                              <p:par>
                                <p:cTn id="14" presetID="5" presetClass="entr" presetSubtype="10" fill="hold" nodeType="afterEffect">
                                  <p:stCondLst>
                                    <p:cond delay="0"/>
                                  </p:stCondLst>
                                  <p:childTnLst>
                                    <p:set>
                                      <p:cBhvr>
                                        <p:cTn id="15" dur="1" fill="hold">
                                          <p:stCondLst>
                                            <p:cond delay="0"/>
                                          </p:stCondLst>
                                        </p:cTn>
                                        <p:tgtEl>
                                          <p:spTgt spid="23559"/>
                                        </p:tgtEl>
                                        <p:attrNameLst>
                                          <p:attrName>style.visibility</p:attrName>
                                        </p:attrNameLst>
                                      </p:cBhvr>
                                      <p:to>
                                        <p:strVal val="visible"/>
                                      </p:to>
                                    </p:set>
                                    <p:animEffect transition="in" filter="checkerboard(across)">
                                      <p:cBhvr>
                                        <p:cTn id="16" dur="1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2" descr="554680.jpg"/>
          <p:cNvPicPr>
            <a:picLocks noGrp="1" noChangeAspect="1"/>
          </p:cNvPicPr>
          <p:nvPr>
            <p:ph idx="1"/>
          </p:nvPr>
        </p:nvPicPr>
        <p:blipFill>
          <a:blip r:embed="rId2"/>
          <a:srcRect/>
          <a:stretch>
            <a:fillRect/>
          </a:stretch>
        </p:blipFill>
        <p:spPr bwMode="auto">
          <a:xfrm>
            <a:off x="5072066" y="357166"/>
            <a:ext cx="4071934" cy="6286544"/>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dirty="0"/>
          </a:p>
        </p:txBody>
      </p:sp>
      <p:pic>
        <p:nvPicPr>
          <p:cNvPr id="4" name="Рисунок 3" descr="Рисунок3.jpg"/>
          <p:cNvPicPr>
            <a:picLocks noChangeAspect="1"/>
          </p:cNvPicPr>
          <p:nvPr/>
        </p:nvPicPr>
        <p:blipFill>
          <a:blip r:embed="rId3"/>
          <a:srcRect/>
          <a:stretch>
            <a:fillRect/>
          </a:stretch>
        </p:blipFill>
        <p:spPr bwMode="auto">
          <a:xfrm>
            <a:off x="214313" y="357188"/>
            <a:ext cx="4926012" cy="6286500"/>
          </a:xfrm>
          <a:prstGeom prst="rect">
            <a:avLst/>
          </a:prstGeom>
          <a:noFill/>
          <a:ln w="9525">
            <a:noFill/>
            <a:miter lim="800000"/>
            <a:headEnd/>
            <a:tailEnd/>
          </a:ln>
        </p:spPr>
      </p:pic>
    </p:spTree>
  </p:cSld>
  <p:clrMapOvr>
    <a:masterClrMapping/>
  </p:clrMapOvr>
  <p:transition spd="med" advTm="1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4284663" y="260350"/>
            <a:ext cx="4679950" cy="765175"/>
          </a:xfrm>
        </p:spPr>
        <p:txBody>
          <a:bodyPr>
            <a:normAutofit fontScale="90000"/>
          </a:bodyPr>
          <a:lstStyle/>
          <a:p>
            <a:r>
              <a:rPr lang="ru-RU" sz="3600" b="1" i="1">
                <a:solidFill>
                  <a:schemeClr val="tx1"/>
                </a:solidFill>
              </a:rPr>
              <a:t>Письма военных лет</a:t>
            </a:r>
          </a:p>
        </p:txBody>
      </p:sp>
      <p:sp>
        <p:nvSpPr>
          <p:cNvPr id="27653" name="Rectangle 5"/>
          <p:cNvSpPr>
            <a:spLocks noGrp="1" noChangeArrowheads="1"/>
          </p:cNvSpPr>
          <p:nvPr>
            <p:ph type="body" sz="half" idx="1"/>
          </p:nvPr>
        </p:nvSpPr>
        <p:spPr>
          <a:xfrm>
            <a:off x="250825" y="404813"/>
            <a:ext cx="3673475" cy="6194425"/>
          </a:xfrm>
        </p:spPr>
        <p:txBody>
          <a:bodyPr/>
          <a:lstStyle/>
          <a:p>
            <a:pPr>
              <a:lnSpc>
                <a:spcPct val="80000"/>
              </a:lnSpc>
            </a:pPr>
            <a:r>
              <a:rPr lang="ru-RU" sz="1200" b="1" i="1"/>
              <a:t>«Вот она, дорога фронтовая – </a:t>
            </a:r>
          </a:p>
          <a:p>
            <a:pPr>
              <a:lnSpc>
                <a:spcPct val="80000"/>
              </a:lnSpc>
            </a:pPr>
            <a:r>
              <a:rPr lang="ru-RU" sz="1200" b="1" i="1"/>
              <a:t>Пепел, рвы, воронки, плотный дым.</a:t>
            </a:r>
          </a:p>
          <a:p>
            <a:pPr>
              <a:lnSpc>
                <a:spcPct val="80000"/>
              </a:lnSpc>
            </a:pPr>
            <a:r>
              <a:rPr lang="ru-RU" sz="1200" b="1" i="1"/>
              <a:t>Я пишу, а над землей, родная,</a:t>
            </a:r>
          </a:p>
          <a:p>
            <a:pPr>
              <a:lnSpc>
                <a:spcPct val="80000"/>
              </a:lnSpc>
            </a:pPr>
            <a:r>
              <a:rPr lang="ru-RU" sz="1200" b="1" i="1"/>
              <a:t>Рвутся бомбы с блеском огневым.</a:t>
            </a:r>
          </a:p>
          <a:p>
            <a:pPr>
              <a:lnSpc>
                <a:spcPct val="80000"/>
              </a:lnSpc>
            </a:pPr>
            <a:r>
              <a:rPr lang="ru-RU" sz="1200" b="1" i="1"/>
              <a:t>В этот миг, когда опасность ближе,</a:t>
            </a:r>
          </a:p>
          <a:p>
            <a:pPr>
              <a:lnSpc>
                <a:spcPct val="80000"/>
              </a:lnSpc>
            </a:pPr>
            <a:r>
              <a:rPr lang="ru-RU" sz="1200" b="1" i="1"/>
              <a:t>Жизнь когда висит на волоске – </a:t>
            </a:r>
          </a:p>
          <a:p>
            <a:pPr>
              <a:lnSpc>
                <a:spcPct val="80000"/>
              </a:lnSpc>
            </a:pPr>
            <a:r>
              <a:rPr lang="ru-RU" sz="1200" b="1" i="1"/>
              <a:t>Только вас в минуты боя вижу</a:t>
            </a:r>
          </a:p>
          <a:p>
            <a:pPr>
              <a:lnSpc>
                <a:spcPct val="80000"/>
              </a:lnSpc>
            </a:pPr>
            <a:r>
              <a:rPr lang="ru-RU" sz="1200" b="1" i="1"/>
              <a:t>В вашем черном вязаном платке,</a:t>
            </a:r>
          </a:p>
          <a:p>
            <a:pPr>
              <a:lnSpc>
                <a:spcPct val="80000"/>
              </a:lnSpc>
            </a:pPr>
            <a:r>
              <a:rPr lang="ru-RU" sz="1200" b="1" i="1"/>
              <a:t>Худенькую, с добрыми глазами.</a:t>
            </a:r>
          </a:p>
          <a:p>
            <a:pPr>
              <a:lnSpc>
                <a:spcPct val="80000"/>
              </a:lnSpc>
            </a:pPr>
            <a:r>
              <a:rPr lang="ru-RU" sz="1200" b="1" i="1"/>
              <a:t>На машину, увозящую меня,</a:t>
            </a:r>
          </a:p>
          <a:p>
            <a:pPr>
              <a:lnSpc>
                <a:spcPct val="80000"/>
              </a:lnSpc>
            </a:pPr>
            <a:r>
              <a:rPr lang="ru-RU" sz="1200" b="1" i="1"/>
              <a:t>Вы смотрели с грустью и слезами, </a:t>
            </a:r>
          </a:p>
          <a:p>
            <a:pPr>
              <a:lnSpc>
                <a:spcPct val="80000"/>
              </a:lnSpc>
            </a:pPr>
            <a:r>
              <a:rPr lang="ru-RU" sz="1200" b="1" i="1"/>
              <a:t>Страх за сына от себя гоня.</a:t>
            </a:r>
          </a:p>
          <a:p>
            <a:pPr>
              <a:lnSpc>
                <a:spcPct val="80000"/>
              </a:lnSpc>
            </a:pPr>
            <a:r>
              <a:rPr lang="ru-RU" sz="1200" b="1" i="1"/>
              <a:t>Милая, душой и сердцем знаю:</a:t>
            </a:r>
          </a:p>
          <a:p>
            <a:pPr>
              <a:lnSpc>
                <a:spcPct val="80000"/>
              </a:lnSpc>
            </a:pPr>
            <a:r>
              <a:rPr lang="ru-RU" sz="1200" b="1" i="1"/>
              <a:t>В долгих думах вы всегда  со мной,</a:t>
            </a:r>
          </a:p>
          <a:p>
            <a:pPr>
              <a:lnSpc>
                <a:spcPct val="80000"/>
              </a:lnSpc>
            </a:pPr>
            <a:r>
              <a:rPr lang="ru-RU" sz="1200" b="1" i="1"/>
              <a:t>В материнской грусти изнывая:</a:t>
            </a:r>
          </a:p>
          <a:p>
            <a:pPr>
              <a:lnSpc>
                <a:spcPct val="80000"/>
              </a:lnSpc>
            </a:pPr>
            <a:r>
              <a:rPr lang="ru-RU" sz="1200" b="1" i="1"/>
              <a:t>«Жив ли он. Вернется ли домой?..»</a:t>
            </a:r>
          </a:p>
          <a:p>
            <a:pPr>
              <a:lnSpc>
                <a:spcPct val="80000"/>
              </a:lnSpc>
            </a:pPr>
            <a:r>
              <a:rPr lang="ru-RU" sz="1200" b="1" i="1"/>
              <a:t>Дорогая мама, не тревожьтесь, </a:t>
            </a:r>
          </a:p>
          <a:p>
            <a:pPr>
              <a:lnSpc>
                <a:spcPct val="80000"/>
              </a:lnSpc>
            </a:pPr>
            <a:r>
              <a:rPr lang="ru-RU" sz="1200" b="1" i="1"/>
              <a:t>Твердо верьте в мой ответ: «Вернусь!»</a:t>
            </a:r>
          </a:p>
          <a:p>
            <a:pPr>
              <a:lnSpc>
                <a:spcPct val="80000"/>
              </a:lnSpc>
            </a:pPr>
            <a:r>
              <a:rPr lang="ru-RU" sz="1200" b="1" i="1"/>
              <a:t>Только чуть суровее и строже, </a:t>
            </a:r>
          </a:p>
          <a:p>
            <a:pPr>
              <a:lnSpc>
                <a:spcPct val="80000"/>
              </a:lnSpc>
            </a:pPr>
            <a:r>
              <a:rPr lang="ru-RU" sz="1200" b="1" i="1"/>
              <a:t>Но, как прежде я вам улыбнусь.</a:t>
            </a:r>
          </a:p>
          <a:p>
            <a:pPr>
              <a:lnSpc>
                <a:spcPct val="80000"/>
              </a:lnSpc>
            </a:pPr>
            <a:r>
              <a:rPr lang="ru-RU" sz="1200" b="1" i="1"/>
              <a:t>Письма ваши много раз читаю,</a:t>
            </a:r>
          </a:p>
          <a:p>
            <a:pPr>
              <a:lnSpc>
                <a:spcPct val="80000"/>
              </a:lnSpc>
            </a:pPr>
            <a:r>
              <a:rPr lang="ru-RU" sz="1200" b="1" i="1"/>
              <a:t>Не читаю – знаю наизусть.</a:t>
            </a:r>
          </a:p>
          <a:p>
            <a:pPr>
              <a:lnSpc>
                <a:spcPct val="80000"/>
              </a:lnSpc>
            </a:pPr>
            <a:r>
              <a:rPr lang="ru-RU" sz="1200" b="1" i="1"/>
              <a:t>Я в разлуке с нашим дальним краем,</a:t>
            </a:r>
          </a:p>
          <a:p>
            <a:pPr>
              <a:lnSpc>
                <a:spcPct val="80000"/>
              </a:lnSpc>
            </a:pPr>
            <a:r>
              <a:rPr lang="ru-RU" sz="1200" b="1" i="1"/>
              <a:t>Что скрывать, испытываю грусть.</a:t>
            </a:r>
          </a:p>
          <a:p>
            <a:pPr>
              <a:lnSpc>
                <a:spcPct val="80000"/>
              </a:lnSpc>
            </a:pPr>
            <a:r>
              <a:rPr lang="ru-RU" sz="1200" b="1" i="1"/>
              <a:t>Вместе с нею ненависть густая</a:t>
            </a:r>
          </a:p>
          <a:p>
            <a:pPr>
              <a:lnSpc>
                <a:spcPct val="80000"/>
              </a:lnSpc>
            </a:pPr>
            <a:r>
              <a:rPr lang="ru-RU" sz="1200" b="1" i="1"/>
              <a:t>Жжет всего. – То ненависть к врагам,</a:t>
            </a:r>
          </a:p>
          <a:p>
            <a:pPr>
              <a:lnSpc>
                <a:spcPct val="80000"/>
              </a:lnSpc>
            </a:pPr>
            <a:r>
              <a:rPr lang="ru-RU" sz="1200" b="1" i="1"/>
              <a:t>Мы идем, врага уничтожая,</a:t>
            </a:r>
          </a:p>
          <a:p>
            <a:pPr>
              <a:lnSpc>
                <a:spcPct val="80000"/>
              </a:lnSpc>
            </a:pPr>
            <a:r>
              <a:rPr lang="ru-RU" sz="1200" b="1" i="1"/>
              <a:t>Чтоб скорее встретиться и нам.</a:t>
            </a:r>
          </a:p>
          <a:p>
            <a:pPr>
              <a:lnSpc>
                <a:spcPct val="80000"/>
              </a:lnSpc>
            </a:pPr>
            <a:r>
              <a:rPr lang="ru-RU" sz="1200" b="1" i="1"/>
              <a:t>Вот приеду, в дом открою двери,</a:t>
            </a:r>
          </a:p>
          <a:p>
            <a:pPr>
              <a:lnSpc>
                <a:spcPct val="80000"/>
              </a:lnSpc>
            </a:pPr>
            <a:r>
              <a:rPr lang="ru-RU" sz="1200" b="1" i="1"/>
              <a:t>В час свиданья буду сам не свой.</a:t>
            </a:r>
          </a:p>
          <a:p>
            <a:pPr>
              <a:lnSpc>
                <a:spcPct val="80000"/>
              </a:lnSpc>
            </a:pPr>
            <a:r>
              <a:rPr lang="ru-RU" sz="1200" b="1" i="1"/>
              <a:t>Хорошо, родная, жить и верить, </a:t>
            </a:r>
          </a:p>
          <a:p>
            <a:pPr>
              <a:lnSpc>
                <a:spcPct val="80000"/>
              </a:lnSpc>
            </a:pPr>
            <a:r>
              <a:rPr lang="ru-RU" sz="1200" b="1" i="1"/>
              <a:t>Знать и думать: ждут тебя домой!»</a:t>
            </a:r>
          </a:p>
          <a:p>
            <a:pPr>
              <a:lnSpc>
                <a:spcPct val="80000"/>
              </a:lnSpc>
            </a:pPr>
            <a:r>
              <a:rPr lang="ru-RU" sz="1200" b="1" i="1"/>
              <a:t>                                К. Арушанов</a:t>
            </a:r>
          </a:p>
        </p:txBody>
      </p:sp>
      <p:pic>
        <p:nvPicPr>
          <p:cNvPr id="27655" name="Picture 7"/>
          <p:cNvPicPr>
            <a:picLocks noGrp="1" noChangeAspect="1" noChangeArrowheads="1"/>
          </p:cNvPicPr>
          <p:nvPr>
            <p:ph type="body" sz="half" idx="2"/>
          </p:nvPr>
        </p:nvPicPr>
        <p:blipFill>
          <a:blip r:embed="rId2"/>
          <a:srcRect/>
          <a:stretch>
            <a:fillRect/>
          </a:stretch>
        </p:blipFill>
        <p:spPr>
          <a:xfrm>
            <a:off x="4211638" y="1196975"/>
            <a:ext cx="4679950" cy="52562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2000" fill="hold"/>
                                        <p:tgtEl>
                                          <p:spTgt spid="27652"/>
                                        </p:tgtEl>
                                        <p:attrNameLst>
                                          <p:attrName>ppt_x</p:attrName>
                                        </p:attrNameLst>
                                      </p:cBhvr>
                                      <p:tavLst>
                                        <p:tav tm="0">
                                          <p:val>
                                            <p:strVal val="#ppt_x"/>
                                          </p:val>
                                        </p:tav>
                                        <p:tav tm="100000">
                                          <p:val>
                                            <p:strVal val="#ppt_x"/>
                                          </p:val>
                                        </p:tav>
                                      </p:tavLst>
                                    </p:anim>
                                    <p:anim calcmode="lin" valueType="num">
                                      <p:cBhvr additive="base">
                                        <p:cTn id="8" dur="2000" fill="hold"/>
                                        <p:tgtEl>
                                          <p:spTgt spid="2765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5" presetClass="entr" presetSubtype="0" fill="hold" nodeType="afterEffect">
                                  <p:stCondLst>
                                    <p:cond delay="0"/>
                                  </p:stCondLst>
                                  <p:childTnLst>
                                    <p:set>
                                      <p:cBhvr>
                                        <p:cTn id="11" dur="1" fill="hold">
                                          <p:stCondLst>
                                            <p:cond delay="0"/>
                                          </p:stCondLst>
                                        </p:cTn>
                                        <p:tgtEl>
                                          <p:spTgt spid="27655"/>
                                        </p:tgtEl>
                                        <p:attrNameLst>
                                          <p:attrName>style.visibility</p:attrName>
                                        </p:attrNameLst>
                                      </p:cBhvr>
                                      <p:to>
                                        <p:strVal val="visible"/>
                                      </p:to>
                                    </p:set>
                                    <p:anim calcmode="lin" valueType="num">
                                      <p:cBhvr>
                                        <p:cTn id="12" dur="2000" fill="hold"/>
                                        <p:tgtEl>
                                          <p:spTgt spid="27655"/>
                                        </p:tgtEl>
                                        <p:attrNameLst>
                                          <p:attrName>ppt_w</p:attrName>
                                        </p:attrNameLst>
                                      </p:cBhvr>
                                      <p:tavLst>
                                        <p:tav tm="0">
                                          <p:val>
                                            <p:fltVal val="0"/>
                                          </p:val>
                                        </p:tav>
                                        <p:tav tm="100000">
                                          <p:val>
                                            <p:strVal val="#ppt_w"/>
                                          </p:val>
                                        </p:tav>
                                      </p:tavLst>
                                    </p:anim>
                                    <p:anim calcmode="lin" valueType="num">
                                      <p:cBhvr>
                                        <p:cTn id="13" dur="2000" fill="hold"/>
                                        <p:tgtEl>
                                          <p:spTgt spid="27655"/>
                                        </p:tgtEl>
                                        <p:attrNameLst>
                                          <p:attrName>ppt_h</p:attrName>
                                        </p:attrNameLst>
                                      </p:cBhvr>
                                      <p:tavLst>
                                        <p:tav tm="0">
                                          <p:val>
                                            <p:fltVal val="0"/>
                                          </p:val>
                                        </p:tav>
                                        <p:tav tm="100000">
                                          <p:val>
                                            <p:strVal val="#ppt_h"/>
                                          </p:val>
                                        </p:tav>
                                      </p:tavLst>
                                    </p:anim>
                                    <p:anim calcmode="lin" valueType="num">
                                      <p:cBhvr>
                                        <p:cTn id="14" dur="2000" fill="hold"/>
                                        <p:tgtEl>
                                          <p:spTgt spid="27655"/>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76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MY_78\Desktop\фото для през\1.jpg"/>
          <p:cNvPicPr>
            <a:picLocks noGrp="1" noChangeAspect="1" noChangeArrowheads="1"/>
          </p:cNvPicPr>
          <p:nvPr>
            <p:ph idx="1"/>
          </p:nvPr>
        </p:nvPicPr>
        <p:blipFill>
          <a:blip r:embed="rId2"/>
          <a:srcRect/>
          <a:stretch>
            <a:fillRect/>
          </a:stretch>
        </p:blipFill>
        <p:spPr bwMode="auto">
          <a:xfrm>
            <a:off x="0" y="0"/>
            <a:ext cx="4786346" cy="5857892"/>
          </a:xfrm>
          <a:prstGeom prst="rect">
            <a:avLst/>
          </a:prstGeom>
          <a:noFill/>
        </p:spPr>
      </p:pic>
      <p:pic>
        <p:nvPicPr>
          <p:cNvPr id="5" name="Рисунок 4" descr="1241883061_7.jpg"/>
          <p:cNvPicPr>
            <a:picLocks noChangeAspect="1"/>
          </p:cNvPicPr>
          <p:nvPr/>
        </p:nvPicPr>
        <p:blipFill>
          <a:blip r:embed="rId3"/>
          <a:stretch>
            <a:fillRect/>
          </a:stretch>
        </p:blipFill>
        <p:spPr>
          <a:xfrm>
            <a:off x="1428728" y="4357694"/>
            <a:ext cx="4514506" cy="2500306"/>
          </a:xfrm>
          <a:prstGeom prst="rect">
            <a:avLst/>
          </a:prstGeom>
        </p:spPr>
      </p:pic>
      <p:pic>
        <p:nvPicPr>
          <p:cNvPr id="6" name="Рисунок 5" descr="1241883040_10.jpg"/>
          <p:cNvPicPr>
            <a:picLocks noChangeAspect="1"/>
          </p:cNvPicPr>
          <p:nvPr/>
        </p:nvPicPr>
        <p:blipFill>
          <a:blip r:embed="rId4"/>
          <a:stretch>
            <a:fillRect/>
          </a:stretch>
        </p:blipFill>
        <p:spPr>
          <a:xfrm>
            <a:off x="4857720" y="0"/>
            <a:ext cx="428628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53"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500"/>
                            </p:stCondLst>
                            <p:childTnLst>
                              <p:par>
                                <p:cTn id="16" presetID="3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decel="100000"/>
                                        <p:tgtEl>
                                          <p:spTgt spid="5"/>
                                        </p:tgtEl>
                                      </p:cBhvr>
                                    </p:animEffect>
                                    <p:anim calcmode="lin" valueType="num">
                                      <p:cBhvr>
                                        <p:cTn id="19" dur="800" decel="100000" fill="hold"/>
                                        <p:tgtEl>
                                          <p:spTgt spid="5"/>
                                        </p:tgtEl>
                                        <p:attrNameLst>
                                          <p:attrName>style.rotation</p:attrName>
                                        </p:attrNameLst>
                                      </p:cBhvr>
                                      <p:tavLst>
                                        <p:tav tm="0">
                                          <p:val>
                                            <p:fltVal val="-90"/>
                                          </p:val>
                                        </p:tav>
                                        <p:tav tm="100000">
                                          <p:val>
                                            <p:fltVal val="0"/>
                                          </p:val>
                                        </p:tav>
                                      </p:tavLst>
                                    </p:anim>
                                    <p:anim calcmode="lin" valueType="num">
                                      <p:cBhvr>
                                        <p:cTn id="20" dur="800" decel="100000" fill="hold"/>
                                        <p:tgtEl>
                                          <p:spTgt spid="5"/>
                                        </p:tgtEl>
                                        <p:attrNameLst>
                                          <p:attrName>ppt_x</p:attrName>
                                        </p:attrNameLst>
                                      </p:cBhvr>
                                      <p:tavLst>
                                        <p:tav tm="0">
                                          <p:val>
                                            <p:strVal val="#ppt_x+0.4"/>
                                          </p:val>
                                        </p:tav>
                                        <p:tav tm="100000">
                                          <p:val>
                                            <p:strVal val="#ppt_x-0.05"/>
                                          </p:val>
                                        </p:tav>
                                      </p:tavLst>
                                    </p:anim>
                                    <p:anim calcmode="lin" valueType="num">
                                      <p:cBhvr>
                                        <p:cTn id="21" dur="800" decel="100000" fill="hold"/>
                                        <p:tgtEl>
                                          <p:spTgt spid="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ost-121053681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t="-35000" b="-35000"/>
          </a:stretch>
        </a:blipFill>
        <a:effectLst/>
      </p:bgPr>
    </p:bg>
    <p:spTree>
      <p:nvGrpSpPr>
        <p:cNvPr id="1" name=""/>
        <p:cNvGrpSpPr/>
        <p:nvPr/>
      </p:nvGrpSpPr>
      <p:grpSpPr>
        <a:xfrm>
          <a:off x="0" y="0"/>
          <a:ext cx="0" cy="0"/>
          <a:chOff x="0" y="0"/>
          <a:chExt cx="0" cy="0"/>
        </a:xfrm>
      </p:grpSpPr>
      <p:sp>
        <p:nvSpPr>
          <p:cNvPr id="4" name="TextBox 3"/>
          <p:cNvSpPr txBox="1"/>
          <p:nvPr/>
        </p:nvSpPr>
        <p:spPr>
          <a:xfrm>
            <a:off x="285719" y="500042"/>
            <a:ext cx="8643999" cy="6001643"/>
          </a:xfrm>
          <a:prstGeom prst="rect">
            <a:avLst/>
          </a:prstGeom>
          <a:noFill/>
        </p:spPr>
        <p:txBody>
          <a:bodyPr wrap="square" rtlCol="0">
            <a:spAutoFit/>
          </a:bodyPr>
          <a:lstStyle/>
          <a:p>
            <a:pPr>
              <a:defRPr/>
            </a:pPr>
            <a:r>
              <a:rPr lang="ru-RU"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Письма военных </a:t>
            </a:r>
            <a:r>
              <a:rPr lang="ru-RU" sz="3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лет…Они </a:t>
            </a:r>
            <a:r>
              <a:rPr lang="ru-RU"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писались в минуты затишья между боями, в окопах, в воронках из-под бомб.  Авторы не думали, что через столько лет их мысли о войне будут опубликованы, поэтому они не обращали внимания ни на стиль своих писем, ни на язык - не до того было им тогда. </a:t>
            </a:r>
          </a:p>
          <a:p>
            <a:pPr>
              <a:defRPr/>
            </a:pPr>
            <a:r>
              <a:rPr lang="ru-RU"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День за днем и год за годом шли солдатские треугольники с фронта в тыл. </a:t>
            </a:r>
          </a:p>
          <a:p>
            <a:pPr>
              <a:defRPr/>
            </a:pPr>
            <a:r>
              <a:rPr lang="ru-RU"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И каждый раз, читая эти строки, испытываешь трепет от встречи с Памятью. Эти страницы </a:t>
            </a:r>
            <a:r>
              <a:rPr lang="ru-RU" sz="3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бесценны!!!</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567</TotalTime>
  <Words>525</Words>
  <Application>Microsoft Office PowerPoint</Application>
  <PresentationFormat>Экран (4:3)</PresentationFormat>
  <Paragraphs>43</Paragraphs>
  <Slides>8</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Апекс</vt:lpstr>
      <vt:lpstr>1_Апекс</vt:lpstr>
      <vt:lpstr>Слайд 1</vt:lpstr>
      <vt:lpstr>Слайд 2</vt:lpstr>
      <vt:lpstr>Письма военных лет</vt:lpstr>
      <vt:lpstr>Слайд 4</vt:lpstr>
      <vt:lpstr>Письма военных лет</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MY_78</dc:creator>
  <cp:lastModifiedBy>MY_78</cp:lastModifiedBy>
  <cp:revision>54</cp:revision>
  <dcterms:created xsi:type="dcterms:W3CDTF">2010-03-12T10:23:52Z</dcterms:created>
  <dcterms:modified xsi:type="dcterms:W3CDTF">2010-03-13T17:25:20Z</dcterms:modified>
</cp:coreProperties>
</file>