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6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4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F38A9-4EDE-4E1C-A73C-E3E2CB1A31DA}" type="datetimeFigureOut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1BA981-8A50-4374-B43E-9DB01375B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A4CE-8DB7-41D6-B377-AFD5AB9758C9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DB750-A994-4E38-8FDC-CA3D62110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1D6E-3F9D-4663-8ADD-232D5C5273B2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1558-48AC-4BEA-B6F5-01B79E47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F7E01-3C3A-4427-BC22-8D26EB1F1727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A1C3-4125-4E3E-A048-CA050AD36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E1D8-F966-4629-9E71-396AB880C458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704E-3BA2-4F69-860D-4F6824B87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B456-C18C-41F7-88E4-C3ECD80F0BA2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2C2A-B3E2-4A73-8739-6E24EA58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DCFB-EDAD-4383-ADE9-FCC81FF53435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D58E-4C33-4FB0-BF75-9A77FFF0F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C361-2E99-4A44-9777-D48756D9C2E0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DF78-3481-41DC-BA87-27E54E17E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58254-0A74-4983-B5D5-B0ECE38D5CF2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FD56-BB33-4875-81B1-D9639A895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9B4CF-AA82-481A-97E5-D47ECBDB2D64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6CD6-CAF0-4B70-9E99-826D3F3EC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DB6A-F8A4-4395-9AAE-4D6B15D756D8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1763-E7BE-4220-9A14-BE35454BB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D89-C54F-41BC-8176-F6CBBE81978E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6614-53AC-4F80-9B00-1885D1D02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215AD4-39A7-4AB3-B538-A6A5D95CB560}" type="datetime1">
              <a:rPr lang="ru-RU"/>
              <a:pPr>
                <a:defRPr/>
              </a:pPr>
              <a:t>06.11.2011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E320D1-7D45-4E22-AE91-0445B137B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Разделите числа на две группы:</a:t>
            </a:r>
          </a:p>
        </p:txBody>
      </p:sp>
      <p:pic>
        <p:nvPicPr>
          <p:cNvPr id="7" name="Содержимое 6" descr="Безымянный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496"/>
            <a:ext cx="8488712" cy="1162576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82BEE-97AA-4041-BCE5-3032A462032F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11" name="Рисунок 10" descr="Безымянный00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643050"/>
            <a:ext cx="3714776" cy="4554307"/>
          </a:xfrm>
          <a:prstGeom prst="rect">
            <a:avLst/>
          </a:prstGeom>
        </p:spPr>
      </p:pic>
      <p:pic>
        <p:nvPicPr>
          <p:cNvPr id="12" name="Рисунок 11" descr="Безымянный0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643050"/>
            <a:ext cx="3714776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Математик мировой известности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" name="Содержимое 6" descr="Фотография Анатолий Ширшов (photo Anatoliy Shirshov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786050" y="1500174"/>
            <a:ext cx="607223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sz="2400" b="1" dirty="0" smtClean="0">
                <a:latin typeface="+mn-lt"/>
              </a:rPr>
              <a:t>Анатолий Илларионович </a:t>
            </a:r>
            <a:r>
              <a:rPr lang="ru-RU" sz="2400" b="1" dirty="0" err="1" smtClean="0">
                <a:latin typeface="+mn-lt"/>
              </a:rPr>
              <a:t>Ширшов</a:t>
            </a:r>
            <a:r>
              <a:rPr lang="ru-RU" sz="2400" b="1" dirty="0" smtClean="0">
                <a:latin typeface="+mn-lt"/>
              </a:rPr>
              <a:t> </a:t>
            </a:r>
          </a:p>
          <a:p>
            <a:r>
              <a:rPr lang="ru-RU" sz="2400" dirty="0" smtClean="0">
                <a:latin typeface="+mn-lt"/>
              </a:rPr>
              <a:t>доктор физико-математических наук,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член-корреспондент АН СССР, профессор, специалист в области алгебры,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аспирант НИИ математики и механики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при МГУ, преподаватель, ассистент, доцент,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зам. декана механико-математического факультета МГУ, президент Сибирского математического общества – и этот список беспределен, как сама математическая бесконечность!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пункт 12 , повторить правила;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составить от 3 до 5 выражений на сложение и вычитание смешанных чисел следующим образом: первое число в вашем будущем выражении мы определили             , результат первого выражения – начало второго выражения и так далее.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72198" y="3714752"/>
            <a:ext cx="785818" cy="500066"/>
          </a:xfrm>
          <a:prstGeom prst="round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</a:t>
            </a:r>
          </a:p>
          <a:p>
            <a:pPr>
              <a:buNone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r>
              <a:rPr lang="ru-RU" sz="4000" dirty="0" smtClean="0"/>
              <a:t>+8 = </a:t>
            </a:r>
            <a:r>
              <a:rPr lang="ru-RU" sz="4000" b="1" dirty="0" smtClean="0"/>
              <a:t>13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</a:t>
            </a:r>
            <a:r>
              <a:rPr lang="ru-RU" sz="4000" b="1" dirty="0" smtClean="0"/>
              <a:t>13</a:t>
            </a:r>
            <a:r>
              <a:rPr lang="ru-RU" sz="4000" dirty="0" smtClean="0"/>
              <a:t>-4=</a:t>
            </a:r>
            <a:r>
              <a:rPr lang="ru-RU" sz="4000" b="1" dirty="0" smtClean="0"/>
              <a:t>9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</a:t>
            </a:r>
            <a:r>
              <a:rPr lang="ru-RU" sz="4000" b="1" dirty="0" smtClean="0"/>
              <a:t>9</a:t>
            </a:r>
            <a:r>
              <a:rPr lang="ru-RU" sz="4000" dirty="0" smtClean="0"/>
              <a:t>+2=</a:t>
            </a:r>
            <a:r>
              <a:rPr lang="ru-RU" sz="4000" b="1" dirty="0" smtClean="0"/>
              <a:t>11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</a:t>
            </a:r>
            <a:r>
              <a:rPr lang="ru-RU" sz="4000" b="1" dirty="0" smtClean="0"/>
              <a:t>11</a:t>
            </a:r>
            <a:r>
              <a:rPr lang="ru-RU" sz="4000" dirty="0" smtClean="0"/>
              <a:t>-6=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урока: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200" b="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повторить правила сложения и вычитания смешанных чисел; </a:t>
            </a:r>
            <a:br>
              <a:rPr lang="ru-RU" dirty="0" smtClean="0"/>
            </a:b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учиться использовать эти правила.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02C2A-B3E2-4A73-8739-6E24EA58F20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i="1" u="sng" dirty="0" smtClean="0">
                <a:solidFill>
                  <a:schemeClr val="hlink"/>
                </a:solidFill>
                <a:latin typeface="Georgia" pitchFamily="18" charset="0"/>
              </a:rPr>
              <a:t/>
            </a:r>
            <a:br>
              <a:rPr lang="ru-RU" b="1" i="1" u="sng" dirty="0" smtClean="0">
                <a:solidFill>
                  <a:schemeClr val="hlink"/>
                </a:solidFill>
                <a:latin typeface="Georgia" pitchFamily="18" charset="0"/>
              </a:rPr>
            </a:br>
            <a:r>
              <a:rPr lang="ru-RU" dirty="0" smtClean="0"/>
              <a:t>Подведем итог:</a:t>
            </a:r>
          </a:p>
        </p:txBody>
      </p:sp>
      <p:sp>
        <p:nvSpPr>
          <p:cNvPr id="15363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1571612"/>
            <a:ext cx="4464050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Я доволен собой,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у меня все получилось !!!</a:t>
            </a:r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4" y="1571612"/>
            <a:ext cx="3817937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Я старался, но у меня не все получилось!!!</a:t>
            </a:r>
          </a:p>
        </p:txBody>
      </p:sp>
      <p:sp>
        <p:nvSpPr>
          <p:cNvPr id="139276" name="AutoShape 12"/>
          <p:cNvSpPr>
            <a:spLocks noChangeArrowheads="1"/>
          </p:cNvSpPr>
          <p:nvPr/>
        </p:nvSpPr>
        <p:spPr bwMode="auto">
          <a:xfrm>
            <a:off x="684213" y="3213100"/>
            <a:ext cx="3095625" cy="28797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hlink"/>
              </a:solidFill>
            </a:endParaRPr>
          </a:p>
        </p:txBody>
      </p:sp>
      <p:sp>
        <p:nvSpPr>
          <p:cNvPr id="139277" name="AutoShape 13"/>
          <p:cNvSpPr>
            <a:spLocks noChangeArrowheads="1"/>
          </p:cNvSpPr>
          <p:nvPr/>
        </p:nvSpPr>
        <p:spPr bwMode="auto">
          <a:xfrm>
            <a:off x="5364163" y="3213100"/>
            <a:ext cx="3095625" cy="2879725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6" grpId="0" animBg="1"/>
      <p:bldP spid="1392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DB750-A994-4E38-8FDC-CA3D62110BA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Группы чисел: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0" name="Содержимое 9" descr="Безымянный1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71678"/>
            <a:ext cx="4357718" cy="726286"/>
          </a:xfrm>
        </p:spPr>
      </p:pic>
      <p:sp>
        <p:nvSpPr>
          <p:cNvPr id="11" name="TextBox 10"/>
          <p:cNvSpPr txBox="1"/>
          <p:nvPr/>
        </p:nvSpPr>
        <p:spPr>
          <a:xfrm>
            <a:off x="4857752" y="221455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>
                <a:latin typeface="+mn-lt"/>
              </a:rPr>
              <a:t>- </a:t>
            </a:r>
            <a:r>
              <a:rPr lang="ru-RU" sz="3200" dirty="0" smtClean="0">
                <a:latin typeface="+mn-lt"/>
              </a:rPr>
              <a:t>натуральные числа</a:t>
            </a:r>
            <a:endParaRPr lang="ru-RU" sz="3200" dirty="0">
              <a:latin typeface="+mn-lt"/>
            </a:endParaRPr>
          </a:p>
        </p:txBody>
      </p:sp>
      <p:pic>
        <p:nvPicPr>
          <p:cNvPr id="12" name="Рисунок 11" descr="Безымянный1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554934"/>
            <a:ext cx="4357718" cy="85514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29190" y="378619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</a:t>
            </a:r>
            <a:r>
              <a:rPr lang="ru-RU" sz="3200" dirty="0" smtClean="0">
                <a:latin typeface="+mn-lt"/>
              </a:rPr>
              <a:t>смешанные числа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1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772400" cy="1470025"/>
          </a:xfrm>
        </p:spPr>
        <p:txBody>
          <a:bodyPr/>
          <a:lstStyle/>
          <a:p>
            <a:r>
              <a:rPr lang="ru-RU" dirty="0" smtClean="0"/>
              <a:t>Сложение и вычитание смешанных чисел</a:t>
            </a:r>
          </a:p>
        </p:txBody>
      </p:sp>
      <p:pic>
        <p:nvPicPr>
          <p:cNvPr id="1026" name="Picture 2" descr="H:\Documents and Settings\Aida\Рабочий стол\текстуры и фоны, клипарты\Scool_objekts\scool (90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5643563"/>
            <a:ext cx="201612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4857750"/>
            <a:ext cx="7016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50" y="5786438"/>
            <a:ext cx="11350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07D18-2327-4499-808F-428140A479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урока: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200" b="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повторить правила сложения и вычитания смешанных чисел; </a:t>
            </a:r>
            <a:br>
              <a:rPr lang="ru-RU" dirty="0" smtClean="0"/>
            </a:b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учиться использовать эти правила.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02C2A-B3E2-4A73-8739-6E24EA58F20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«Найди ошибку»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Дикобраз в подарок сыну</a:t>
            </a:r>
            <a:br>
              <a:rPr lang="ru-RU" dirty="0" smtClean="0"/>
            </a:br>
            <a:r>
              <a:rPr lang="ru-RU" dirty="0" smtClean="0"/>
              <a:t>Сделал счётную машину.</a:t>
            </a:r>
            <a:br>
              <a:rPr lang="ru-RU" dirty="0" smtClean="0"/>
            </a:br>
            <a:r>
              <a:rPr lang="ru-RU" dirty="0" smtClean="0"/>
              <a:t>К сожалению, она</a:t>
            </a:r>
            <a:br>
              <a:rPr lang="ru-RU" dirty="0" smtClean="0"/>
            </a:br>
            <a:r>
              <a:rPr lang="ru-RU" dirty="0" smtClean="0"/>
              <a:t>Недостаточно </a:t>
            </a:r>
            <a:r>
              <a:rPr lang="ru-RU" dirty="0" smtClean="0"/>
              <a:t>точна</a:t>
            </a:r>
            <a:r>
              <a:rPr lang="en-US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Результаты перед вами, </a:t>
            </a:r>
            <a:br>
              <a:rPr lang="ru-RU" dirty="0" smtClean="0"/>
            </a:br>
            <a:r>
              <a:rPr lang="ru-RU" dirty="0" smtClean="0"/>
              <a:t>Быстро всё исправьте сами.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Рисунок 6" descr="how-to-draw-a-porcu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4384449"/>
            <a:ext cx="2677973" cy="2259236"/>
          </a:xfrm>
          <a:prstGeom prst="round2DiagRect">
            <a:avLst/>
          </a:prstGeom>
        </p:spPr>
      </p:pic>
      <p:pic>
        <p:nvPicPr>
          <p:cNvPr id="8" name="Рисунок 7" descr="cal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1857364"/>
            <a:ext cx="2339389" cy="2248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«Найди ошибку»</a:t>
            </a:r>
            <a:endParaRPr lang="ru-RU" dirty="0"/>
          </a:p>
        </p:txBody>
      </p:sp>
      <p:pic>
        <p:nvPicPr>
          <p:cNvPr id="7" name="Содержимое 6" descr="Безымянный15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714620"/>
            <a:ext cx="6357982" cy="2364275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5464975" y="3321843"/>
            <a:ext cx="928694" cy="71438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" name="Рисунок 17" descr="Безымянный1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643050"/>
            <a:ext cx="842968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«Найди ошибку»</a:t>
            </a:r>
            <a:endParaRPr lang="ru-RU" dirty="0"/>
          </a:p>
        </p:txBody>
      </p:sp>
      <p:pic>
        <p:nvPicPr>
          <p:cNvPr id="7" name="Содержимое 6" descr="Безымянный17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786058"/>
            <a:ext cx="7770681" cy="2115352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5322099" y="3250405"/>
            <a:ext cx="1714512" cy="107157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Рисунок 9" descr="Безымянный18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1643050"/>
            <a:ext cx="632415" cy="207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«Найди ошибку»</a:t>
            </a:r>
            <a:endParaRPr lang="ru-RU" dirty="0"/>
          </a:p>
        </p:txBody>
      </p:sp>
      <p:pic>
        <p:nvPicPr>
          <p:cNvPr id="7" name="Содержимое 6" descr="Безымянный19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500306"/>
            <a:ext cx="6110164" cy="2172503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5214942" y="2786058"/>
            <a:ext cx="1714512" cy="157163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Рисунок 9" descr="Безымянный2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1571612"/>
            <a:ext cx="1500198" cy="2013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D704E-3BA2-4F69-860D-4F6824B87A9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4" name="Рисунок 13" descr="Безымянный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571612"/>
            <a:ext cx="3504494" cy="4852800"/>
          </a:xfrm>
          <a:prstGeom prst="rect">
            <a:avLst/>
          </a:prstGeom>
        </p:spPr>
      </p:pic>
      <p:pic>
        <p:nvPicPr>
          <p:cNvPr id="16" name="Содержимое 15" descr="Безымянный00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1571612"/>
            <a:ext cx="3581545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 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 16</Template>
  <TotalTime>258</TotalTime>
  <Words>124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математика -  16</vt:lpstr>
      <vt:lpstr>  Разделите числа на две группы:</vt:lpstr>
      <vt:lpstr> Группы чисел:</vt:lpstr>
      <vt:lpstr>Сложение и вычитание смешанных чисел</vt:lpstr>
      <vt:lpstr>  Цели урока: </vt:lpstr>
      <vt:lpstr>  Задание «Найди ошибку»  </vt:lpstr>
      <vt:lpstr> «Найди ошибку»</vt:lpstr>
      <vt:lpstr> «Найди ошибку»</vt:lpstr>
      <vt:lpstr> «Найди ошибку»</vt:lpstr>
      <vt:lpstr> Самостоятельная работа</vt:lpstr>
      <vt:lpstr> Проверка</vt:lpstr>
      <vt:lpstr> Математик мировой известности</vt:lpstr>
      <vt:lpstr> Домашнее задание</vt:lpstr>
      <vt:lpstr> Пример</vt:lpstr>
      <vt:lpstr>  Цели урока: </vt:lpstr>
      <vt:lpstr> Подведем итог:</vt:lpstr>
      <vt:lpstr> 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Родители</dc:creator>
  <dc:description>http://aida.ucoz.ru</dc:description>
  <cp:lastModifiedBy>Родители</cp:lastModifiedBy>
  <cp:revision>38</cp:revision>
  <dcterms:created xsi:type="dcterms:W3CDTF">2011-10-24T13:26:09Z</dcterms:created>
  <dcterms:modified xsi:type="dcterms:W3CDTF">2011-11-06T11:39:38Z</dcterms:modified>
</cp:coreProperties>
</file>