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4" r:id="rId3"/>
    <p:sldId id="257" r:id="rId4"/>
    <p:sldId id="258" r:id="rId5"/>
    <p:sldId id="262" r:id="rId6"/>
    <p:sldId id="268" r:id="rId7"/>
    <p:sldId id="260" r:id="rId8"/>
    <p:sldId id="261" r:id="rId9"/>
    <p:sldId id="263" r:id="rId10"/>
    <p:sldId id="265" r:id="rId11"/>
    <p:sldId id="264" r:id="rId12"/>
    <p:sldId id="269" r:id="rId13"/>
    <p:sldId id="270" r:id="rId14"/>
    <p:sldId id="259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0%BD%D0%B3%D0%BB%D0%B8%D0%B9%D1%81%D0%BA%D0%B8%D0%B9_%D1%8F%D0%B7%D1%8B%D0%BA" TargetMode="External"/><Relationship Id="rId2" Type="http://schemas.openxmlformats.org/officeDocument/2006/relationships/hyperlink" Target="http://ru.wikipedia.org/wiki/%D0%A2%D1%80%D0%B0%D0%BD%D1%81%D0%BB%D0%B8%D1%82%D0%B5%D1%80%D0%B0%D1%86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1%8E%D0%B6%D0%B5%D1%82" TargetMode="External"/><Relationship Id="rId5" Type="http://schemas.openxmlformats.org/officeDocument/2006/relationships/hyperlink" Target="http://ru.wikipedia.org/wiki/%D0%A0%D0%B5%D1%88%D0%B5%D0%BD%D0%B8%D0%B5_%D0%B7%D0%B0%D0%B4%D0%B0%D1%87" TargetMode="External"/><Relationship Id="rId4" Type="http://schemas.openxmlformats.org/officeDocument/2006/relationships/hyperlink" Target="http://ru.wikipedia.org/wiki/%D0%9A%D0%BB%D0%B0%D1%81%D1%81%D0%B8%D1%84%D0%B8%D0%BA%D0%B0%D1%86%D0%B8%D1%8F_%D0%BA%D0%BE%D0%BC%D0%BF%D1%8C%D1%8E%D1%82%D0%B5%D1%80%D0%BD%D1%8B%D1%85_%D0%B8%D0%B3%D1%8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Повышение качества образования через нестандартные формы внеклассной работы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6400800" cy="26391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Кириченко </a:t>
            </a:r>
          </a:p>
          <a:p>
            <a:r>
              <a:rPr lang="ru-RU" dirty="0" smtClean="0"/>
              <a:t>Анна Сергеевна</a:t>
            </a:r>
          </a:p>
          <a:p>
            <a:r>
              <a:rPr lang="ru-RU" sz="1600" dirty="0" smtClean="0"/>
              <a:t>учитель биологии МБОУ СОШ №131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28 августа 2013г.</a:t>
            </a:r>
            <a:endParaRPr lang="ru-RU" dirty="0"/>
          </a:p>
        </p:txBody>
      </p:sp>
      <p:pic>
        <p:nvPicPr>
          <p:cNvPr id="1026" name="Picture 2" descr="C:\Users\Администратор\Desktop\школа №131\стстья в ИО и на сайты\точка чертежн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9" y="3020677"/>
            <a:ext cx="4281348" cy="2856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up</a:t>
            </a:r>
            <a:endParaRPr lang="ru-RU" dirty="0"/>
          </a:p>
        </p:txBody>
      </p:sp>
      <p:pic>
        <p:nvPicPr>
          <p:cNvPr id="1026" name="Picture 2" descr="C:\Users\Администратор\Desktop\школа №131\стстья в ИО и на сайты\level u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3993139" cy="2664296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\Desktop\школа №131\стстья в ИО и на сайты\level up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764704"/>
            <a:ext cx="3993138" cy="2664296"/>
          </a:xfrm>
          <a:prstGeom prst="rect">
            <a:avLst/>
          </a:prstGeom>
          <a:noFill/>
        </p:spPr>
      </p:pic>
      <p:pic>
        <p:nvPicPr>
          <p:cNvPr id="1031" name="Picture 7" descr="http://cs416818.vk.me/v416818332/62a0/XYQ1NknVc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284984"/>
            <a:ext cx="3888432" cy="2916325"/>
          </a:xfrm>
          <a:prstGeom prst="rect">
            <a:avLst/>
          </a:prstGeom>
          <a:noFill/>
        </p:spPr>
      </p:pic>
      <p:pic>
        <p:nvPicPr>
          <p:cNvPr id="1033" name="Picture 9" descr="http://cs416818.vk.me/v416818332/62cd/A_1sqMeBU9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573016"/>
            <a:ext cx="4032448" cy="3024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Финальное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 descr="http://cs323818.vk.me/v323818332/701b/7YXlor-j7D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221088"/>
            <a:ext cx="2657024" cy="1772816"/>
          </a:xfrm>
          <a:prstGeom prst="rect">
            <a:avLst/>
          </a:prstGeom>
          <a:noFill/>
        </p:spPr>
      </p:pic>
      <p:pic>
        <p:nvPicPr>
          <p:cNvPr id="21510" name="Picture 6" descr="http://cs416818.vk.me/v416818332/630c/41LYAxOldK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284984"/>
            <a:ext cx="4752528" cy="3170976"/>
          </a:xfrm>
          <a:prstGeom prst="rect">
            <a:avLst/>
          </a:prstGeom>
          <a:noFill/>
        </p:spPr>
      </p:pic>
      <p:pic>
        <p:nvPicPr>
          <p:cNvPr id="21508" name="Picture 4" descr="http://cs323818.vk.me/v323818332/7051/9VDOnWhXRG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3" y="1340768"/>
            <a:ext cx="4101061" cy="2736304"/>
          </a:xfrm>
          <a:prstGeom prst="rect">
            <a:avLst/>
          </a:prstGeom>
          <a:noFill/>
        </p:spPr>
      </p:pic>
      <p:pic>
        <p:nvPicPr>
          <p:cNvPr id="21512" name="Picture 8" descr="http://cs416818.vk.me/v416818332/63ae/oWhofPJqXq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1556792"/>
            <a:ext cx="2913911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Финальное задание (1)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>Вам дается бумага с пустыми квадратами вместо слов. Слова в этой интересной фразе Леонардо да Винчи – это ваши подсказки заработанные на точках. Первые составившие фразу верно - получают 10 баллов, вторые 9, третьи 8 и так далее. На выполнение задания 5 минут.</a:t>
            </a:r>
          </a:p>
          <a:p>
            <a:r>
              <a:rPr lang="ru-RU" b="1" u="sng" dirty="0" smtClean="0"/>
              <a:t>Фраза :</a:t>
            </a:r>
            <a:endParaRPr lang="ru-RU" dirty="0" smtClean="0"/>
          </a:p>
          <a:p>
            <a:r>
              <a:rPr lang="ru-RU" b="1" dirty="0" smtClean="0"/>
              <a:t>1)ПРИРОДА    2)ТАК ОБО    3)ВСЕМ ПОЗАБОТИЛАСЬ,    4) ЧТО ПОВСЮДУ     5) ТЫ НАХОДИШЬ ЧЕМУ    6)УЧИТЬСЯ.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Финальное задание 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Даны подсказки:</a:t>
            </a:r>
          </a:p>
          <a:p>
            <a:pPr>
              <a:buNone/>
            </a:pPr>
            <a:r>
              <a:rPr lang="ru-RU" dirty="0" smtClean="0"/>
              <a:t>Покрытосеменные (цветковые)</a:t>
            </a:r>
          </a:p>
          <a:p>
            <a:pPr>
              <a:buNone/>
            </a:pPr>
            <a:r>
              <a:rPr lang="ru-RU" dirty="0" smtClean="0"/>
              <a:t>Размножение</a:t>
            </a:r>
          </a:p>
          <a:p>
            <a:pPr>
              <a:buNone/>
            </a:pPr>
            <a:r>
              <a:rPr lang="ru-RU" dirty="0" smtClean="0"/>
              <a:t>Эндосперм</a:t>
            </a:r>
          </a:p>
          <a:p>
            <a:pPr>
              <a:buNone/>
            </a:pPr>
            <a:r>
              <a:rPr lang="ru-RU" dirty="0" smtClean="0"/>
              <a:t>Семенная кожура</a:t>
            </a:r>
          </a:p>
          <a:p>
            <a:pPr>
              <a:buNone/>
            </a:pPr>
            <a:r>
              <a:rPr lang="ru-RU" dirty="0" smtClean="0"/>
              <a:t>Многоклеточный зародыш нового семени</a:t>
            </a:r>
          </a:p>
          <a:p>
            <a:pPr>
              <a:buNone/>
            </a:pPr>
            <a:r>
              <a:rPr lang="ru-RU" dirty="0" smtClean="0"/>
              <a:t>1898г. Академик </a:t>
            </a:r>
            <a:r>
              <a:rPr lang="ru-RU" dirty="0" err="1" smtClean="0"/>
              <a:t>С.Г.Навашин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Процесс</a:t>
            </a:r>
          </a:p>
          <a:p>
            <a:r>
              <a:rPr lang="ru-RU" b="1" dirty="0" smtClean="0"/>
              <a:t>Загаданное словосочетание:</a:t>
            </a:r>
          </a:p>
          <a:p>
            <a:pPr>
              <a:buNone/>
            </a:pPr>
            <a:r>
              <a:rPr lang="ru-RU" dirty="0" smtClean="0"/>
              <a:t>       _ _ _ _ _ _ _      _ _ _ _ _ _ _ _ _ _ _ _ _ _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Мечта…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err="1" smtClean="0"/>
              <a:t>Межпредметная</a:t>
            </a:r>
            <a:r>
              <a:rPr lang="ru-RU" b="1" dirty="0" smtClean="0"/>
              <a:t> многоуровневая школьная игра «Школьная галактика»</a:t>
            </a:r>
          </a:p>
          <a:p>
            <a:r>
              <a:rPr lang="ru-RU" dirty="0" smtClean="0"/>
              <a:t>Все классы (среднее, старшее звено)</a:t>
            </a:r>
          </a:p>
          <a:p>
            <a:r>
              <a:rPr lang="ru-RU" dirty="0" smtClean="0"/>
              <a:t>Все предметы школьного курса</a:t>
            </a:r>
          </a:p>
          <a:p>
            <a:r>
              <a:rPr lang="ru-RU" dirty="0" smtClean="0"/>
              <a:t>Игра в несколько </a:t>
            </a:r>
            <a:r>
              <a:rPr lang="ru-RU" dirty="0" smtClean="0"/>
              <a:t>дней (туров)</a:t>
            </a:r>
            <a:endParaRPr lang="ru-RU" dirty="0" smtClean="0"/>
          </a:p>
          <a:p>
            <a:r>
              <a:rPr lang="ru-RU" dirty="0" smtClean="0"/>
              <a:t>Игра на разных площадках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 заключение приведу несколько высказываний самих игроков. Ведь нет нам лучших судий, чем дети: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i="1" dirty="0" smtClean="0"/>
              <a:t>«Мне очень понравилась игра, но мне кажется, что было очень мало времени. Лучше отменить все уроки и весь день играть с большим количеством заданий. Ну, в общем, мне игра понравилась, в следующий раз хочу быть ведущим».</a:t>
            </a:r>
            <a:endParaRPr lang="ru-RU" dirty="0" smtClean="0"/>
          </a:p>
          <a:p>
            <a:r>
              <a:rPr lang="ru-RU" b="1" i="1" dirty="0" smtClean="0"/>
              <a:t>Антон С., 6 «Б»</a:t>
            </a:r>
            <a:endParaRPr lang="ru-RU" dirty="0" smtClean="0"/>
          </a:p>
          <a:p>
            <a:r>
              <a:rPr lang="ru-RU" i="1" dirty="0" smtClean="0"/>
              <a:t>«Игра была познавательной, увлекательной, интересной, разнообразной. Было все, что мы учили, а так же много интересных и новых вещей. Мы узнали много нового и еще больше заинтересовались биологией. Но также были и минусы: ведущие не всегда понятно объясняли задание.</a:t>
            </a:r>
            <a:endParaRPr lang="ru-RU" dirty="0" smtClean="0"/>
          </a:p>
          <a:p>
            <a:r>
              <a:rPr lang="ru-RU" i="1" dirty="0" smtClean="0"/>
              <a:t>PS: но несмотря но то, что мы заняли 3 место, мы поняли, что главное участие, а не победа».</a:t>
            </a:r>
            <a:endParaRPr lang="ru-RU" dirty="0" smtClean="0"/>
          </a:p>
          <a:p>
            <a:r>
              <a:rPr lang="ru-RU" b="1" i="1" dirty="0" smtClean="0"/>
              <a:t>Елизавета К. и Татьяна В., 6 «Б»</a:t>
            </a:r>
            <a:endParaRPr lang="ru-RU" dirty="0" smtClean="0"/>
          </a:p>
          <a:p>
            <a:r>
              <a:rPr lang="ru-RU" i="1" dirty="0" smtClean="0"/>
              <a:t>«…Мне особенно понравилась викторина про животных, мы набрали 9 баллов, самое большое количество из всех. А не понравился конкурс, где нужно было вставлять слова, вот там мы и ступили! Набрали 0 баллов и –1 балл за поведение».</a:t>
            </a:r>
            <a:endParaRPr lang="ru-RU" dirty="0" smtClean="0"/>
          </a:p>
          <a:p>
            <a:r>
              <a:rPr lang="ru-RU" b="1" i="1" dirty="0" smtClean="0"/>
              <a:t>Каролина Г., 6 «Б»</a:t>
            </a:r>
            <a:endParaRPr lang="ru-RU" dirty="0" smtClean="0"/>
          </a:p>
          <a:p>
            <a:r>
              <a:rPr lang="ru-RU" i="1" dirty="0" smtClean="0"/>
              <a:t>«Мне очень понравилась игра на уроке биологии «В стране растений». Игра была полна интересных, сложных и увлекательных заданий. С ее помощью я проверила свои знания и узнала много нового. На протяжении игры я с командой встречала различные задачи, но мы с уверенностью справлялись с ними. Мне понравилось то, что задания говорили ученики школы, а не взрослые учителя. С ними было легче общаться. Игра помогла понять, кто из одноклассников что понимает в биологии. Также мы научились работать в команде. Я не заметила, как пролетело время. Был лишь один минус, я не очень хотела соревноваться со своими друзьями и одноклассниками. Лучше было бы, если игра была между классами «А» и «Б», но это не смогло сильно повлиять на мое мнение об игре. Все было отлично. Спасибо!!!»</a:t>
            </a:r>
            <a:endParaRPr lang="ru-RU" dirty="0" smtClean="0"/>
          </a:p>
          <a:p>
            <a:r>
              <a:rPr lang="ru-RU" b="1" i="1" dirty="0" smtClean="0"/>
              <a:t>Анастасия Б., 6 «А»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Создание условий для повышения мотивации к изучению предмета</a:t>
            </a:r>
          </a:p>
          <a:p>
            <a:r>
              <a:rPr lang="ru-RU" dirty="0" smtClean="0"/>
              <a:t>Развитие познавательного интереса школьников</a:t>
            </a:r>
          </a:p>
          <a:p>
            <a:r>
              <a:rPr lang="ru-RU" dirty="0" smtClean="0"/>
              <a:t>Расширение кругозора</a:t>
            </a:r>
          </a:p>
          <a:p>
            <a:r>
              <a:rPr lang="ru-RU" dirty="0" smtClean="0"/>
              <a:t>Использование знаний школьной программы в реальной жизни</a:t>
            </a:r>
          </a:p>
          <a:p>
            <a:r>
              <a:rPr lang="ru-RU" dirty="0" smtClean="0"/>
              <a:t>Умение применять полученные знания на практике</a:t>
            </a:r>
          </a:p>
          <a:p>
            <a:r>
              <a:rPr lang="ru-RU" dirty="0" smtClean="0"/>
              <a:t>Развитие творческих способностей  в процессе обучения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-</a:t>
            </a:r>
            <a:r>
              <a:rPr lang="ru-RU" dirty="0" err="1" smtClean="0"/>
              <a:t>квест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Приключенческая игра</a:t>
            </a:r>
            <a:r>
              <a:rPr lang="ru-RU" dirty="0" smtClean="0"/>
              <a:t> (синонимы: </a:t>
            </a:r>
            <a:r>
              <a:rPr lang="ru-RU" b="1" dirty="0" err="1" smtClean="0"/>
              <a:t>Квест</a:t>
            </a:r>
            <a:r>
              <a:rPr lang="ru-RU" dirty="0" smtClean="0"/>
              <a:t> (</a:t>
            </a:r>
            <a:r>
              <a:rPr lang="ru-RU" dirty="0" err="1" smtClean="0">
                <a:hlinkClick r:id="rId2" tooltip="Транслитерация"/>
              </a:rPr>
              <a:t>транслит</a:t>
            </a:r>
            <a:r>
              <a:rPr lang="ru-RU" dirty="0" smtClean="0"/>
              <a:t>. </a:t>
            </a:r>
            <a:r>
              <a:rPr lang="ru-RU" dirty="0" smtClean="0">
                <a:hlinkClick r:id="rId3" tooltip="Английский язык"/>
              </a:rPr>
              <a:t>англ.</a:t>
            </a:r>
            <a:r>
              <a:rPr lang="ru-RU" dirty="0" smtClean="0"/>
              <a:t> </a:t>
            </a:r>
            <a:r>
              <a:rPr lang="ru-RU" dirty="0" err="1" smtClean="0"/>
              <a:t>quest</a:t>
            </a:r>
            <a:r>
              <a:rPr lang="ru-RU" i="1" dirty="0" smtClean="0"/>
              <a:t> — поиски</a:t>
            </a:r>
            <a:r>
              <a:rPr lang="ru-RU" dirty="0" smtClean="0"/>
              <a:t>), </a:t>
            </a:r>
            <a:r>
              <a:rPr lang="ru-RU" b="1" dirty="0" err="1" smtClean="0"/>
              <a:t>Adventure</a:t>
            </a:r>
            <a:r>
              <a:rPr lang="ru-RU" dirty="0" smtClean="0"/>
              <a:t> (</a:t>
            </a:r>
            <a:r>
              <a:rPr lang="ru-RU" dirty="0" smtClean="0">
                <a:hlinkClick r:id="rId3" tooltip="Английский язык"/>
              </a:rPr>
              <a:t>англ.</a:t>
            </a:r>
            <a:r>
              <a:rPr lang="ru-RU" dirty="0" smtClean="0"/>
              <a:t> </a:t>
            </a:r>
            <a:r>
              <a:rPr lang="ru-RU" i="1" dirty="0" smtClean="0"/>
              <a:t>приключение</a:t>
            </a:r>
            <a:r>
              <a:rPr lang="ru-RU" dirty="0" smtClean="0"/>
              <a:t>) — один из основных </a:t>
            </a:r>
            <a:r>
              <a:rPr lang="ru-RU" dirty="0" smtClean="0">
                <a:hlinkClick r:id="rId4" tooltip="Классификация компьютерных игр"/>
              </a:rPr>
              <a:t>жанров компьютерных игр</a:t>
            </a:r>
            <a:r>
              <a:rPr lang="ru-RU" dirty="0" smtClean="0"/>
              <a:t>, требующих от игрока </a:t>
            </a:r>
            <a:r>
              <a:rPr lang="ru-RU" dirty="0" smtClean="0">
                <a:hlinkClick r:id="rId5" tooltip="Решение задач"/>
              </a:rPr>
              <a:t>решения умственных задач</a:t>
            </a:r>
            <a:r>
              <a:rPr lang="ru-RU" dirty="0" smtClean="0"/>
              <a:t> для продвижения по сюжету. </a:t>
            </a:r>
            <a:r>
              <a:rPr lang="ru-RU" dirty="0" smtClean="0">
                <a:hlinkClick r:id="rId6" tooltip="Сюжет"/>
              </a:rPr>
              <a:t>Сюжет</a:t>
            </a:r>
            <a:r>
              <a:rPr lang="ru-RU" dirty="0" smtClean="0"/>
              <a:t> игры может быть предопределённым или же давать множество исходов, выбор которых зависит от действий игрока.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«Путешествие в </a:t>
            </a:r>
            <a:r>
              <a:rPr lang="ru-RU" dirty="0" smtClean="0"/>
              <a:t>страну </a:t>
            </a:r>
            <a:r>
              <a:rPr lang="ru-RU" dirty="0" smtClean="0"/>
              <a:t>растений»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игра-квест</a:t>
            </a:r>
            <a:r>
              <a:rPr lang="ru-RU" dirty="0" smtClean="0"/>
              <a:t> для 6-х классов (возможно для 7-х)</a:t>
            </a:r>
          </a:p>
          <a:p>
            <a:r>
              <a:rPr lang="ru-RU" dirty="0" smtClean="0"/>
              <a:t>от участников игра требует решения умственных задач для продвижения по сюжету</a:t>
            </a:r>
          </a:p>
          <a:p>
            <a:r>
              <a:rPr lang="ru-RU" dirty="0" smtClean="0"/>
              <a:t>в каждой команде максимальное число игроков 5 (1 капитан + 4 участника), минимум 3 человека</a:t>
            </a:r>
          </a:p>
          <a:p>
            <a:r>
              <a:rPr lang="ru-RU" dirty="0" smtClean="0"/>
              <a:t>есть держатели точек и сопровождающие</a:t>
            </a:r>
          </a:p>
          <a:p>
            <a:r>
              <a:rPr lang="ru-RU" dirty="0" smtClean="0"/>
              <a:t>4-5точек по индивидуальному маршруту.</a:t>
            </a:r>
          </a:p>
          <a:p>
            <a:r>
              <a:rPr lang="ru-RU" dirty="0" smtClean="0"/>
              <a:t>команда, набравшая наибольшее количество баллов за игру – победитель</a:t>
            </a:r>
          </a:p>
          <a:p>
            <a:r>
              <a:rPr lang="ru-RU" dirty="0" smtClean="0"/>
              <a:t>Время игры 60 мин.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87624" y="1340766"/>
          <a:ext cx="7632848" cy="5074874"/>
        </p:xfrm>
        <a:graphic>
          <a:graphicData uri="http://schemas.openxmlformats.org/drawingml/2006/table">
            <a:tbl>
              <a:tblPr/>
              <a:tblGrid>
                <a:gridCol w="2235814"/>
                <a:gridCol w="1811218"/>
                <a:gridCol w="1654840"/>
                <a:gridCol w="1930976"/>
              </a:tblGrid>
              <a:tr h="139901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_AlbionicTitulBrk"/>
                          <a:ea typeface="Calibri"/>
                          <a:cs typeface="Times New Roman"/>
                        </a:rPr>
                        <a:t>Название команды: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_AlbionicTitulBrk"/>
                          <a:ea typeface="Calibri"/>
                          <a:cs typeface="Times New Roman"/>
                        </a:rPr>
                        <a:t>Класс</a:t>
                      </a:r>
                      <a:r>
                        <a:rPr lang="ru-RU" sz="1800" dirty="0" smtClean="0">
                          <a:latin typeface="a_AlbionicTitulBrk"/>
                          <a:ea typeface="Calibri"/>
                          <a:cs typeface="Times New Roman"/>
                        </a:rPr>
                        <a:t>: _______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_AlbionicTitulBrk"/>
                          <a:ea typeface="Calibri"/>
                          <a:cs typeface="Times New Roman"/>
                        </a:rPr>
                        <a:t>Количество участников</a:t>
                      </a:r>
                      <a:r>
                        <a:rPr lang="ru-RU" sz="1800" dirty="0" smtClean="0">
                          <a:latin typeface="a_AlbionicTitulBrk"/>
                          <a:ea typeface="Calibri"/>
                          <a:cs typeface="Times New Roman"/>
                        </a:rPr>
                        <a:t>: __________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_AlbionicTitulBrk"/>
                          <a:ea typeface="Calibri"/>
                          <a:cs typeface="Times New Roman"/>
                        </a:rPr>
                        <a:t>Сделать список команды на обороте листа!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_Albionic"/>
                          <a:ea typeface="Calibri"/>
                          <a:cs typeface="Times New Roman"/>
                        </a:rPr>
                        <a:t>Точка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_Albionic"/>
                          <a:ea typeface="Calibri"/>
                          <a:cs typeface="Times New Roman"/>
                        </a:rPr>
                        <a:t>Баллы за прохождение испытания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max</a:t>
                      </a: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 10 баллов)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_Albionic"/>
                          <a:ea typeface="Calibri"/>
                          <a:cs typeface="Times New Roman"/>
                        </a:rPr>
                        <a:t>Дисциплина участников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max 5</a:t>
                      </a: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 баллов)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_Albionic"/>
                          <a:ea typeface="Calibri"/>
                          <a:cs typeface="Times New Roman"/>
                        </a:rPr>
                        <a:t>Наиболее активные участники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(фамилии)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Arno Pro" pitchFamily="18" charset="0"/>
                          <a:ea typeface="Calibri"/>
                          <a:cs typeface="Times New Roman"/>
                        </a:rPr>
                        <a:t>Спор</a:t>
                      </a:r>
                      <a:endParaRPr lang="ru-RU" sz="1800" i="1" dirty="0">
                        <a:latin typeface="Arno Pro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Arno Pro" pitchFamily="18" charset="0"/>
                          <a:ea typeface="Calibri"/>
                          <a:cs typeface="Times New Roman"/>
                        </a:rPr>
                        <a:t>Бардак</a:t>
                      </a:r>
                      <a:endParaRPr lang="ru-RU" sz="1800" i="1" dirty="0">
                        <a:latin typeface="Arno Pro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Arno Pro" pitchFamily="18" charset="0"/>
                          <a:ea typeface="Calibri"/>
                          <a:cs typeface="Times New Roman"/>
                        </a:rPr>
                        <a:t>Пробелы</a:t>
                      </a:r>
                      <a:endParaRPr lang="ru-RU" sz="1800" i="1" dirty="0">
                        <a:latin typeface="Arno Pro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Arno Pro" pitchFamily="18" charset="0"/>
                          <a:ea typeface="Calibri"/>
                          <a:cs typeface="Times New Roman"/>
                        </a:rPr>
                        <a:t>Финальное задание</a:t>
                      </a:r>
                      <a:endParaRPr lang="ru-RU" sz="1800" i="1" dirty="0">
                        <a:latin typeface="Arno Pro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_AlbionicTitulBrk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83768" y="260648"/>
            <a:ext cx="46362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Маршрутный лист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Маршрут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59631" y="1628800"/>
          <a:ext cx="7272808" cy="4392487"/>
        </p:xfrm>
        <a:graphic>
          <a:graphicData uri="http://schemas.openxmlformats.org/drawingml/2006/table">
            <a:tbl>
              <a:tblPr/>
              <a:tblGrid>
                <a:gridCol w="1154854"/>
                <a:gridCol w="1350315"/>
                <a:gridCol w="1066081"/>
                <a:gridCol w="1395923"/>
                <a:gridCol w="1158111"/>
                <a:gridCol w="1147524"/>
              </a:tblGrid>
              <a:tr h="771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команда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точка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«Алоэ»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«Биологи»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«Победители»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«Огурчики»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«Фикус»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732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к.219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к.314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к.114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к.218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к.315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Спор</a:t>
            </a:r>
            <a:endParaRPr lang="ru-RU" dirty="0"/>
          </a:p>
        </p:txBody>
      </p:sp>
      <p:pic>
        <p:nvPicPr>
          <p:cNvPr id="3074" name="Picture 2" descr="C:\Users\Администратор\Desktop\школа №131\стстья в ИО и на сайты\точка спо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933056"/>
            <a:ext cx="3816424" cy="2546389"/>
          </a:xfrm>
          <a:prstGeom prst="rect">
            <a:avLst/>
          </a:prstGeom>
          <a:noFill/>
        </p:spPr>
      </p:pic>
      <p:pic>
        <p:nvPicPr>
          <p:cNvPr id="3075" name="Picture 3" descr="C:\Users\Администратор\Desktop\школа №131\стстья в ИО и на сайты\маршрутный лис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88640"/>
            <a:ext cx="4698781" cy="3135114"/>
          </a:xfrm>
          <a:prstGeom prst="rect">
            <a:avLst/>
          </a:prstGeom>
          <a:noFill/>
        </p:spPr>
      </p:pic>
      <p:pic>
        <p:nvPicPr>
          <p:cNvPr id="3077" name="Picture 5" descr="http://cs416818.vk.me/v416818332/6339/KV7Rdspy3A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196752"/>
            <a:ext cx="4248472" cy="2834660"/>
          </a:xfrm>
          <a:prstGeom prst="rect">
            <a:avLst/>
          </a:prstGeom>
          <a:noFill/>
        </p:spPr>
      </p:pic>
      <p:pic>
        <p:nvPicPr>
          <p:cNvPr id="3079" name="Picture 7" descr="http://cs416818.vk.me/v416818332/635d/CsalGRqzYq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3284984"/>
            <a:ext cx="4316906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Бардак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9" name="Picture 1" descr="C:\Users\Администратор\Desktop\школа №131\стстья в ИО и на сайты\комнда Алоэ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88640"/>
            <a:ext cx="4375013" cy="2919090"/>
          </a:xfrm>
          <a:prstGeom prst="rect">
            <a:avLst/>
          </a:prstGeom>
          <a:noFill/>
        </p:spPr>
      </p:pic>
      <p:pic>
        <p:nvPicPr>
          <p:cNvPr id="2051" name="Picture 3" descr="http://cs416818.vk.me/v416818332/62fa/i979gOMjOc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340768"/>
            <a:ext cx="3960439" cy="5280586"/>
          </a:xfrm>
          <a:prstGeom prst="rect">
            <a:avLst/>
          </a:prstGeom>
          <a:noFill/>
        </p:spPr>
      </p:pic>
      <p:pic>
        <p:nvPicPr>
          <p:cNvPr id="2053" name="Picture 5" descr="http://cs323818.vk.me/v323818332/7012/3JbWOZQph-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068960"/>
            <a:ext cx="3989412" cy="266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Пробелы</a:t>
            </a:r>
            <a:endParaRPr lang="ru-RU" dirty="0"/>
          </a:p>
        </p:txBody>
      </p:sp>
      <p:pic>
        <p:nvPicPr>
          <p:cNvPr id="20483" name="Picture 3" descr="C:\Users\Администратор\Desktop\школа №131\стстья в ИО и на сайты\точка пробе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5851624" cy="3904312"/>
          </a:xfrm>
          <a:prstGeom prst="rect">
            <a:avLst/>
          </a:prstGeom>
          <a:noFill/>
        </p:spPr>
      </p:pic>
      <p:pic>
        <p:nvPicPr>
          <p:cNvPr id="20482" name="Picture 2" descr="http://cs323818.vk.me/v323818332/6fb8/WQl22hHU6C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268" y="3429000"/>
            <a:ext cx="4889719" cy="3262512"/>
          </a:xfrm>
          <a:prstGeom prst="rect">
            <a:avLst/>
          </a:prstGeom>
          <a:noFill/>
        </p:spPr>
      </p:pic>
      <p:pic>
        <p:nvPicPr>
          <p:cNvPr id="20484" name="Picture 4" descr="C:\Users\Администратор\Desktop\школа №131\стстья в ИО и на сайты\команда Победители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260648"/>
            <a:ext cx="2259895" cy="3395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1369</TotalTime>
  <Words>704</Words>
  <Application>Microsoft Office PowerPoint</Application>
  <PresentationFormat>Экран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Повышение качества образования через нестандартные формы внеклассной работы</vt:lpstr>
      <vt:lpstr>Цель</vt:lpstr>
      <vt:lpstr>Игра -квест</vt:lpstr>
      <vt:lpstr>«Путешествие в страну растений»</vt:lpstr>
      <vt:lpstr>Слайд 5</vt:lpstr>
      <vt:lpstr>Маршрут </vt:lpstr>
      <vt:lpstr>Спор</vt:lpstr>
      <vt:lpstr>Бардак</vt:lpstr>
      <vt:lpstr>Пробелы</vt:lpstr>
      <vt:lpstr>Level up</vt:lpstr>
      <vt:lpstr>Финальное задание</vt:lpstr>
      <vt:lpstr>Финальное задание (1)</vt:lpstr>
      <vt:lpstr>Финальное задание (2)</vt:lpstr>
      <vt:lpstr>Мечта…</vt:lpstr>
      <vt:lpstr>В заключение приведу несколько высказываний самих игроков. Ведь нет нам лучших судий, чем дети: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качества образования через нестандартные формы внеклассной работы</dc:title>
  <dc:creator>Администратор</dc:creator>
  <cp:lastModifiedBy>Анютка</cp:lastModifiedBy>
  <cp:revision>39</cp:revision>
  <dcterms:created xsi:type="dcterms:W3CDTF">2013-08-26T13:57:23Z</dcterms:created>
  <dcterms:modified xsi:type="dcterms:W3CDTF">2013-08-28T00:32:53Z</dcterms:modified>
</cp:coreProperties>
</file>