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7" r:id="rId2"/>
    <p:sldId id="347" r:id="rId3"/>
    <p:sldId id="261" r:id="rId4"/>
    <p:sldId id="262" r:id="rId5"/>
    <p:sldId id="263" r:id="rId6"/>
    <p:sldId id="264" r:id="rId7"/>
    <p:sldId id="299" r:id="rId8"/>
    <p:sldId id="300" r:id="rId9"/>
    <p:sldId id="301" r:id="rId10"/>
    <p:sldId id="302" r:id="rId11"/>
    <p:sldId id="303" r:id="rId12"/>
    <p:sldId id="304" r:id="rId13"/>
    <p:sldId id="308" r:id="rId14"/>
    <p:sldId id="305" r:id="rId15"/>
    <p:sldId id="306" r:id="rId16"/>
    <p:sldId id="307" r:id="rId17"/>
    <p:sldId id="346" r:id="rId18"/>
    <p:sldId id="309" r:id="rId19"/>
    <p:sldId id="310" r:id="rId20"/>
    <p:sldId id="311" r:id="rId21"/>
    <p:sldId id="313" r:id="rId22"/>
    <p:sldId id="314" r:id="rId23"/>
    <p:sldId id="316" r:id="rId24"/>
    <p:sldId id="344" r:id="rId25"/>
    <p:sldId id="318" r:id="rId26"/>
    <p:sldId id="320" r:id="rId27"/>
    <p:sldId id="321" r:id="rId28"/>
    <p:sldId id="322" r:id="rId29"/>
    <p:sldId id="324" r:id="rId30"/>
    <p:sldId id="326" r:id="rId31"/>
    <p:sldId id="332" r:id="rId32"/>
    <p:sldId id="328" r:id="rId33"/>
    <p:sldId id="329" r:id="rId34"/>
    <p:sldId id="330" r:id="rId35"/>
    <p:sldId id="331" r:id="rId36"/>
    <p:sldId id="350" r:id="rId37"/>
    <p:sldId id="353" r:id="rId38"/>
    <p:sldId id="338" r:id="rId39"/>
    <p:sldId id="335" r:id="rId40"/>
    <p:sldId id="337" r:id="rId41"/>
    <p:sldId id="340" r:id="rId42"/>
    <p:sldId id="34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CC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53" autoAdjust="0"/>
    <p:restoredTop sz="94234" autoAdjust="0"/>
  </p:normalViewPr>
  <p:slideViewPr>
    <p:cSldViewPr>
      <p:cViewPr>
        <p:scale>
          <a:sx n="50" d="100"/>
          <a:sy n="50" d="100"/>
        </p:scale>
        <p:origin x="-1644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&#1085;&#1072;&#1096;%20&#1089;%20&#1051;.&#1040;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3200">
                <a:solidFill>
                  <a:srgbClr val="C00000"/>
                </a:solidFill>
                <a:latin typeface="Arial Black" pitchFamily="34" charset="0"/>
              </a:defRPr>
            </a:pPr>
            <a:r>
              <a:rPr lang="ru-RU" sz="3200">
                <a:solidFill>
                  <a:srgbClr val="C00000"/>
                </a:solidFill>
                <a:latin typeface="Arial Black" pitchFamily="34" charset="0"/>
              </a:rPr>
              <a:t>ЗАГРЯЗНЕНИЕ АТМОСФЕРЫ</a:t>
            </a:r>
            <a:r>
              <a:rPr lang="ru-RU" sz="3200" baseline="0">
                <a:solidFill>
                  <a:srgbClr val="C00000"/>
                </a:solidFill>
                <a:latin typeface="Arial Black" pitchFamily="34" charset="0"/>
              </a:rPr>
              <a:t>  </a:t>
            </a:r>
            <a:endParaRPr lang="ru-RU" sz="3200">
              <a:solidFill>
                <a:srgbClr val="C00000"/>
              </a:solidFill>
              <a:latin typeface="Arial Black" pitchFamily="34" charset="0"/>
            </a:endParaRPr>
          </a:p>
        </c:rich>
      </c:tx>
    </c:title>
    <c:plotArea>
      <c:layout>
        <c:manualLayout>
          <c:layoutTarget val="inner"/>
          <c:xMode val="edge"/>
          <c:yMode val="edge"/>
          <c:x val="0.26294702869712822"/>
          <c:y val="8.8729826124491346E-2"/>
          <c:w val="0.53852050545721053"/>
          <c:h val="0.72197254577780257"/>
        </c:manualLayout>
      </c:layout>
      <c:pieChart>
        <c:varyColors val="1"/>
        <c:ser>
          <c:idx val="0"/>
          <c:order val="0"/>
          <c:explosion val="25"/>
          <c:dPt>
            <c:idx val="0"/>
            <c:explosion val="53"/>
          </c:dPt>
          <c:dLbls>
            <c:txPr>
              <a:bodyPr/>
              <a:lstStyle/>
              <a:p>
                <a:pPr>
                  <a:defRPr sz="3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транспорт</c:v>
                </c:pt>
                <c:pt idx="1">
                  <c:v>отопление домов</c:v>
                </c:pt>
                <c:pt idx="2">
                  <c:v>различные причины</c:v>
                </c:pt>
                <c:pt idx="3">
                  <c:v>промышленные загрязнения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</c:v>
                </c:pt>
                <c:pt idx="1">
                  <c:v>17</c:v>
                </c:pt>
                <c:pt idx="2">
                  <c:v>11</c:v>
                </c:pt>
                <c:pt idx="3">
                  <c:v>16</c:v>
                </c:pt>
              </c:numCache>
            </c:numRef>
          </c:val>
        </c:ser>
        <c:firstSliceAng val="0"/>
      </c:pieChart>
    </c:plotArea>
    <c:legend>
      <c:legendPos val="b"/>
      <c:legendEntry>
        <c:idx val="0"/>
        <c:txPr>
          <a:bodyPr/>
          <a:lstStyle/>
          <a:p>
            <a:pPr>
              <a:defRPr sz="24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400"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2400" b="1"/>
            </a:pPr>
            <a:endParaRPr lang="ru-RU"/>
          </a:p>
        </c:txPr>
      </c:legendEntry>
      <c:layout>
        <c:manualLayout>
          <c:xMode val="edge"/>
          <c:yMode val="edge"/>
          <c:x val="7.30017408193923E-2"/>
          <c:y val="0.75898535239502696"/>
          <c:w val="0.81888754618816562"/>
          <c:h val="0.24101464760497771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AC673E-945C-4F8B-B403-6AA05565F790}" type="doc">
      <dgm:prSet loTypeId="urn:microsoft.com/office/officeart/2005/8/layout/chevron2" loCatId="process" qsTypeId="urn:microsoft.com/office/officeart/2005/8/quickstyle/3d1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53A720F5-797A-47BF-B1DB-9ACEBD9EF1EA}">
      <dgm:prSet custT="1"/>
      <dgm:spPr/>
      <dgm:t>
        <a:bodyPr/>
        <a:lstStyle/>
        <a:p>
          <a:pPr rtl="0"/>
          <a:endParaRPr lang="ru-RU" sz="2400" b="1" dirty="0"/>
        </a:p>
      </dgm:t>
    </dgm:pt>
    <dgm:pt modelId="{5FE66176-3A1A-4909-B083-76430C9E64E9}" type="parTrans" cxnId="{D8BECE04-3198-46CF-9879-47AB4743C4FA}">
      <dgm:prSet/>
      <dgm:spPr/>
      <dgm:t>
        <a:bodyPr/>
        <a:lstStyle/>
        <a:p>
          <a:endParaRPr lang="ru-RU" sz="2400" b="1"/>
        </a:p>
      </dgm:t>
    </dgm:pt>
    <dgm:pt modelId="{11F3A339-25B8-4618-90BE-38DF9DA6ED2F}" type="sibTrans" cxnId="{D8BECE04-3198-46CF-9879-47AB4743C4FA}">
      <dgm:prSet/>
      <dgm:spPr/>
      <dgm:t>
        <a:bodyPr/>
        <a:lstStyle/>
        <a:p>
          <a:endParaRPr lang="ru-RU" sz="2400" b="1"/>
        </a:p>
      </dgm:t>
    </dgm:pt>
    <dgm:pt modelId="{14294D32-8D4F-4216-B932-06DCB58FACD1}">
      <dgm:prSet custT="1"/>
      <dgm:spPr/>
      <dgm:t>
        <a:bodyPr/>
        <a:lstStyle/>
        <a:p>
          <a:pPr rtl="0"/>
          <a:endParaRPr lang="ru-RU" sz="2400" b="1" dirty="0"/>
        </a:p>
      </dgm:t>
    </dgm:pt>
    <dgm:pt modelId="{82C36C24-B223-479C-9A3C-33E90A405E0F}" type="parTrans" cxnId="{A6F406A0-A653-405A-9184-181F75B9A6BC}">
      <dgm:prSet/>
      <dgm:spPr/>
      <dgm:t>
        <a:bodyPr/>
        <a:lstStyle/>
        <a:p>
          <a:endParaRPr lang="ru-RU" sz="2400" b="1"/>
        </a:p>
      </dgm:t>
    </dgm:pt>
    <dgm:pt modelId="{246FDE1A-8950-4EF0-9102-657F8884D7E5}" type="sibTrans" cxnId="{A6F406A0-A653-405A-9184-181F75B9A6BC}">
      <dgm:prSet/>
      <dgm:spPr/>
      <dgm:t>
        <a:bodyPr/>
        <a:lstStyle/>
        <a:p>
          <a:endParaRPr lang="ru-RU" sz="2400" b="1"/>
        </a:p>
      </dgm:t>
    </dgm:pt>
    <dgm:pt modelId="{5809A398-1350-4CDB-8A70-C3AC3338E0EB}">
      <dgm:prSet custT="1"/>
      <dgm:spPr/>
      <dgm:t>
        <a:bodyPr/>
        <a:lstStyle/>
        <a:p>
          <a:pPr rtl="0"/>
          <a:endParaRPr lang="ru-RU" sz="2400" b="1" dirty="0"/>
        </a:p>
      </dgm:t>
    </dgm:pt>
    <dgm:pt modelId="{FD6B80B0-10D2-40AA-9302-5B32F1195AD4}" type="parTrans" cxnId="{8592FE95-3612-4487-A553-BE882510B24C}">
      <dgm:prSet/>
      <dgm:spPr/>
      <dgm:t>
        <a:bodyPr/>
        <a:lstStyle/>
        <a:p>
          <a:endParaRPr lang="ru-RU" sz="2400" b="1"/>
        </a:p>
      </dgm:t>
    </dgm:pt>
    <dgm:pt modelId="{0131218A-0873-446B-8037-9D0F801471B9}" type="sibTrans" cxnId="{8592FE95-3612-4487-A553-BE882510B24C}">
      <dgm:prSet/>
      <dgm:spPr/>
      <dgm:t>
        <a:bodyPr/>
        <a:lstStyle/>
        <a:p>
          <a:endParaRPr lang="ru-RU" sz="2400" b="1"/>
        </a:p>
      </dgm:t>
    </dgm:pt>
    <dgm:pt modelId="{EED3E8AB-1045-473B-A1F5-6BFE059AD7EA}">
      <dgm:prSet custT="1"/>
      <dgm:spPr/>
      <dgm:t>
        <a:bodyPr/>
        <a:lstStyle/>
        <a:p>
          <a:pPr rtl="0"/>
          <a:endParaRPr lang="ru-RU" sz="2400" b="1" dirty="0"/>
        </a:p>
      </dgm:t>
    </dgm:pt>
    <dgm:pt modelId="{BD64CAEC-DDB7-43AF-B65B-C14379DEE43A}" type="parTrans" cxnId="{23883E8A-3688-4300-9476-81A78F20F36F}">
      <dgm:prSet/>
      <dgm:spPr/>
      <dgm:t>
        <a:bodyPr/>
        <a:lstStyle/>
        <a:p>
          <a:endParaRPr lang="ru-RU" sz="2400" b="1"/>
        </a:p>
      </dgm:t>
    </dgm:pt>
    <dgm:pt modelId="{B567F39C-5733-44E1-A093-1B0D261375AC}" type="sibTrans" cxnId="{23883E8A-3688-4300-9476-81A78F20F36F}">
      <dgm:prSet/>
      <dgm:spPr/>
      <dgm:t>
        <a:bodyPr/>
        <a:lstStyle/>
        <a:p>
          <a:endParaRPr lang="ru-RU" sz="2400" b="1"/>
        </a:p>
      </dgm:t>
    </dgm:pt>
    <dgm:pt modelId="{4C71EE58-2946-485E-B54F-17597708F566}">
      <dgm:prSet custT="1"/>
      <dgm:spPr/>
      <dgm:t>
        <a:bodyPr/>
        <a:lstStyle/>
        <a:p>
          <a:r>
            <a:rPr lang="ru-RU" sz="2400" b="1" dirty="0" smtClean="0">
              <a:latin typeface="Constantia" pitchFamily="18" charset="0"/>
            </a:rPr>
            <a:t>Принять участие по расчистке сгоревших участков леса.</a:t>
          </a:r>
          <a:endParaRPr lang="ru-RU" sz="2400" b="1" dirty="0">
            <a:latin typeface="Constantia" pitchFamily="18" charset="0"/>
          </a:endParaRPr>
        </a:p>
      </dgm:t>
    </dgm:pt>
    <dgm:pt modelId="{079C6805-DF76-4359-8936-0A4D079B378F}" type="parTrans" cxnId="{BC177A59-A357-41E6-BAD1-E8FF7853F30E}">
      <dgm:prSet/>
      <dgm:spPr/>
      <dgm:t>
        <a:bodyPr/>
        <a:lstStyle/>
        <a:p>
          <a:endParaRPr lang="ru-RU" sz="2400" b="1"/>
        </a:p>
      </dgm:t>
    </dgm:pt>
    <dgm:pt modelId="{F11C002A-0094-4F58-9CAA-5D001FFA1DD2}" type="sibTrans" cxnId="{BC177A59-A357-41E6-BAD1-E8FF7853F30E}">
      <dgm:prSet/>
      <dgm:spPr/>
      <dgm:t>
        <a:bodyPr/>
        <a:lstStyle/>
        <a:p>
          <a:endParaRPr lang="ru-RU" sz="2400" b="1"/>
        </a:p>
      </dgm:t>
    </dgm:pt>
    <dgm:pt modelId="{21420209-1156-4EB1-B48E-E47CAE12B428}">
      <dgm:prSet custT="1"/>
      <dgm:spPr/>
      <dgm:t>
        <a:bodyPr/>
        <a:lstStyle/>
        <a:p>
          <a:r>
            <a:rPr lang="ru-RU" sz="2400" b="1" dirty="0" smtClean="0">
              <a:latin typeface="Constantia" pitchFamily="18" charset="0"/>
            </a:rPr>
            <a:t>Ограничить  вырубку  ёлок , участвовать в посадке молодых деревьев.</a:t>
          </a:r>
          <a:endParaRPr lang="ru-RU" sz="2400" b="1" dirty="0">
            <a:latin typeface="Constantia" pitchFamily="18" charset="0"/>
          </a:endParaRPr>
        </a:p>
      </dgm:t>
    </dgm:pt>
    <dgm:pt modelId="{9BE2C7E8-277D-4EBF-97ED-9E916DA12166}" type="parTrans" cxnId="{BE268F1F-C18E-434F-AB8F-1759C2FA2A46}">
      <dgm:prSet/>
      <dgm:spPr/>
      <dgm:t>
        <a:bodyPr/>
        <a:lstStyle/>
        <a:p>
          <a:endParaRPr lang="ru-RU" sz="2400" b="1"/>
        </a:p>
      </dgm:t>
    </dgm:pt>
    <dgm:pt modelId="{43BE126E-5913-4D7A-9575-01D82175A2FD}" type="sibTrans" cxnId="{BE268F1F-C18E-434F-AB8F-1759C2FA2A46}">
      <dgm:prSet/>
      <dgm:spPr/>
      <dgm:t>
        <a:bodyPr/>
        <a:lstStyle/>
        <a:p>
          <a:endParaRPr lang="ru-RU" sz="2400" b="1"/>
        </a:p>
      </dgm:t>
    </dgm:pt>
    <dgm:pt modelId="{48DE3FA8-8FEE-4B8B-87FB-7AE2BA7F2501}">
      <dgm:prSet custT="1"/>
      <dgm:spPr/>
      <dgm:t>
        <a:bodyPr/>
        <a:lstStyle/>
        <a:p>
          <a:r>
            <a:rPr lang="ru-RU" sz="2400" b="1" dirty="0" smtClean="0">
              <a:latin typeface="Constantia" pitchFamily="18" charset="0"/>
            </a:rPr>
            <a:t>Ухаживать за зелеными насаждениями во время летней трудовой практике в школе.</a:t>
          </a:r>
          <a:endParaRPr lang="ru-RU" sz="2400" b="1" dirty="0">
            <a:latin typeface="Constantia" pitchFamily="18" charset="0"/>
          </a:endParaRPr>
        </a:p>
      </dgm:t>
    </dgm:pt>
    <dgm:pt modelId="{664DCE74-2F60-4C13-A495-F1D1A8BEF25A}" type="parTrans" cxnId="{11BC3924-1779-4F7A-BE0D-FC3D31A972B3}">
      <dgm:prSet/>
      <dgm:spPr/>
      <dgm:t>
        <a:bodyPr/>
        <a:lstStyle/>
        <a:p>
          <a:endParaRPr lang="ru-RU" sz="2400" b="1"/>
        </a:p>
      </dgm:t>
    </dgm:pt>
    <dgm:pt modelId="{E16CDE82-ABA5-45A7-BC82-0DD7F044F64F}" type="sibTrans" cxnId="{11BC3924-1779-4F7A-BE0D-FC3D31A972B3}">
      <dgm:prSet/>
      <dgm:spPr/>
      <dgm:t>
        <a:bodyPr/>
        <a:lstStyle/>
        <a:p>
          <a:endParaRPr lang="ru-RU" sz="2400" b="1"/>
        </a:p>
      </dgm:t>
    </dgm:pt>
    <dgm:pt modelId="{4B207221-35E6-40EA-B600-33D6C3B0A4AA}">
      <dgm:prSet custT="1"/>
      <dgm:spPr/>
      <dgm:t>
        <a:bodyPr/>
        <a:lstStyle/>
        <a:p>
          <a:r>
            <a:rPr lang="ru-RU" sz="2400" b="1" dirty="0" smtClean="0">
              <a:latin typeface="Constantia" pitchFamily="18" charset="0"/>
            </a:rPr>
            <a:t>Средства, заработанные на субботнике передать в специальный фонд – цель которого возрождение лесов после  пожаров.</a:t>
          </a:r>
          <a:endParaRPr lang="ru-RU" sz="2400" b="1" dirty="0">
            <a:latin typeface="Constantia" pitchFamily="18" charset="0"/>
          </a:endParaRPr>
        </a:p>
      </dgm:t>
    </dgm:pt>
    <dgm:pt modelId="{6571F783-2BE2-42BE-B99C-70CCF1D7CFA3}" type="parTrans" cxnId="{210CBAD4-9B4F-44BB-9EEE-767DA2FB9D1D}">
      <dgm:prSet/>
      <dgm:spPr/>
      <dgm:t>
        <a:bodyPr/>
        <a:lstStyle/>
        <a:p>
          <a:endParaRPr lang="ru-RU" sz="2400" b="1"/>
        </a:p>
      </dgm:t>
    </dgm:pt>
    <dgm:pt modelId="{64E1E3D3-EF72-4AF7-BA3D-6EE4AF9B50F2}" type="sibTrans" cxnId="{210CBAD4-9B4F-44BB-9EEE-767DA2FB9D1D}">
      <dgm:prSet/>
      <dgm:spPr/>
      <dgm:t>
        <a:bodyPr/>
        <a:lstStyle/>
        <a:p>
          <a:endParaRPr lang="ru-RU" sz="2400" b="1"/>
        </a:p>
      </dgm:t>
    </dgm:pt>
    <dgm:pt modelId="{64F726ED-A7BF-4A52-8D36-CF4C06B6DF9E}" type="pres">
      <dgm:prSet presAssocID="{2FAC673E-945C-4F8B-B403-6AA05565F79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BC62CD-DCFC-4613-913F-10E38C10B976}" type="pres">
      <dgm:prSet presAssocID="{53A720F5-797A-47BF-B1DB-9ACEBD9EF1EA}" presName="composite" presStyleCnt="0"/>
      <dgm:spPr/>
      <dgm:t>
        <a:bodyPr/>
        <a:lstStyle/>
        <a:p>
          <a:endParaRPr lang="ru-RU"/>
        </a:p>
      </dgm:t>
    </dgm:pt>
    <dgm:pt modelId="{EE573F80-F291-48F0-896C-F912DBF74F12}" type="pres">
      <dgm:prSet presAssocID="{53A720F5-797A-47BF-B1DB-9ACEBD9EF1EA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0B338-1A04-478A-9F38-AF3ECCB4C35C}" type="pres">
      <dgm:prSet presAssocID="{53A720F5-797A-47BF-B1DB-9ACEBD9EF1EA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F499E-B75C-4031-B271-E0F5C5E793CE}" type="pres">
      <dgm:prSet presAssocID="{11F3A339-25B8-4618-90BE-38DF9DA6ED2F}" presName="sp" presStyleCnt="0"/>
      <dgm:spPr/>
      <dgm:t>
        <a:bodyPr/>
        <a:lstStyle/>
        <a:p>
          <a:endParaRPr lang="ru-RU"/>
        </a:p>
      </dgm:t>
    </dgm:pt>
    <dgm:pt modelId="{B7642B01-8140-4ED0-8317-4BA6DAFF8B55}" type="pres">
      <dgm:prSet presAssocID="{14294D32-8D4F-4216-B932-06DCB58FACD1}" presName="composite" presStyleCnt="0"/>
      <dgm:spPr/>
      <dgm:t>
        <a:bodyPr/>
        <a:lstStyle/>
        <a:p>
          <a:endParaRPr lang="ru-RU"/>
        </a:p>
      </dgm:t>
    </dgm:pt>
    <dgm:pt modelId="{93A64196-89FF-4567-9E06-19D2470AF9B2}" type="pres">
      <dgm:prSet presAssocID="{14294D32-8D4F-4216-B932-06DCB58FACD1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800DC-A9BF-4A90-9039-A14075EB5A9B}" type="pres">
      <dgm:prSet presAssocID="{14294D32-8D4F-4216-B932-06DCB58FACD1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43F4BB-F868-409E-82CB-FE7E07BA2497}" type="pres">
      <dgm:prSet presAssocID="{246FDE1A-8950-4EF0-9102-657F8884D7E5}" presName="sp" presStyleCnt="0"/>
      <dgm:spPr/>
      <dgm:t>
        <a:bodyPr/>
        <a:lstStyle/>
        <a:p>
          <a:endParaRPr lang="ru-RU"/>
        </a:p>
      </dgm:t>
    </dgm:pt>
    <dgm:pt modelId="{E5D5539E-0255-4660-8700-DA70DB08BB9C}" type="pres">
      <dgm:prSet presAssocID="{5809A398-1350-4CDB-8A70-C3AC3338E0EB}" presName="composite" presStyleCnt="0"/>
      <dgm:spPr/>
      <dgm:t>
        <a:bodyPr/>
        <a:lstStyle/>
        <a:p>
          <a:endParaRPr lang="ru-RU"/>
        </a:p>
      </dgm:t>
    </dgm:pt>
    <dgm:pt modelId="{E5E8302D-BDEC-4DB0-9B31-F2318D5F5357}" type="pres">
      <dgm:prSet presAssocID="{5809A398-1350-4CDB-8A70-C3AC3338E0EB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B1E71-D1D0-4FF9-AB26-ABE4F5CE6567}" type="pres">
      <dgm:prSet presAssocID="{5809A398-1350-4CDB-8A70-C3AC3338E0EB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A41835-B078-417C-9E31-EB97CE5B9DE5}" type="pres">
      <dgm:prSet presAssocID="{0131218A-0873-446B-8037-9D0F801471B9}" presName="sp" presStyleCnt="0"/>
      <dgm:spPr/>
      <dgm:t>
        <a:bodyPr/>
        <a:lstStyle/>
        <a:p>
          <a:endParaRPr lang="ru-RU"/>
        </a:p>
      </dgm:t>
    </dgm:pt>
    <dgm:pt modelId="{E9458A66-21D4-4F2E-8720-5F97ED1D36D4}" type="pres">
      <dgm:prSet presAssocID="{EED3E8AB-1045-473B-A1F5-6BFE059AD7EA}" presName="composite" presStyleCnt="0"/>
      <dgm:spPr/>
      <dgm:t>
        <a:bodyPr/>
        <a:lstStyle/>
        <a:p>
          <a:endParaRPr lang="ru-RU"/>
        </a:p>
      </dgm:t>
    </dgm:pt>
    <dgm:pt modelId="{EA3B2229-3CFA-4505-ADAB-A1CB1B23D258}" type="pres">
      <dgm:prSet presAssocID="{EED3E8AB-1045-473B-A1F5-6BFE059AD7EA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2A26E9-0A6E-4818-86B8-D3B19870B459}" type="pres">
      <dgm:prSet presAssocID="{EED3E8AB-1045-473B-A1F5-6BFE059AD7EA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BD14EB-E09B-4715-A590-9C25DA24D85D}" type="presOf" srcId="{48DE3FA8-8FEE-4B8B-87FB-7AE2BA7F2501}" destId="{ACFB1E71-D1D0-4FF9-AB26-ABE4F5CE6567}" srcOrd="0" destOrd="0" presId="urn:microsoft.com/office/officeart/2005/8/layout/chevron2"/>
    <dgm:cxn modelId="{D8BECE04-3198-46CF-9879-47AB4743C4FA}" srcId="{2FAC673E-945C-4F8B-B403-6AA05565F790}" destId="{53A720F5-797A-47BF-B1DB-9ACEBD9EF1EA}" srcOrd="0" destOrd="0" parTransId="{5FE66176-3A1A-4909-B083-76430C9E64E9}" sibTransId="{11F3A339-25B8-4618-90BE-38DF9DA6ED2F}"/>
    <dgm:cxn modelId="{3D21F6EF-FE47-4F93-9B0C-811D5C65A997}" type="presOf" srcId="{14294D32-8D4F-4216-B932-06DCB58FACD1}" destId="{93A64196-89FF-4567-9E06-19D2470AF9B2}" srcOrd="0" destOrd="0" presId="urn:microsoft.com/office/officeart/2005/8/layout/chevron2"/>
    <dgm:cxn modelId="{330D11B3-0D7B-4637-B915-4E340ECE2FCC}" type="presOf" srcId="{2FAC673E-945C-4F8B-B403-6AA05565F790}" destId="{64F726ED-A7BF-4A52-8D36-CF4C06B6DF9E}" srcOrd="0" destOrd="0" presId="urn:microsoft.com/office/officeart/2005/8/layout/chevron2"/>
    <dgm:cxn modelId="{A6F406A0-A653-405A-9184-181F75B9A6BC}" srcId="{2FAC673E-945C-4F8B-B403-6AA05565F790}" destId="{14294D32-8D4F-4216-B932-06DCB58FACD1}" srcOrd="1" destOrd="0" parTransId="{82C36C24-B223-479C-9A3C-33E90A405E0F}" sibTransId="{246FDE1A-8950-4EF0-9102-657F8884D7E5}"/>
    <dgm:cxn modelId="{F50E31BB-B0B0-4074-BE55-26EF9573771D}" type="presOf" srcId="{21420209-1156-4EB1-B48E-E47CAE12B428}" destId="{BEB800DC-A9BF-4A90-9039-A14075EB5A9B}" srcOrd="0" destOrd="0" presId="urn:microsoft.com/office/officeart/2005/8/layout/chevron2"/>
    <dgm:cxn modelId="{BC177A59-A357-41E6-BAD1-E8FF7853F30E}" srcId="{53A720F5-797A-47BF-B1DB-9ACEBD9EF1EA}" destId="{4C71EE58-2946-485E-B54F-17597708F566}" srcOrd="0" destOrd="0" parTransId="{079C6805-DF76-4359-8936-0A4D079B378F}" sibTransId="{F11C002A-0094-4F58-9CAA-5D001FFA1DD2}"/>
    <dgm:cxn modelId="{F75CEC7F-D7AC-4FEA-B2C5-DA17FE1CF89B}" type="presOf" srcId="{53A720F5-797A-47BF-B1DB-9ACEBD9EF1EA}" destId="{EE573F80-F291-48F0-896C-F912DBF74F12}" srcOrd="0" destOrd="0" presId="urn:microsoft.com/office/officeart/2005/8/layout/chevron2"/>
    <dgm:cxn modelId="{BE268F1F-C18E-434F-AB8F-1759C2FA2A46}" srcId="{14294D32-8D4F-4216-B932-06DCB58FACD1}" destId="{21420209-1156-4EB1-B48E-E47CAE12B428}" srcOrd="0" destOrd="0" parTransId="{9BE2C7E8-277D-4EBF-97ED-9E916DA12166}" sibTransId="{43BE126E-5913-4D7A-9575-01D82175A2FD}"/>
    <dgm:cxn modelId="{0C49E21C-4D29-49B1-A74B-006FADFCB5BC}" type="presOf" srcId="{EED3E8AB-1045-473B-A1F5-6BFE059AD7EA}" destId="{EA3B2229-3CFA-4505-ADAB-A1CB1B23D258}" srcOrd="0" destOrd="0" presId="urn:microsoft.com/office/officeart/2005/8/layout/chevron2"/>
    <dgm:cxn modelId="{8592FE95-3612-4487-A553-BE882510B24C}" srcId="{2FAC673E-945C-4F8B-B403-6AA05565F790}" destId="{5809A398-1350-4CDB-8A70-C3AC3338E0EB}" srcOrd="2" destOrd="0" parTransId="{FD6B80B0-10D2-40AA-9302-5B32F1195AD4}" sibTransId="{0131218A-0873-446B-8037-9D0F801471B9}"/>
    <dgm:cxn modelId="{210CBAD4-9B4F-44BB-9EEE-767DA2FB9D1D}" srcId="{EED3E8AB-1045-473B-A1F5-6BFE059AD7EA}" destId="{4B207221-35E6-40EA-B600-33D6C3B0A4AA}" srcOrd="0" destOrd="0" parTransId="{6571F783-2BE2-42BE-B99C-70CCF1D7CFA3}" sibTransId="{64E1E3D3-EF72-4AF7-BA3D-6EE4AF9B50F2}"/>
    <dgm:cxn modelId="{858A9F64-6FF0-44A2-BA24-DFB3DCD61F84}" type="presOf" srcId="{5809A398-1350-4CDB-8A70-C3AC3338E0EB}" destId="{E5E8302D-BDEC-4DB0-9B31-F2318D5F5357}" srcOrd="0" destOrd="0" presId="urn:microsoft.com/office/officeart/2005/8/layout/chevron2"/>
    <dgm:cxn modelId="{6BDE0F9E-8FDC-4B49-B4E3-5FAE00B6237C}" type="presOf" srcId="{4B207221-35E6-40EA-B600-33D6C3B0A4AA}" destId="{B02A26E9-0A6E-4818-86B8-D3B19870B459}" srcOrd="0" destOrd="0" presId="urn:microsoft.com/office/officeart/2005/8/layout/chevron2"/>
    <dgm:cxn modelId="{23883E8A-3688-4300-9476-81A78F20F36F}" srcId="{2FAC673E-945C-4F8B-B403-6AA05565F790}" destId="{EED3E8AB-1045-473B-A1F5-6BFE059AD7EA}" srcOrd="3" destOrd="0" parTransId="{BD64CAEC-DDB7-43AF-B65B-C14379DEE43A}" sibTransId="{B567F39C-5733-44E1-A093-1B0D261375AC}"/>
    <dgm:cxn modelId="{73311CE7-09C8-48CC-90A9-9E1C483A886C}" type="presOf" srcId="{4C71EE58-2946-485E-B54F-17597708F566}" destId="{0BB0B338-1A04-478A-9F38-AF3ECCB4C35C}" srcOrd="0" destOrd="0" presId="urn:microsoft.com/office/officeart/2005/8/layout/chevron2"/>
    <dgm:cxn modelId="{11BC3924-1779-4F7A-BE0D-FC3D31A972B3}" srcId="{5809A398-1350-4CDB-8A70-C3AC3338E0EB}" destId="{48DE3FA8-8FEE-4B8B-87FB-7AE2BA7F2501}" srcOrd="0" destOrd="0" parTransId="{664DCE74-2F60-4C13-A495-F1D1A8BEF25A}" sibTransId="{E16CDE82-ABA5-45A7-BC82-0DD7F044F64F}"/>
    <dgm:cxn modelId="{7CC176FE-CD1E-4D60-9F77-A24DEB9371AB}" type="presParOf" srcId="{64F726ED-A7BF-4A52-8D36-CF4C06B6DF9E}" destId="{C1BC62CD-DCFC-4613-913F-10E38C10B976}" srcOrd="0" destOrd="0" presId="urn:microsoft.com/office/officeart/2005/8/layout/chevron2"/>
    <dgm:cxn modelId="{06A1A5E5-4FFF-4AFC-8BBA-FAD223413C85}" type="presParOf" srcId="{C1BC62CD-DCFC-4613-913F-10E38C10B976}" destId="{EE573F80-F291-48F0-896C-F912DBF74F12}" srcOrd="0" destOrd="0" presId="urn:microsoft.com/office/officeart/2005/8/layout/chevron2"/>
    <dgm:cxn modelId="{1D43F62D-89DB-40A8-A759-D36AA432AAE5}" type="presParOf" srcId="{C1BC62CD-DCFC-4613-913F-10E38C10B976}" destId="{0BB0B338-1A04-478A-9F38-AF3ECCB4C35C}" srcOrd="1" destOrd="0" presId="urn:microsoft.com/office/officeart/2005/8/layout/chevron2"/>
    <dgm:cxn modelId="{61467EBD-CCCA-402B-8DEF-D8FC31DE3AA1}" type="presParOf" srcId="{64F726ED-A7BF-4A52-8D36-CF4C06B6DF9E}" destId="{F60F499E-B75C-4031-B271-E0F5C5E793CE}" srcOrd="1" destOrd="0" presId="urn:microsoft.com/office/officeart/2005/8/layout/chevron2"/>
    <dgm:cxn modelId="{FA7F4500-3EC7-4E89-8CD3-F815061AA101}" type="presParOf" srcId="{64F726ED-A7BF-4A52-8D36-CF4C06B6DF9E}" destId="{B7642B01-8140-4ED0-8317-4BA6DAFF8B55}" srcOrd="2" destOrd="0" presId="urn:microsoft.com/office/officeart/2005/8/layout/chevron2"/>
    <dgm:cxn modelId="{CE9C7F70-8B03-49E5-852B-39CC275C1C98}" type="presParOf" srcId="{B7642B01-8140-4ED0-8317-4BA6DAFF8B55}" destId="{93A64196-89FF-4567-9E06-19D2470AF9B2}" srcOrd="0" destOrd="0" presId="urn:microsoft.com/office/officeart/2005/8/layout/chevron2"/>
    <dgm:cxn modelId="{B073D8E8-70D0-41BA-B92A-74D67F6B44C3}" type="presParOf" srcId="{B7642B01-8140-4ED0-8317-4BA6DAFF8B55}" destId="{BEB800DC-A9BF-4A90-9039-A14075EB5A9B}" srcOrd="1" destOrd="0" presId="urn:microsoft.com/office/officeart/2005/8/layout/chevron2"/>
    <dgm:cxn modelId="{4B65B228-ED6B-46D2-B4E3-85B4CB6CE0A7}" type="presParOf" srcId="{64F726ED-A7BF-4A52-8D36-CF4C06B6DF9E}" destId="{6E43F4BB-F868-409E-82CB-FE7E07BA2497}" srcOrd="3" destOrd="0" presId="urn:microsoft.com/office/officeart/2005/8/layout/chevron2"/>
    <dgm:cxn modelId="{05C65B34-8035-4793-B037-7B9F1AC05411}" type="presParOf" srcId="{64F726ED-A7BF-4A52-8D36-CF4C06B6DF9E}" destId="{E5D5539E-0255-4660-8700-DA70DB08BB9C}" srcOrd="4" destOrd="0" presId="urn:microsoft.com/office/officeart/2005/8/layout/chevron2"/>
    <dgm:cxn modelId="{4BC4674B-C29E-44B1-A92E-ACBEB3992F3E}" type="presParOf" srcId="{E5D5539E-0255-4660-8700-DA70DB08BB9C}" destId="{E5E8302D-BDEC-4DB0-9B31-F2318D5F5357}" srcOrd="0" destOrd="0" presId="urn:microsoft.com/office/officeart/2005/8/layout/chevron2"/>
    <dgm:cxn modelId="{D2ACCEDF-D961-4F9F-9F6A-3F4D17422B99}" type="presParOf" srcId="{E5D5539E-0255-4660-8700-DA70DB08BB9C}" destId="{ACFB1E71-D1D0-4FF9-AB26-ABE4F5CE6567}" srcOrd="1" destOrd="0" presId="urn:microsoft.com/office/officeart/2005/8/layout/chevron2"/>
    <dgm:cxn modelId="{223E55F0-7ABA-4B57-9BFA-C6CAB5E5996E}" type="presParOf" srcId="{64F726ED-A7BF-4A52-8D36-CF4C06B6DF9E}" destId="{1DA41835-B078-417C-9E31-EB97CE5B9DE5}" srcOrd="5" destOrd="0" presId="urn:microsoft.com/office/officeart/2005/8/layout/chevron2"/>
    <dgm:cxn modelId="{F5C7AA3D-D331-47E9-BAF6-D7052DC408B0}" type="presParOf" srcId="{64F726ED-A7BF-4A52-8D36-CF4C06B6DF9E}" destId="{E9458A66-21D4-4F2E-8720-5F97ED1D36D4}" srcOrd="6" destOrd="0" presId="urn:microsoft.com/office/officeart/2005/8/layout/chevron2"/>
    <dgm:cxn modelId="{BA5A8101-B8D3-4644-915B-DEC76CAF463E}" type="presParOf" srcId="{E9458A66-21D4-4F2E-8720-5F97ED1D36D4}" destId="{EA3B2229-3CFA-4505-ADAB-A1CB1B23D258}" srcOrd="0" destOrd="0" presId="urn:microsoft.com/office/officeart/2005/8/layout/chevron2"/>
    <dgm:cxn modelId="{70837610-D1E5-4058-94C7-B373918BBB5A}" type="presParOf" srcId="{E9458A66-21D4-4F2E-8720-5F97ED1D36D4}" destId="{B02A26E9-0A6E-4818-86B8-D3B19870B459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BA4B8-A117-4853-BB1D-8CCB19C5AF7A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981DEA-F6BF-48C7-9C23-0C86F964DC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981DEA-F6BF-48C7-9C23-0C86F964DCD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981DEA-F6BF-48C7-9C23-0C86F964DCD8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96150B-133A-4DE5-8A6D-40A96049C9C6}" type="slidenum">
              <a:rPr lang="ru-RU" smtClean="0"/>
              <a:pPr/>
              <a:t>41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25.xml"/><Relationship Id="rId7" Type="http://schemas.openxmlformats.org/officeDocument/2006/relationships/slide" Target="slide4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proshkolu.ru/" TargetMode="External"/><Relationship Id="rId3" Type="http://schemas.openxmlformats.org/officeDocument/2006/relationships/hyperlink" Target="http://pedsovet.org/" TargetMode="External"/><Relationship Id="rId7" Type="http://schemas.openxmlformats.org/officeDocument/2006/relationships/hyperlink" Target="http://office.microsoft.com/ru-ru/clipart/default.aspx/" TargetMode="External"/><Relationship Id="rId2" Type="http://schemas.openxmlformats.org/officeDocument/2006/relationships/hyperlink" Target="http://festival.1september.ru/articles/599295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om.fsio.ru/" TargetMode="External"/><Relationship Id="rId11" Type="http://schemas.openxmlformats.org/officeDocument/2006/relationships/hyperlink" Target="http://mediazavod.ru/" TargetMode="External"/><Relationship Id="rId5" Type="http://schemas.openxmlformats.org/officeDocument/2006/relationships/hyperlink" Target="http://www.it-n.ru/" TargetMode="External"/><Relationship Id="rId10" Type="http://schemas.openxmlformats.org/officeDocument/2006/relationships/hyperlink" Target="http://www.chel.aif.ru/" TargetMode="External"/><Relationship Id="rId4" Type="http://schemas.openxmlformats.org/officeDocument/2006/relationships/hyperlink" Target="http://www.math.ru/" TargetMode="External"/><Relationship Id="rId9" Type="http://schemas.openxmlformats.org/officeDocument/2006/relationships/hyperlink" Target="http://infourok.ru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90%D0%BD%D1%82%D1%80%D0%BE%D0%BF%D0%BE%D0%B3%D0%B5%D0%BD%D0%BD%D0%BE%D0%B5_%D0%B2%D0%BE%D0%B7%D0%B4%D0%B5%D0%B9%D1%81%D1%82%D0%B2%D0%B8%D0%B5&amp;action=edit&amp;redlink=1" TargetMode="External"/><Relationship Id="rId2" Type="http://schemas.openxmlformats.org/officeDocument/2006/relationships/hyperlink" Target="http://ru.wikipedia.org/w/index.php?title=%D0%9F%D1%80%D0%B8%D1%80%D0%BE%D0%B4%D0%BD%D0%B0%D1%8F_%D1%81%D1%80%D0%B5%D0%B4%D0%B0&amp;action=edit&amp;redlink=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0%D0%BD%D1%82%D1%80%D0%BE%D0%BF%D0%BE%D1%86%D0%B5%D0%BD%D1%82%D1%80%D0%B8%D0%B7%D0%BC" TargetMode="External"/><Relationship Id="rId4" Type="http://schemas.openxmlformats.org/officeDocument/2006/relationships/hyperlink" Target="http://ru.wikipedia.org/wiki/%D0%9B%D0%B0%D0%BD%D0%B4%D1%88%D0%B0%D1%84%D1%8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7" name="Rectangle 7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66"/>
                    </a:gs>
                    <a:gs pos="50000">
                      <a:srgbClr val="FF3300"/>
                    </a:gs>
                    <a:gs pos="100000">
                      <a:srgbClr val="FFFF66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sz="3600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66"/>
                    </a:gs>
                    <a:gs pos="50000">
                      <a:srgbClr val="FF3300"/>
                    </a:gs>
                    <a:gs pos="100000">
                      <a:srgbClr val="FFFF66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sz="3600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66"/>
                    </a:gs>
                    <a:gs pos="50000">
                      <a:srgbClr val="FF3300"/>
                    </a:gs>
                    <a:gs pos="100000">
                      <a:srgbClr val="FFFF66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3600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66"/>
                    </a:gs>
                    <a:gs pos="50000">
                      <a:srgbClr val="FF3300"/>
                    </a:gs>
                    <a:gs pos="100000">
                      <a:srgbClr val="FFFF66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sz="3600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66"/>
                    </a:gs>
                    <a:gs pos="50000">
                      <a:srgbClr val="FF3300"/>
                    </a:gs>
                    <a:gs pos="100000">
                      <a:srgbClr val="FFFF66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</a:br>
            <a:endParaRPr lang="ru-RU" sz="3600" dirty="0" smtClean="0">
              <a:solidFill>
                <a:srgbClr val="A50021"/>
              </a:solidFill>
              <a:latin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20688"/>
            <a:ext cx="7927032" cy="3600475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Интегрированный урок по геометрии и биологии.</a:t>
            </a:r>
          </a:p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Тема: "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Применение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формул площади круга и длины окружности при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решении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задач"</a:t>
            </a:r>
          </a:p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9 класс.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7536" name="Text Box 16"/>
          <p:cNvSpPr txBox="1">
            <a:spLocks noChangeArrowheads="1"/>
          </p:cNvSpPr>
          <p:nvPr/>
        </p:nvSpPr>
        <p:spPr bwMode="auto">
          <a:xfrm>
            <a:off x="3929058" y="4868863"/>
            <a:ext cx="5214943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Бондарева Л.А.- учитель математики,</a:t>
            </a:r>
          </a:p>
          <a:p>
            <a:pPr>
              <a:spcBef>
                <a:spcPct val="50000"/>
              </a:spcBef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Дроздова Ю.А. –учитель биологии  </a:t>
            </a:r>
          </a:p>
          <a:p>
            <a:pPr>
              <a:spcBef>
                <a:spcPct val="50000"/>
              </a:spcBef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МКОУ Амурская СОШ,</a:t>
            </a:r>
          </a:p>
          <a:p>
            <a:pPr>
              <a:spcBef>
                <a:spcPct val="50000"/>
              </a:spcBef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Брединский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район, Челябинская область.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682198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142984"/>
            <a:ext cx="8713787" cy="1512887"/>
          </a:xfrm>
          <a:noFill/>
        </p:spPr>
        <p:txBody>
          <a:bodyPr/>
          <a:lstStyle/>
          <a:p>
            <a:pPr algn="ctr" eaLnBrk="1" hangingPunct="1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Ухудшение состояния окружающей среды и рост экологической угрозы в результате антропогенной деятельности. </a:t>
            </a:r>
          </a:p>
        </p:txBody>
      </p:sp>
      <p:sp>
        <p:nvSpPr>
          <p:cNvPr id="4099" name="WordArt 4"/>
          <p:cNvSpPr>
            <a:spLocks noChangeArrowheads="1" noChangeShapeType="1" noTextEdit="1"/>
          </p:cNvSpPr>
          <p:nvPr/>
        </p:nvSpPr>
        <p:spPr bwMode="auto">
          <a:xfrm>
            <a:off x="357158" y="357166"/>
            <a:ext cx="8280400" cy="6254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Сущность экологической проблемы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500306"/>
            <a:ext cx="7974697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41438"/>
            <a:ext cx="8785225" cy="1447800"/>
          </a:xfrm>
          <a:solidFill>
            <a:schemeClr val="bg1">
              <a:alpha val="70195"/>
            </a:schemeClr>
          </a:solidFill>
        </p:spPr>
        <p:txBody>
          <a:bodyPr/>
          <a:lstStyle/>
          <a:p>
            <a:pPr eaLnBrk="1" hangingPunct="1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  Нерациональное природопользование в условиях резкого увеличения «обмена веществ» между обществом и природой.</a:t>
            </a:r>
          </a:p>
        </p:txBody>
      </p:sp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323850" y="428625"/>
            <a:ext cx="8534400" cy="696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Причины</a:t>
            </a: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Tahoma"/>
                <a:cs typeface="Tahoma"/>
              </a:rPr>
              <a:t> возникновения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166" y="2857496"/>
            <a:ext cx="441022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7" y="2857496"/>
            <a:ext cx="4107747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6715108" y="6273225"/>
            <a:ext cx="24288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2500298" y="3000372"/>
            <a:ext cx="4071966" cy="1722442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Экологические</a:t>
            </a:r>
          </a:p>
          <a:p>
            <a:pPr algn="ctr"/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проблемы</a:t>
            </a:r>
            <a:endParaRPr lang="ru-RU" sz="3200" b="1" kern="1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214290"/>
            <a:ext cx="2857488" cy="15716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Истончение озонового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слоя и увеличение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притока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ультрафиолетовой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радиации</a:t>
            </a:r>
          </a:p>
        </p:txBody>
      </p:sp>
      <p:sp>
        <p:nvSpPr>
          <p:cNvPr id="19461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71802" y="428604"/>
            <a:ext cx="2857520" cy="17145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Вырубка</a:t>
            </a:r>
            <a:endParaRPr lang="ru-RU" sz="2400" b="1" dirty="0">
              <a:solidFill>
                <a:srgbClr val="0070C0"/>
              </a:solidFill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лесных массивов,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прежде </a:t>
            </a:r>
            <a:r>
              <a:rPr lang="ru-RU" sz="2400" b="1" dirty="0" smtClean="0">
                <a:solidFill>
                  <a:srgbClr val="0070C0"/>
                </a:solidFill>
              </a:rPr>
              <a:t>всего</a:t>
            </a:r>
            <a:endParaRPr lang="ru-RU" sz="2400" b="1" dirty="0">
              <a:solidFill>
                <a:srgbClr val="0070C0"/>
              </a:solidFill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тропических лесов.</a:t>
            </a:r>
          </a:p>
        </p:txBody>
      </p:sp>
      <p:sp>
        <p:nvSpPr>
          <p:cNvPr id="19462" name="Rectangl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86116" y="5357826"/>
            <a:ext cx="3071834" cy="15001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Нарушение </a:t>
            </a:r>
            <a:r>
              <a:rPr lang="ru-RU" sz="2000" b="1" dirty="0" smtClean="0">
                <a:solidFill>
                  <a:srgbClr val="0070C0"/>
                </a:solidFill>
              </a:rPr>
              <a:t>естественного</a:t>
            </a:r>
            <a:endParaRPr lang="ru-RU" sz="2000" b="1" dirty="0">
              <a:solidFill>
                <a:srgbClr val="0070C0"/>
              </a:solidFill>
            </a:endParaRP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круговорота </a:t>
            </a:r>
            <a:r>
              <a:rPr lang="ru-RU" sz="2000" b="1" dirty="0" smtClean="0">
                <a:solidFill>
                  <a:srgbClr val="0070C0"/>
                </a:solidFill>
              </a:rPr>
              <a:t>веществ </a:t>
            </a:r>
            <a:r>
              <a:rPr lang="ru-RU" sz="2000" b="1" dirty="0">
                <a:solidFill>
                  <a:srgbClr val="0070C0"/>
                </a:solidFill>
              </a:rPr>
              <a:t>и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энергетических </a:t>
            </a:r>
            <a:r>
              <a:rPr lang="ru-RU" sz="2000" b="1" dirty="0" smtClean="0">
                <a:solidFill>
                  <a:srgbClr val="0070C0"/>
                </a:solidFill>
              </a:rPr>
              <a:t>потоков</a:t>
            </a:r>
            <a:r>
              <a:rPr lang="ru-RU" sz="2000" b="1" dirty="0">
                <a:solidFill>
                  <a:srgbClr val="0070C0"/>
                </a:solidFill>
              </a:rPr>
              <a:t>.</a:t>
            </a:r>
          </a:p>
          <a:p>
            <a:pPr algn="ctr"/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9463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715140" y="5349872"/>
            <a:ext cx="2428860" cy="1508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Изъятие из недр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 огромных масс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вещества</a:t>
            </a:r>
            <a:endParaRPr lang="ru-RU" sz="2000" b="1" dirty="0">
              <a:solidFill>
                <a:srgbClr val="0070C0"/>
              </a:solidFill>
            </a:endParaRP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и дефицит сырья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и топлива.</a:t>
            </a:r>
          </a:p>
        </p:txBody>
      </p:sp>
      <p:sp>
        <p:nvSpPr>
          <p:cNvPr id="19464" name="Rectangle 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215074" y="214290"/>
            <a:ext cx="2928926" cy="15827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Загрязнение гидросферы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нефтепродуктами,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тяжёлыми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металлами </a:t>
            </a:r>
            <a:r>
              <a:rPr lang="ru-RU" sz="2000" b="1" dirty="0">
                <a:solidFill>
                  <a:srgbClr val="0070C0"/>
                </a:solidFill>
              </a:rPr>
              <a:t>и др</a:t>
            </a:r>
            <a:r>
              <a:rPr lang="ru-RU" sz="1600" b="1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9465" name="Rectangle 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0" y="3429000"/>
            <a:ext cx="2285984" cy="19288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Радиационное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Загрязнение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обширных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участков с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трагическими</a:t>
            </a:r>
            <a:endParaRPr lang="ru-RU" sz="2000" b="1" dirty="0">
              <a:solidFill>
                <a:srgbClr val="0070C0"/>
              </a:solidFill>
            </a:endParaRP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последствиями.</a:t>
            </a:r>
          </a:p>
        </p:txBody>
      </p:sp>
      <p:sp>
        <p:nvSpPr>
          <p:cNvPr id="19466" name="Rectangle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0" y="2000240"/>
            <a:ext cx="2446339" cy="12144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Неконтролируемый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рост</a:t>
            </a:r>
            <a:endParaRPr lang="ru-RU" sz="2000" b="1" dirty="0">
              <a:solidFill>
                <a:srgbClr val="0070C0"/>
              </a:solidFill>
            </a:endParaRP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численности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населения мира.</a:t>
            </a:r>
          </a:p>
        </p:txBody>
      </p:sp>
      <p:sp>
        <p:nvSpPr>
          <p:cNvPr id="19467" name="Rectangle 1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0" y="5589588"/>
            <a:ext cx="2771775" cy="12684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Эрозия почв, засоление,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заболачивание,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опустынивание.</a:t>
            </a:r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 flipH="1" flipV="1">
            <a:off x="2786050" y="2071678"/>
            <a:ext cx="931865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 flipV="1">
            <a:off x="4572000" y="235743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 flipV="1">
            <a:off x="5429256" y="2071678"/>
            <a:ext cx="857256" cy="717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 flipV="1">
            <a:off x="6143636" y="3000372"/>
            <a:ext cx="28575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6143636" y="4429132"/>
            <a:ext cx="503238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 flipH="1" flipV="1">
            <a:off x="2714612" y="2928934"/>
            <a:ext cx="428628" cy="2857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 flipH="1">
            <a:off x="2571736" y="4429132"/>
            <a:ext cx="28733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 flipH="1">
            <a:off x="2857488" y="4786323"/>
            <a:ext cx="714380" cy="6429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  <p:sp>
        <p:nvSpPr>
          <p:cNvPr id="19476" name="Rectangle 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429388" y="2214554"/>
            <a:ext cx="2714612" cy="1143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Загрязнение атмосферы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СО</a:t>
            </a:r>
            <a:r>
              <a:rPr lang="ru-RU" sz="2000" b="1" baseline="-25000" dirty="0">
                <a:solidFill>
                  <a:srgbClr val="0070C0"/>
                </a:solidFill>
              </a:rPr>
              <a:t>2</a:t>
            </a:r>
            <a:r>
              <a:rPr lang="ru-RU" sz="2000" b="1" dirty="0">
                <a:solidFill>
                  <a:srgbClr val="0070C0"/>
                </a:solidFill>
              </a:rPr>
              <a:t>, СН</a:t>
            </a:r>
            <a:r>
              <a:rPr lang="ru-RU" sz="2000" b="1" baseline="-25000" dirty="0">
                <a:solidFill>
                  <a:srgbClr val="0070C0"/>
                </a:solidFill>
              </a:rPr>
              <a:t>4</a:t>
            </a:r>
            <a:r>
              <a:rPr lang="ru-RU" sz="2000" b="1" dirty="0">
                <a:solidFill>
                  <a:srgbClr val="0070C0"/>
                </a:solidFill>
              </a:rPr>
              <a:t> и др., угроза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парникового эффекта.</a:t>
            </a:r>
          </a:p>
        </p:txBody>
      </p:sp>
      <p:sp>
        <p:nvSpPr>
          <p:cNvPr id="6165" name="Line 21"/>
          <p:cNvSpPr>
            <a:spLocks noChangeShapeType="1"/>
          </p:cNvSpPr>
          <p:nvPr/>
        </p:nvSpPr>
        <p:spPr bwMode="auto">
          <a:xfrm>
            <a:off x="4572000" y="485776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  <p:sp>
        <p:nvSpPr>
          <p:cNvPr id="19478" name="Rectangle 2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694487" y="3786190"/>
            <a:ext cx="2449513" cy="12731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err="1">
                <a:solidFill>
                  <a:srgbClr val="0070C0"/>
                </a:solidFill>
              </a:rPr>
              <a:t>Токсикация</a:t>
            </a:r>
            <a:r>
              <a:rPr lang="ru-RU" sz="2000" b="1" dirty="0">
                <a:solidFill>
                  <a:srgbClr val="0070C0"/>
                </a:solidFill>
              </a:rPr>
              <a:t> полей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пестицидами</a:t>
            </a:r>
            <a:r>
              <a:rPr lang="ru-RU" sz="2000" b="1" dirty="0" smtClean="0">
                <a:solidFill>
                  <a:srgbClr val="0070C0"/>
                </a:solidFill>
              </a:rPr>
              <a:t>,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гербицидами,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нитратами и т.д.</a:t>
            </a:r>
          </a:p>
        </p:txBody>
      </p:sp>
      <p:sp>
        <p:nvSpPr>
          <p:cNvPr id="6167" name="Line 23"/>
          <p:cNvSpPr>
            <a:spLocks noChangeShapeType="1"/>
          </p:cNvSpPr>
          <p:nvPr/>
        </p:nvSpPr>
        <p:spPr bwMode="auto">
          <a:xfrm>
            <a:off x="5786446" y="4714884"/>
            <a:ext cx="862014" cy="6461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b="1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Проблемы литосферы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solidFill>
                  <a:srgbClr val="FF0000"/>
                </a:solidFill>
              </a:rPr>
              <a:t>Ухудшение качества земель.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solidFill>
                  <a:srgbClr val="FF0000"/>
                </a:solidFill>
              </a:rPr>
              <a:t>Эрозия почв.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solidFill>
                  <a:srgbClr val="FF0000"/>
                </a:solidFill>
              </a:rPr>
              <a:t>Неправильная агротехника.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solidFill>
                  <a:srgbClr val="FF0000"/>
                </a:solidFill>
              </a:rPr>
              <a:t>Использование пестицидов.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solidFill>
                  <a:srgbClr val="FF0000"/>
                </a:solidFill>
              </a:rPr>
              <a:t>Замусоривание.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7154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Проблемы литосферы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000108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Georgia" pitchFamily="18" charset="0"/>
              </a:rPr>
              <a:t>Загрязнение и опустошение почвы приводит к тому, что отравляющие вещества поглощаются человеком вместе с пищей и водой. Нарушение пищеварения гарантированно.</a:t>
            </a:r>
            <a:endParaRPr lang="ru-RU" sz="2400" b="1" dirty="0">
              <a:latin typeface="Georg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8150" y="3643314"/>
            <a:ext cx="466585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571744"/>
            <a:ext cx="4314816" cy="280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49675"/>
            <a:ext cx="37242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7239051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57827"/>
            <a:ext cx="9144000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Мусор – это серьезно!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356"/>
            <a:ext cx="7399571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№6.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Свалка п.Амурский составляет   282600м</a:t>
            </a:r>
            <a:r>
              <a:rPr lang="ru-RU" sz="3600" b="1" baseline="30000" dirty="0" smtClean="0">
                <a:solidFill>
                  <a:srgbClr val="0070C0"/>
                </a:solidFill>
              </a:rPr>
              <a:t>2</a:t>
            </a:r>
            <a:r>
              <a:rPr lang="ru-RU" sz="3600" b="1" dirty="0" smtClean="0">
                <a:solidFill>
                  <a:srgbClr val="0070C0"/>
                </a:solidFill>
              </a:rPr>
              <a:t>. Найдите  диаметр свалки.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 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40042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Дано:</a:t>
            </a:r>
          </a:p>
          <a:p>
            <a:pPr>
              <a:buNone/>
            </a:pPr>
            <a:r>
              <a:rPr lang="en-US" b="1" dirty="0" smtClean="0"/>
              <a:t>S</a:t>
            </a:r>
            <a:r>
              <a:rPr lang="ru-RU" b="1" dirty="0" smtClean="0"/>
              <a:t>=282600 м</a:t>
            </a:r>
            <a:r>
              <a:rPr lang="ru-RU" b="1" baseline="30000" dirty="0" smtClean="0"/>
              <a:t>2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b="1" dirty="0" smtClean="0"/>
              <a:t>Найти: </a:t>
            </a:r>
            <a:r>
              <a:rPr lang="en-US" b="1" dirty="0" smtClean="0"/>
              <a:t>d</a:t>
            </a:r>
            <a:r>
              <a:rPr lang="ru-RU" b="1" dirty="0" smtClean="0"/>
              <a:t>-?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071802" y="1643050"/>
            <a:ext cx="5786478" cy="521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Ѕ = π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²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d=2r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π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≈ 3,14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 err="1" smtClean="0"/>
              <a:t>r</a:t>
            </a:r>
            <a:r>
              <a:rPr lang="ru-RU" sz="3200" b="1" dirty="0" smtClean="0"/>
              <a:t>² = 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282600:3,14= 90000м.</a:t>
            </a:r>
            <a:r>
              <a:rPr lang="ru-RU" sz="4300" b="1" dirty="0" smtClean="0">
                <a:latin typeface="Monotype Corsiva" pitchFamily="66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43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/>
              <a:t>r</a:t>
            </a:r>
            <a:r>
              <a:rPr lang="ru-RU" sz="2800" b="1" dirty="0" smtClean="0"/>
              <a:t> =</a:t>
            </a:r>
            <a:r>
              <a:rPr lang="ru-RU" sz="43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300м</a:t>
            </a:r>
            <a:r>
              <a:rPr lang="ru-RU" sz="4300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300·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2=600 м </a:t>
            </a:r>
          </a:p>
          <a:p>
            <a:pPr marL="342900" lvl="0" indent="-342900">
              <a:spcBef>
                <a:spcPct val="20000"/>
              </a:spcBef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600м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Оценка – 5 баллов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714488"/>
            <a:ext cx="1285884" cy="14545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72264" y="6273225"/>
            <a:ext cx="257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геометрия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44" y="357166"/>
            <a:ext cx="9001156" cy="6000792"/>
          </a:xfrm>
          <a:effectLst>
            <a:glow rad="63500">
              <a:schemeClr val="accent1">
                <a:satMod val="175000"/>
                <a:alpha val="40000"/>
              </a:schemeClr>
            </a:glow>
            <a:softEdge rad="12700"/>
          </a:effectLst>
        </p:spPr>
        <p:txBody>
          <a:bodyPr>
            <a:normAutofit fontScale="92500" lnSpcReduction="1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Голоса моих дедов сказали мне: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«Воздух драгоценен. В нем дух всего живого, которое он поддерживает. Ветер, который дал мне первый вздох, унесет также и мой последний выдох. Вы должны хранить землю и воздух отдельно и свято, как место, куда можно прийти и попробовать вкус ветра, подслащенный луговыми цветами».</a:t>
            </a:r>
          </a:p>
          <a:p>
            <a:pPr algn="r">
              <a:buNone/>
            </a:pPr>
            <a:r>
              <a:rPr lang="ru-RU" sz="2600" dirty="0" smtClean="0">
                <a:solidFill>
                  <a:srgbClr val="C00000"/>
                </a:solidFill>
              </a:rPr>
              <a:t>Вождь </a:t>
            </a:r>
            <a:r>
              <a:rPr lang="ru-RU" sz="2600" dirty="0" err="1" smtClean="0">
                <a:solidFill>
                  <a:srgbClr val="C00000"/>
                </a:solidFill>
              </a:rPr>
              <a:t>Сиэттл</a:t>
            </a:r>
            <a:r>
              <a:rPr lang="ru-RU" sz="2600" dirty="0" smtClean="0">
                <a:solidFill>
                  <a:srgbClr val="C00000"/>
                </a:solidFill>
              </a:rPr>
              <a:t>. Народы </a:t>
            </a:r>
            <a:br>
              <a:rPr lang="ru-RU" sz="2600" dirty="0" smtClean="0">
                <a:solidFill>
                  <a:srgbClr val="C00000"/>
                </a:solidFill>
              </a:rPr>
            </a:br>
            <a:r>
              <a:rPr lang="ru-RU" sz="2600" dirty="0" err="1" smtClean="0">
                <a:solidFill>
                  <a:srgbClr val="C00000"/>
                </a:solidFill>
              </a:rPr>
              <a:t>Северо-Запада</a:t>
            </a:r>
            <a:r>
              <a:rPr lang="ru-RU" sz="2600" dirty="0" smtClean="0">
                <a:solidFill>
                  <a:srgbClr val="C00000"/>
                </a:solidFill>
              </a:rPr>
              <a:t> Америки.</a:t>
            </a:r>
          </a:p>
          <a:p>
            <a:pPr algn="r"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 </a:t>
            </a:r>
            <a:endParaRPr lang="ru-RU" sz="26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357222" y="4357694"/>
            <a:ext cx="26431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“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Озоновая дыра”. </a:t>
            </a:r>
          </a:p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16" y="3929066"/>
            <a:ext cx="2285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  <a:latin typeface="Georgia" pitchFamily="18" charset="0"/>
              </a:rPr>
              <a:t>Парниковый эффект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 глобальное потепление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85918" y="6027003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Смог. Пониженная видимость.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Кислотные дожди. </a:t>
            </a:r>
            <a:r>
              <a:rPr lang="en-US" sz="2400" b="1" dirty="0" smtClean="0">
                <a:solidFill>
                  <a:srgbClr val="C00000"/>
                </a:solidFill>
                <a:latin typeface="Georgia" pitchFamily="18" charset="0"/>
              </a:rPr>
              <a:t>(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Магнитогорский МК)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142852"/>
            <a:ext cx="66437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Загрязнение атмосферы</a:t>
            </a:r>
          </a:p>
          <a:p>
            <a:pPr algn="ctr"/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429000"/>
            <a:ext cx="4826012" cy="262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81054"/>
            <a:ext cx="2786050" cy="327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1142984"/>
            <a:ext cx="3639540" cy="2144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1214422"/>
            <a:ext cx="2428860" cy="249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урока</a:t>
            </a: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71480"/>
            <a:ext cx="8286808" cy="6143668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Организационный момент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Подготовительный этап – мотивация.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Проверка домашнего задания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Актуализация знаний.  Задачи №1-№5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Изучение новой темы с  применениями  знаний  при решении задач.</a:t>
            </a:r>
          </a:p>
          <a:p>
            <a:pPr marL="514350" indent="-457200"/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Возникновение экологических проблем.</a:t>
            </a:r>
          </a:p>
          <a:p>
            <a:pPr marL="514350" indent="-457200"/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Мусор. Задач №6</a:t>
            </a:r>
          </a:p>
          <a:p>
            <a:pPr marL="514350" indent="-457200"/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Проблемы чистого воздуха. Загрязнение атмосферы. Задача №7</a:t>
            </a:r>
          </a:p>
          <a:p>
            <a:pPr marL="514350" indent="-457200"/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Лесные пожары. Экологические последствия лесных пожаров. Задача №8.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Практическая работа по группам.</a:t>
            </a:r>
          </a:p>
          <a:p>
            <a:pPr marL="914400" lvl="1" indent="-457200"/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Изготовление ватно-марлевой повязки.</a:t>
            </a:r>
          </a:p>
          <a:p>
            <a:pPr marL="914400" lvl="1" indent="-457200"/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Разобрать мусор.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Проверочная работа: с взаимопроверкой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Итог урока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Рефлексия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/>
        </p:nvGraphicFramePr>
        <p:xfrm>
          <a:off x="214282" y="142852"/>
          <a:ext cx="8715436" cy="6500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      За сутки человек потребляет кроме пищи и </a:t>
            </a:r>
            <a:r>
              <a:rPr lang="ru-RU" sz="2800" b="1" dirty="0" smtClean="0"/>
              <a:t>воды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12 кг </a:t>
            </a:r>
            <a:r>
              <a:rPr lang="ru-RU" sz="2800" b="1" dirty="0" smtClean="0"/>
              <a:t>воздуха, для чего ему необходимо 4 дерева, для выделения кислорода.  </a:t>
            </a:r>
          </a:p>
          <a:p>
            <a:pPr algn="ctr"/>
            <a:r>
              <a:rPr lang="ru-RU" sz="2800" b="1" dirty="0" smtClean="0"/>
              <a:t>Чистый </a:t>
            </a:r>
            <a:r>
              <a:rPr lang="ru-RU" sz="2800" b="1" dirty="0"/>
              <a:t>воздух – самый главный и незаменимый продукт, им питаются все живые организмы.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3116"/>
            <a:ext cx="6218694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71472" y="0"/>
            <a:ext cx="7962928" cy="1428736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 6.  </a:t>
            </a:r>
            <a:b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«Авария на железнодорожном вокзале </a:t>
            </a:r>
            <a:b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г. Челябинска 01. 09. 2012г»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143108" y="5286388"/>
            <a:ext cx="678661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Ѕ – площадь заражённой зоны  в 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800" b="1" dirty="0" smtClean="0">
                <a:solidFill>
                  <a:srgbClr val="FF0000"/>
                </a:solidFill>
              </a:rPr>
              <a:t>км²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С –  длину верёвки для ограждения  в  (м).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6273225"/>
            <a:ext cx="257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геометрия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0" y="1428736"/>
            <a:ext cx="6215074" cy="378143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На железнодорожном вокзале 1 сентября 2011 г  в результате неправильной транспортировки и дислокации вагонов разбились емкости с бромом. Бром взаимодействуя с железной обивкой вагона воспламенился. Эпицентр пожара составил радиус 50 метров Что нужно знать, чтобы принять меры?</a:t>
            </a:r>
          </a:p>
          <a:p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2223" y="3429000"/>
            <a:ext cx="2871777" cy="191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7336" y="1428736"/>
            <a:ext cx="2876664" cy="192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Распространение брома  в г.Челябинск 11.09.12г.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785818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17968"/>
            <a:ext cx="7786710" cy="584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00108"/>
            <a:ext cx="9144000" cy="609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6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501122" cy="17145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Дано:</a:t>
            </a:r>
          </a:p>
          <a:p>
            <a:pPr>
              <a:buNone/>
            </a:pPr>
            <a:r>
              <a:rPr lang="ru-RU" dirty="0" err="1" smtClean="0">
                <a:solidFill>
                  <a:srgbClr val="002060"/>
                </a:solidFill>
              </a:rPr>
              <a:t>r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aseline="-25000" dirty="0" smtClean="0">
                <a:solidFill>
                  <a:srgbClr val="002060"/>
                </a:solidFill>
              </a:rPr>
              <a:t>эпицентра </a:t>
            </a:r>
            <a:r>
              <a:rPr lang="ru-RU" dirty="0" smtClean="0">
                <a:solidFill>
                  <a:srgbClr val="002060"/>
                </a:solidFill>
              </a:rPr>
              <a:t>= 50 м </a:t>
            </a:r>
          </a:p>
          <a:p>
            <a:pPr>
              <a:buNone/>
            </a:pPr>
            <a:r>
              <a:rPr lang="en-US" dirty="0" err="1" smtClean="0">
                <a:solidFill>
                  <a:srgbClr val="002060"/>
                </a:solidFill>
              </a:rPr>
              <a:t>R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aseline="-25000" dirty="0" smtClean="0">
                <a:solidFill>
                  <a:srgbClr val="002060"/>
                </a:solidFill>
              </a:rPr>
              <a:t>заражения </a:t>
            </a:r>
            <a:r>
              <a:rPr lang="ru-RU" dirty="0" smtClean="0">
                <a:solidFill>
                  <a:srgbClr val="002060"/>
                </a:solidFill>
              </a:rPr>
              <a:t>= 20 км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Найти: </a:t>
            </a:r>
            <a:r>
              <a:rPr lang="en-US" dirty="0" smtClean="0">
                <a:solidFill>
                  <a:srgbClr val="002060"/>
                </a:solidFill>
              </a:rPr>
              <a:t>S</a:t>
            </a:r>
            <a:r>
              <a:rPr lang="ru-RU" dirty="0" smtClean="0">
                <a:solidFill>
                  <a:srgbClr val="002060"/>
                </a:solidFill>
              </a:rPr>
              <a:t>,</a:t>
            </a:r>
            <a:r>
              <a:rPr lang="en-US" dirty="0" smtClean="0">
                <a:solidFill>
                  <a:srgbClr val="002060"/>
                </a:solidFill>
              </a:rPr>
              <a:t> C </a:t>
            </a:r>
            <a:r>
              <a:rPr lang="ru-RU" dirty="0" smtClean="0">
                <a:solidFill>
                  <a:srgbClr val="002060"/>
                </a:solidFill>
              </a:rPr>
              <a:t>?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643042" y="2500306"/>
            <a:ext cx="7286676" cy="43576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Решение:</a:t>
            </a:r>
          </a:p>
          <a:p>
            <a:pPr>
              <a:buNone/>
            </a:pPr>
            <a:r>
              <a:rPr lang="ru-RU" sz="3200" dirty="0" err="1" smtClean="0">
                <a:solidFill>
                  <a:srgbClr val="002060"/>
                </a:solidFill>
              </a:rPr>
              <a:t>π </a:t>
            </a:r>
            <a:r>
              <a:rPr lang="ru-RU" sz="3200" dirty="0" smtClean="0">
                <a:solidFill>
                  <a:srgbClr val="002060"/>
                </a:solidFill>
              </a:rPr>
              <a:t>≈ 3,14 	</a:t>
            </a: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Ѕ = </a:t>
            </a:r>
            <a:r>
              <a:rPr lang="ru-RU" sz="3200" dirty="0" err="1" smtClean="0">
                <a:solidFill>
                  <a:srgbClr val="002060"/>
                </a:solidFill>
              </a:rPr>
              <a:t>π</a:t>
            </a:r>
            <a:r>
              <a:rPr lang="en-US" sz="3200" dirty="0" err="1" smtClean="0">
                <a:solidFill>
                  <a:srgbClr val="002060"/>
                </a:solidFill>
              </a:rPr>
              <a:t>R</a:t>
            </a:r>
            <a:r>
              <a:rPr lang="ru-RU" sz="3200" dirty="0" smtClean="0">
                <a:solidFill>
                  <a:srgbClr val="002060"/>
                </a:solidFill>
              </a:rPr>
              <a:t>² </a:t>
            </a: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С = 2πr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Ѕ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заражения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π</a:t>
            </a:r>
            <a:r>
              <a:rPr lang="en-US" sz="3200" dirty="0" err="1" smtClean="0">
                <a:solidFill>
                  <a:srgbClr val="002060"/>
                </a:solidFill>
              </a:rPr>
              <a:t>R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²  ≈ 3,14 · 20²  ≈ 3,14 · 400 ≈1256(км²)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Оценка –3 балла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С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эпицентра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2πr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2 · 50 · 3,14 ≈ 100 · 3,14  ≈ </a:t>
            </a:r>
            <a:r>
              <a:rPr lang="ru-RU" sz="3200" dirty="0" smtClean="0">
                <a:solidFill>
                  <a:srgbClr val="002060"/>
                </a:solidFill>
              </a:rPr>
              <a:t>314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м.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Оценка – 3 балла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Ответ: 125600</a:t>
            </a:r>
            <a:r>
              <a:rPr lang="ru-RU" sz="3200" b="1" dirty="0" smtClean="0">
                <a:solidFill>
                  <a:srgbClr val="002060"/>
                </a:solidFill>
              </a:rPr>
              <a:t>км²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, 314 м.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72264" y="6273225"/>
            <a:ext cx="257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геометрия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071546"/>
            <a:ext cx="4738665" cy="3002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071546"/>
            <a:ext cx="4714908" cy="308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Глобальное потепление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571876"/>
            <a:ext cx="3463752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478881"/>
            <a:ext cx="3286116" cy="3379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928670"/>
            <a:ext cx="3533763" cy="305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27302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Гибель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лесов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0" y="714356"/>
            <a:ext cx="442912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Особенно большую экологическую угрозу представляет истощение лесов – "легких планеты" и основного источника биологического разнообразия  планеты.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Ежегодно </a:t>
            </a:r>
            <a:r>
              <a:rPr lang="ru-RU" sz="2400" dirty="0">
                <a:solidFill>
                  <a:srgbClr val="002060"/>
                </a:solidFill>
              </a:rPr>
              <a:t>вырубается или сжигается примерно 200 тысяч квадратных километров, а значит, исчезает 100 тысяч (!) видов растений и животных.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7750" y="785794"/>
            <a:ext cx="459625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714355"/>
            <a:ext cx="4572000" cy="4961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642918"/>
            <a:ext cx="4572000" cy="504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642918"/>
            <a:ext cx="551754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786322"/>
            <a:ext cx="4286679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19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42910" y="1500174"/>
            <a:ext cx="70723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b="1" i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66"/>
                    </a:gs>
                    <a:gs pos="50000">
                      <a:srgbClr val="FF3300"/>
                    </a:gs>
                    <a:gs pos="100000">
                      <a:srgbClr val="FFFF66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onstantia" pitchFamily="18" charset="0"/>
                <a:cs typeface="Times New Roman"/>
              </a:rPr>
              <a:t>Лесные пожары</a:t>
            </a:r>
            <a:endParaRPr lang="ru-RU" sz="7200" dirty="0">
              <a:latin typeface="Constantia" pitchFamily="18" charset="0"/>
            </a:endParaRPr>
          </a:p>
        </p:txBody>
      </p:sp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1143000" y="2214563"/>
            <a:ext cx="6786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47800"/>
          </a:xfrm>
          <a:noFill/>
        </p:spPr>
        <p:txBody>
          <a:bodyPr/>
          <a:lstStyle/>
          <a:p>
            <a:pPr eaLnBrk="1" hangingPunct="1"/>
            <a:r>
              <a:rPr lang="ru-RU" sz="3600" b="1" u="sng" dirty="0" smtClean="0">
                <a:solidFill>
                  <a:srgbClr val="FF0000"/>
                </a:solidFill>
              </a:rPr>
              <a:t>Основные причины возникновения природных пожаров:</a:t>
            </a:r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9144000" cy="54864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u-RU" sz="3000" b="1" dirty="0" smtClean="0">
                <a:latin typeface="Georgia" pitchFamily="18" charset="0"/>
              </a:rPr>
              <a:t>горящая спичка;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000" b="1" dirty="0" smtClean="0">
                <a:latin typeface="Georgia" pitchFamily="18" charset="0"/>
              </a:rPr>
              <a:t>тлеющий пыж после выстрела;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000" b="1" dirty="0" smtClean="0">
                <a:latin typeface="Georgia" pitchFamily="18" charset="0"/>
              </a:rPr>
              <a:t>масляные тряпки или ветошь;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000" b="1" dirty="0" smtClean="0">
                <a:latin typeface="Georgia" pitchFamily="18" charset="0"/>
              </a:rPr>
              <a:t>стеклянная бутылка, преломляющая лучи солнечного света;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000" b="1" dirty="0" smtClean="0">
                <a:latin typeface="Georgia" pitchFamily="18" charset="0"/>
              </a:rPr>
              <a:t>искры из глушителя транспортного средства;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000" b="1" dirty="0" smtClean="0">
                <a:latin typeface="Georgia" pitchFamily="18" charset="0"/>
              </a:rPr>
              <a:t>непотушенная сигарета;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3000" b="1" dirty="0" smtClean="0">
                <a:latin typeface="Georgia" pitchFamily="18" charset="0"/>
              </a:rPr>
              <a:t>сжигание старой травы, стерни, мусора; вблизи леса или торфяника.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3000" dirty="0" smtClean="0">
              <a:solidFill>
                <a:srgbClr val="CC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6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76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76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2765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85720" y="0"/>
            <a:ext cx="5786478" cy="785794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Справка на 20.10.13г. по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Брединскому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району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5" name="Подзаголовок 6"/>
          <p:cNvSpPr>
            <a:spLocks noGrp="1"/>
          </p:cNvSpPr>
          <p:nvPr>
            <p:ph type="subTitle" idx="1"/>
          </p:nvPr>
        </p:nvSpPr>
        <p:spPr>
          <a:xfrm>
            <a:off x="0" y="785794"/>
            <a:ext cx="6143636" cy="4071966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 начала года по настоящее время в Челябинской области произошло 417 лесных пожаров на площади 2,3 тыс.га. Из них три крупных пожара. В первые сутки было ликвидировано 94% пожаров. На данный момент действующих пожаров нет. На территории Брединского и Кизильского муниципальных районов с начала года по сегодняшний день произошло 17 лесных пожаров на площади 1186,18 га. Ущерб составил 59 484 742 рубля 74 коп. Из них один крупный произошел в </a:t>
            </a:r>
            <a:r>
              <a:rPr lang="ru-RU" sz="2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Кортубайском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участковом лесничестве 25 июня 2013г., на площади 1130 га. </a:t>
            </a:r>
          </a:p>
          <a:p>
            <a:pPr marR="0" algn="just" eaLnBrk="1" hangingPunct="1"/>
            <a:endPara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1771" y="0"/>
            <a:ext cx="2912229" cy="2082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3" y="2214554"/>
            <a:ext cx="2857488" cy="4126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242445"/>
            <a:ext cx="2433623" cy="161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9260" y="4857760"/>
            <a:ext cx="3724829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214290"/>
            <a:ext cx="7772400" cy="92869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Повторяем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7158" y="928670"/>
          <a:ext cx="2428892" cy="491068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428892"/>
              </a:tblGrid>
              <a:tr h="1785950"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Окружность</a:t>
                      </a:r>
                      <a:endParaRPr lang="ru-RU" sz="2800" dirty="0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Радиус окружности</a:t>
                      </a:r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Диаметр окружности</a:t>
                      </a:r>
                    </a:p>
                  </a:txBody>
                  <a:tcPr/>
                </a:tc>
              </a:tr>
              <a:tr h="103684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Круг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786050" y="928670"/>
          <a:ext cx="6215106" cy="489530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6215106"/>
              </a:tblGrid>
              <a:tr h="142875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Геометрическая</a:t>
                      </a:r>
                      <a:r>
                        <a:rPr lang="ru-RU" sz="2800" baseline="0" dirty="0" smtClean="0"/>
                        <a:t> фигура, состоящая из всех точек плоскости, расположенная на заданном расстоянии от данной точки</a:t>
                      </a:r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</a:tr>
              <a:tr h="113063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Отрезок, соединяющий центр с какой-либо</a:t>
                      </a:r>
                      <a:r>
                        <a:rPr lang="ru-RU" sz="2800" b="1" baseline="0" dirty="0" smtClean="0"/>
                        <a:t> точкой </a:t>
                      </a:r>
                      <a:r>
                        <a:rPr lang="ru-RU" sz="2800" b="1" dirty="0" smtClean="0"/>
                        <a:t>окружности. </a:t>
                      </a:r>
                      <a:endParaRPr lang="ru-RU" sz="2800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Хорда, проходящая через центр окружности. </a:t>
                      </a:r>
                      <a:endParaRPr lang="ru-RU" sz="2800" dirty="0"/>
                    </a:p>
                  </a:txBody>
                  <a:tcPr/>
                </a:tc>
              </a:tr>
              <a:tr h="966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Часть плоскости, ограниченная окружностью.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572264" y="6273225"/>
            <a:ext cx="257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геометрия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282" y="214290"/>
            <a:ext cx="5500687" cy="358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3200" b="1" i="1" dirty="0">
                <a:solidFill>
                  <a:srgbClr val="FF0000"/>
                </a:solidFill>
                <a:latin typeface="Constantia" pitchFamily="18" charset="0"/>
              </a:rPr>
              <a:t>                            </a:t>
            </a: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 8 </a:t>
            </a:r>
            <a:endParaRPr lang="ru-RU" sz="3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400" b="1" dirty="0">
              <a:solidFill>
                <a:srgbClr val="FFFFCC"/>
              </a:solidFill>
              <a:latin typeface="Times New Roman" pitchFamily="18" charset="0"/>
            </a:endParaRPr>
          </a:p>
          <a:p>
            <a:pPr algn="just">
              <a:lnSpc>
                <a:spcPct val="105000"/>
              </a:lnSpc>
              <a:buFont typeface="Wingdings" pitchFamily="2" charset="2"/>
              <a:buNone/>
            </a:pPr>
            <a:r>
              <a:rPr lang="ru-RU" sz="2400" b="1" dirty="0">
                <a:latin typeface="Constantia" pitchFamily="18" charset="0"/>
              </a:rPr>
              <a:t>       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Диаметр опалённой площади лесного массива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Брединском и Кизильском районах только за 2013 год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равен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примерно 12,3 км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. Какая площадь леса пострадала от пожара?</a:t>
            </a:r>
          </a:p>
          <a:p>
            <a:pPr algn="just">
              <a:lnSpc>
                <a:spcPct val="105000"/>
              </a:lnSpc>
              <a:buFont typeface="Wingdings" pitchFamily="2" charset="2"/>
              <a:buNone/>
            </a:pPr>
            <a:endParaRPr lang="ru-RU" sz="2400" b="1" dirty="0">
              <a:latin typeface="Constanti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714480" y="3143248"/>
            <a:ext cx="65722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i="1" dirty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Решение: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d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12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км</a:t>
            </a:r>
          </a:p>
          <a:p>
            <a:pPr>
              <a:lnSpc>
                <a:spcPct val="80000"/>
              </a:lnSpc>
            </a:pP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π=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3,14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Ѕ =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πr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²</a:t>
            </a:r>
          </a:p>
          <a:p>
            <a:pPr>
              <a:lnSpc>
                <a:spcPct val="8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= 12,3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: 2 =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6,15(км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)</a:t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>Ѕ = 3,14 ·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6,15²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≈ 3,14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·37,82 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≈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119(км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² ).</a:t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   Ответ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: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119 км²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Оценка – 5 баллов.</a:t>
            </a:r>
            <a:r>
              <a:rPr lang="ru-RU" dirty="0">
                <a:latin typeface="Arial" pitchFamily="34" charset="0"/>
                <a:cs typeface="Arial" pitchFamily="34" charset="0"/>
              </a:rPr>
              <a:t>                               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6273225"/>
            <a:ext cx="257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геометрия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500174"/>
            <a:ext cx="313915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851648" cy="57150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ru-RU" sz="5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onstantia" pitchFamily="18" charset="0"/>
                <a:cs typeface="Times New Roman"/>
              </a:rPr>
              <a:t> </a:t>
            </a:r>
            <a:r>
              <a:rPr lang="ru-RU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Constantia" pitchFamily="18" charset="0"/>
                <a:cs typeface="Times New Roman"/>
              </a:rPr>
              <a:t>Пути решения проблем </a:t>
            </a:r>
            <a:endParaRPr lang="ru-RU" sz="4400" b="1" dirty="0"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0" y="928670"/>
          <a:ext cx="885828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14316" y="1071546"/>
            <a:ext cx="8429684" cy="5072079"/>
          </a:xfrm>
        </p:spPr>
        <p:txBody>
          <a:bodyPr>
            <a:noAutofit/>
          </a:bodyPr>
          <a:lstStyle/>
          <a:p>
            <a:pPr marL="457200" marR="0" indent="-457200" algn="l" eaLnBrk="1" hangingPunct="1"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Закрыть помещение, при необходимости заткнуть щели в окнах    и  дверных проемах влажными тряпками;</a:t>
            </a:r>
          </a:p>
          <a:p>
            <a:pPr marL="457200" marR="0" indent="-457200" algn="l" eaLnBrk="1" hangingPunct="1">
              <a:buAutoNum type="arabicPeriod" startAt="2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Увлажнять воздух в помещении: берутся влажные полотенца или простыни развешиваются на окна, веревки или лучше на вентилятор;</a:t>
            </a:r>
          </a:p>
          <a:p>
            <a:pPr marL="457200" marR="0" indent="-457200" algn="l" eaLnBrk="1" hangingPunct="1">
              <a:buAutoNum type="arabicPeriod" startAt="2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Одеть влажную марлевую повязку;</a:t>
            </a:r>
          </a:p>
          <a:p>
            <a:pPr marL="457200" marR="0" indent="-457200" algn="l" eaLnBrk="1" hangingPunct="1">
              <a:buAutoNum type="arabicPeriod" startAt="4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Если в помещении повышенная температура, то применять обтирание полотенцем, смоченной комфортной водой (ни горячей и ни холодной), лучше подкисленной (лимонной кислотой или уксусом);</a:t>
            </a:r>
          </a:p>
          <a:p>
            <a:pPr marL="457200" marR="0" indent="-457200" algn="l" eaLnBrk="1" hangingPunct="1">
              <a:buAutoNum type="arabicPeriod" startAt="4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Обильное питье (лучше негазированная минералка).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142976" y="0"/>
            <a:ext cx="69294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 СИЛЬНОМ ЗАДЫМЛЕНИИ</a:t>
            </a:r>
            <a:b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врачи рекомендуют:</a:t>
            </a:r>
            <a:b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Прямоугольник 4"/>
          <p:cNvSpPr>
            <a:spLocks noChangeArrowheads="1"/>
          </p:cNvSpPr>
          <p:nvPr/>
        </p:nvSpPr>
        <p:spPr bwMode="auto">
          <a:xfrm>
            <a:off x="214282" y="0"/>
            <a:ext cx="89297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Способ  изготовления </a:t>
            </a:r>
          </a:p>
          <a:p>
            <a:pPr algn="ctr" eaLnBrk="1" hangingPunct="1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ватно-марлевой повязки</a:t>
            </a: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14282" y="857232"/>
            <a:ext cx="892971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Ватно-марлевая повязка является самым простейшим средством защиты органов дыхания.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Ее изготавливают из куска марли размером 90х50 см. 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середину кладут ровный слой ваты размером 20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 см, толщиной 1-2см 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обеих сторон марлю загибают по всей длине, накладывая на вату.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Оставшиеся по длине марли концы разрезают на 25-30 см с каждой стороны для завязывания. 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Допускается обшивание концов. Надетая повязка должна закрывать подбородок, рот и нос до глаз.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Концы повязки завязывают: нижние на темени, верхние на затылке.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378619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4857760"/>
            <a:ext cx="6786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Менять медицинскую ватно-марлевую повязку необходимо каждые 3-4 часа. Обратите внимание, ватно-марлевые повязки не стираются! Их надо выбрасывать.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0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Способ  изготовления  ватно-марлевой повязки</a:t>
            </a:r>
          </a:p>
        </p:txBody>
      </p:sp>
      <p:pic>
        <p:nvPicPr>
          <p:cNvPr id="10" name="Рисунок 9" descr="http://www.gorzdrav72.ru/imgfiles/eb1581c9f761ab24bb2d87b7bff6dbf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785786" y="3428999"/>
            <a:ext cx="2714644" cy="128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gorzdrav72.ru/imgfiles/26cae48b1b251f8e75d1eb6f721e142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357562"/>
            <a:ext cx="307183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736"/>
            <a:ext cx="2660373" cy="164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1357298"/>
            <a:ext cx="2560917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2474" y="1357298"/>
            <a:ext cx="2815806" cy="1685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Прямоугольник 4"/>
          <p:cNvSpPr>
            <a:spLocks noChangeArrowheads="1"/>
          </p:cNvSpPr>
          <p:nvPr/>
        </p:nvSpPr>
        <p:spPr bwMode="auto">
          <a:xfrm>
            <a:off x="1214414" y="428604"/>
            <a:ext cx="6929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1285852" y="428604"/>
            <a:ext cx="6929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Arial" pitchFamily="34" charset="0"/>
                <a:cs typeface="Arial" pitchFamily="34" charset="0"/>
              </a:rPr>
              <a:t/>
            </a:r>
            <a:br>
              <a:rPr lang="ru-RU">
                <a:latin typeface="Arial" pitchFamily="34" charset="0"/>
                <a:cs typeface="Arial" pitchFamily="34" charset="0"/>
              </a:rPr>
            </a:b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714348" y="0"/>
            <a:ext cx="7851775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Ватно</a:t>
            </a:r>
            <a:r>
              <a:rPr kumimoji="0" lang="ru-RU" sz="36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- марлевая повязка</a:t>
            </a:r>
            <a:endParaRPr kumimoji="0" lang="ru-RU" sz="36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7715272" cy="5878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64" y="571480"/>
            <a:ext cx="8715436" cy="6286520"/>
          </a:xfrm>
        </p:spPr>
        <p:txBody>
          <a:bodyPr>
            <a:noAutofit/>
          </a:bodyPr>
          <a:lstStyle/>
          <a:p>
            <a:pPr lvl="0" algn="l"/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Экологическая проблема 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это изменение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природной среды 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результате  воздействий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человека,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ведущее к нарушению структуры и функционирования природных систем и приводящее к негативным социальным, экономическим и иным последствиям. </a:t>
            </a:r>
          </a:p>
          <a:p>
            <a:pPr lvl="0" algn="l"/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2.Причины возникновения экологической проблемы </a:t>
            </a:r>
            <a:r>
              <a:rPr lang="ru-RU" sz="22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состоят в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нерациональное природопользование 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условиях резкого увеличения «обмена веществ» между обществом и природой </a:t>
            </a:r>
          </a:p>
          <a:p>
            <a:pPr lvl="0" algn="l">
              <a:lnSpc>
                <a:spcPct val="150000"/>
              </a:lnSpc>
            </a:pP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3.Перечислите основные группы экологических проблем</a:t>
            </a:r>
          </a:p>
          <a:p>
            <a:pPr lvl="0" algn="l"/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а) проблемы литосферы</a:t>
            </a:r>
          </a:p>
          <a:p>
            <a:pPr lvl="0" algn="l"/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б) проблемы гидросферы</a:t>
            </a:r>
          </a:p>
          <a:p>
            <a:pPr lvl="0" algn="l"/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с)проблемы  атмосферы</a:t>
            </a:r>
          </a:p>
          <a:p>
            <a:pPr algn="l"/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4. К проблемам литосферы относят</a:t>
            </a:r>
          </a:p>
          <a:p>
            <a:pPr algn="l"/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Ухудшение качества земель, эрозия  почв,</a:t>
            </a:r>
          </a:p>
          <a:p>
            <a:pPr algn="l"/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неправильная агротехника, использование  </a:t>
            </a:r>
          </a:p>
          <a:p>
            <a:pPr algn="l"/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      пестицидов, замусоривание</a:t>
            </a:r>
          </a:p>
          <a:p>
            <a:pPr lvl="0" algn="l"/>
            <a:endParaRPr lang="ru-RU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0"/>
            <a:ext cx="785164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Ответы проверочной работы: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50000">
                <a:schemeClr val="accent1">
                  <a:tint val="44500"/>
                  <a:satMod val="160000"/>
                  <a:alpha val="4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5.Подчеркните основной источник атмосферного кислорода.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Клубеньковые бактерии, </a:t>
            </a:r>
            <a:r>
              <a:rPr lang="ru-RU" sz="2400" b="1" u="sng" dirty="0" smtClean="0">
                <a:latin typeface="Arial" pitchFamily="34" charset="0"/>
                <a:cs typeface="Arial" pitchFamily="34" charset="0"/>
              </a:rPr>
              <a:t>зелёные растения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грибы, </a:t>
            </a:r>
            <a:endParaRPr lang="ru-RU" sz="2400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нитрифицирующие бактерии.</a:t>
            </a:r>
          </a:p>
          <a:p>
            <a:pPr marL="457200" lvl="0" indent="-457200">
              <a:buAutoNum type="arabicPeriod" startAt="7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Допишите предложение. Вредные соединения, </a:t>
            </a:r>
          </a:p>
          <a:p>
            <a:pPr marL="457200" lvl="0" indent="-457200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выбрасываемые в атмосферу промышленными предприятиями, автомобильным транспортом и др. вместе с капельками воды образуют </a:t>
            </a:r>
            <a:r>
              <a:rPr lang="ru-RU" sz="2400" b="1" u="sng" dirty="0" smtClean="0">
                <a:latin typeface="Arial" pitchFamily="34" charset="0"/>
                <a:cs typeface="Arial" pitchFamily="34" charset="0"/>
              </a:rPr>
              <a:t>смог</a:t>
            </a:r>
          </a:p>
          <a:p>
            <a:pPr marL="457200" lvl="0" indent="-457200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8. Раскройте сущность глобального потепления.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2400" b="1" u="sng" dirty="0" smtClean="0">
                <a:latin typeface="Arial" pitchFamily="34" charset="0"/>
                <a:cs typeface="Arial" pitchFamily="34" charset="0"/>
              </a:rPr>
              <a:t>Повышение концентрации углекислого газа , что ведет к созданию «парникового эффекта» вследствие чего температура  на планете Земля повышается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9. Перечислите основные источники пожара.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2400" b="1" u="sng" dirty="0" smtClean="0">
                <a:latin typeface="Arial" pitchFamily="34" charset="0"/>
                <a:cs typeface="Arial" pitchFamily="34" charset="0"/>
              </a:rPr>
              <a:t>горящая спичка; тлеющий пыж; масляные тряпки или ветошь; стеклянная бутылка, преломляющая лучи солнечного света; искры из глушителя транспортного средства; непотушенная сигарета; сжигание старой травы, стерни, мусора; вблизи леса или торфяника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851648" cy="42862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5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Домашнее задание </a:t>
            </a:r>
            <a:endParaRPr lang="ru-RU" sz="4400" b="1" dirty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1285860"/>
            <a:ext cx="8143932" cy="3500438"/>
          </a:xfrm>
        </p:spPr>
        <p:txBody>
          <a:bodyPr>
            <a:noAutofit/>
          </a:bodyPr>
          <a:lstStyle/>
          <a:p>
            <a:pPr marR="0" algn="just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биологии: 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Вам необходимо выбрать тему для исследовательской работы по охране окружающей среды. Примеры тем у Вас даны в буклете. Работу необходимо подготовить к  марту.</a:t>
            </a:r>
          </a:p>
          <a:p>
            <a:pPr algn="just"/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геометрии: </a:t>
            </a:r>
            <a:r>
              <a:rPr lang="ru-RU" sz="24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Задача.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800" b="1" dirty="0" smtClean="0">
                <a:solidFill>
                  <a:schemeClr val="tx1"/>
                </a:solidFill>
              </a:rPr>
              <a:t>Длина  окружности вокруг Челябинской свалки составляет 3278м.  Какую площадь занимает  эта свалка? </a:t>
            </a:r>
            <a:endPara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R="0" algn="l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R="0" algn="l"/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R="0" algn="l"/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20" name="Rectangle 1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47157" name="Group 53"/>
          <p:cNvGraphicFramePr>
            <a:graphicFrameLocks noGrp="1"/>
          </p:cNvGraphicFramePr>
          <p:nvPr>
            <p:ph sz="half" idx="4294967295"/>
          </p:nvPr>
        </p:nvGraphicFramePr>
        <p:xfrm>
          <a:off x="428596" y="714356"/>
          <a:ext cx="8215370" cy="5577840"/>
        </p:xfrm>
        <a:graphic>
          <a:graphicData uri="http://schemas.openxmlformats.org/drawingml/2006/table">
            <a:tbl>
              <a:tblPr/>
              <a:tblGrid>
                <a:gridCol w="3429024"/>
                <a:gridCol w="4786346"/>
              </a:tblGrid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Менее 7 баллов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Темы не усвоены («2»)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От 8 до 13 баллов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Темы усвоены удовлетворительно («3»)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От 14 до 19 баллов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Темы в целом усвоены хорошо («4»)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39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От 20 до 23 баллов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Темы усвоены практически полностью («5»)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42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Максимальный балл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Black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0" y="142875"/>
            <a:ext cx="9001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Итоговая оценка работы по геометрии  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72264" y="6273225"/>
            <a:ext cx="257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геометрия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Повторим формулы</a:t>
            </a:r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4071942"/>
            <a:ext cx="7848600" cy="4572000"/>
          </a:xfrm>
        </p:spPr>
        <p:txBody>
          <a:bodyPr>
            <a:normAutofit/>
          </a:bodyPr>
          <a:lstStyle/>
          <a:p>
            <a:pPr marR="0" algn="l" eaLnBrk="1" hangingPunct="1"/>
            <a:endParaRPr lang="ru-RU" sz="2800" b="1" dirty="0" smtClean="0"/>
          </a:p>
          <a:p>
            <a:pPr marR="0" algn="l" eaLnBrk="1" hangingPunct="1"/>
            <a:endParaRPr lang="ru-RU" sz="2800" b="1" dirty="0" smtClean="0"/>
          </a:p>
          <a:p>
            <a:pPr marR="0" algn="l" eaLnBrk="1" hangingPunct="1"/>
            <a:endParaRPr lang="ru-RU" sz="2800" b="1" dirty="0" smtClean="0"/>
          </a:p>
          <a:p>
            <a:pPr marR="0" algn="l" eaLnBrk="1" hangingPunct="1"/>
            <a:r>
              <a:rPr lang="ru-RU" sz="3200" b="1" dirty="0" smtClean="0"/>
              <a:t>    </a:t>
            </a:r>
          </a:p>
          <a:p>
            <a:pPr marR="0" algn="l" eaLnBrk="1" hangingPunct="1"/>
            <a:r>
              <a:rPr lang="en-US" sz="2400" b="1" dirty="0" smtClean="0"/>
              <a:t>                                                             </a:t>
            </a:r>
            <a:r>
              <a:rPr lang="ru-RU" sz="2400" b="1" dirty="0" smtClean="0"/>
              <a:t> </a:t>
            </a:r>
          </a:p>
          <a:p>
            <a:pPr marR="0" algn="l" eaLnBrk="1" hangingPunct="1"/>
            <a:endParaRPr lang="ru-RU" sz="2400" b="1" dirty="0" smtClean="0"/>
          </a:p>
          <a:p>
            <a:pPr marR="0" algn="l" eaLnBrk="1" hangingPunct="1"/>
            <a:endParaRPr lang="ru-RU" b="1" dirty="0" smtClean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727" y="1214422"/>
          <a:ext cx="3571901" cy="471490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571901"/>
              </a:tblGrid>
              <a:tr h="101799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Число </a:t>
                      </a:r>
                      <a:r>
                        <a:rPr lang="el-GR" sz="3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π</a:t>
                      </a:r>
                      <a:r>
                        <a:rPr lang="ru-RU" sz="3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32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17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Площадь круга</a:t>
                      </a:r>
                    </a:p>
                    <a:p>
                      <a:endParaRPr lang="ru-RU" sz="32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17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Длина окружности</a:t>
                      </a:r>
                    </a:p>
                    <a:p>
                      <a:endParaRPr lang="ru-RU" sz="32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75636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Диаметр круга</a:t>
                      </a:r>
                      <a:endParaRPr lang="ru-RU" sz="32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000628" y="1214423"/>
          <a:ext cx="3500462" cy="4714907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500462"/>
              </a:tblGrid>
              <a:tr h="9938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3200" b="1" dirty="0" smtClean="0">
                          <a:latin typeface="Arial" pitchFamily="34" charset="0"/>
                          <a:cs typeface="Arial" pitchFamily="34" charset="0"/>
                        </a:rPr>
                        <a:t>π</a:t>
                      </a:r>
                      <a:r>
                        <a:rPr lang="ru-RU" sz="3200" b="1" dirty="0" smtClean="0">
                          <a:latin typeface="Arial" pitchFamily="34" charset="0"/>
                          <a:cs typeface="Arial" pitchFamily="34" charset="0"/>
                        </a:rPr>
                        <a:t> ≈ 3,14     </a:t>
                      </a:r>
                    </a:p>
                  </a:txBody>
                  <a:tcPr/>
                </a:tc>
              </a:tr>
              <a:tr h="106486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Arial" pitchFamily="34" charset="0"/>
                          <a:cs typeface="Arial" pitchFamily="34" charset="0"/>
                        </a:rPr>
                        <a:t>S=</a:t>
                      </a:r>
                      <a:r>
                        <a:rPr lang="el-GR" sz="3200" b="1" dirty="0" smtClean="0">
                          <a:latin typeface="Arial" pitchFamily="34" charset="0"/>
                          <a:cs typeface="Arial" pitchFamily="34" charset="0"/>
                        </a:rPr>
                        <a:t>π</a:t>
                      </a:r>
                      <a:r>
                        <a:rPr lang="en-US" sz="3200" b="1" dirty="0" smtClean="0">
                          <a:latin typeface="Arial" pitchFamily="34" charset="0"/>
                          <a:cs typeface="Arial" pitchFamily="34" charset="0"/>
                        </a:rPr>
                        <a:t>r²</a:t>
                      </a:r>
                      <a:endParaRPr lang="ru-RU" sz="3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5617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rial" pitchFamily="34" charset="0"/>
                          <a:cs typeface="Arial" pitchFamily="34" charset="0"/>
                        </a:rPr>
                        <a:t>C = 2</a:t>
                      </a:r>
                      <a:r>
                        <a:rPr lang="el-GR" sz="3200" b="1" dirty="0" smtClean="0">
                          <a:latin typeface="Arial" pitchFamily="34" charset="0"/>
                          <a:cs typeface="Arial" pitchFamily="34" charset="0"/>
                        </a:rPr>
                        <a:t>π</a:t>
                      </a:r>
                      <a:r>
                        <a:rPr lang="en-US" sz="3200" b="1" dirty="0" smtClean="0">
                          <a:latin typeface="Arial" pitchFamily="34" charset="0"/>
                          <a:cs typeface="Arial" pitchFamily="34" charset="0"/>
                        </a:rPr>
                        <a:t>r</a:t>
                      </a:r>
                      <a:r>
                        <a:rPr lang="ru-RU" sz="3200" b="1" dirty="0" smtClean="0"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  <a:r>
                        <a:rPr lang="en-US" sz="3200" b="1" dirty="0" smtClean="0">
                          <a:latin typeface="Arial" pitchFamily="34" charset="0"/>
                          <a:cs typeface="Arial" pitchFamily="34" charset="0"/>
                        </a:rPr>
                        <a:t> C = </a:t>
                      </a:r>
                      <a:r>
                        <a:rPr lang="el-GR" sz="3200" b="1" dirty="0" smtClean="0">
                          <a:latin typeface="Arial" pitchFamily="34" charset="0"/>
                          <a:cs typeface="Arial" pitchFamily="34" charset="0"/>
                        </a:rPr>
                        <a:t>π</a:t>
                      </a:r>
                      <a:r>
                        <a:rPr lang="en-US" sz="3200" b="1" dirty="0" smtClean="0"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  <a:endParaRPr lang="ru-RU" sz="32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latin typeface="Arial" pitchFamily="34" charset="0"/>
                          <a:cs typeface="Arial" pitchFamily="34" charset="0"/>
                        </a:rPr>
                        <a:t>D = 2r</a:t>
                      </a:r>
                      <a:r>
                        <a:rPr lang="ru-RU" sz="3200" b="1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endParaRPr lang="ru-RU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572264" y="6273225"/>
            <a:ext cx="257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геометрия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20" name="Rectangle 1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47157" name="Group 53"/>
          <p:cNvGraphicFramePr>
            <a:graphicFrameLocks noGrp="1"/>
          </p:cNvGraphicFramePr>
          <p:nvPr>
            <p:ph sz="half" idx="4294967295"/>
          </p:nvPr>
        </p:nvGraphicFramePr>
        <p:xfrm>
          <a:off x="428596" y="857232"/>
          <a:ext cx="8572560" cy="5599766"/>
        </p:xfrm>
        <a:graphic>
          <a:graphicData uri="http://schemas.openxmlformats.org/drawingml/2006/table">
            <a:tbl>
              <a:tblPr/>
              <a:tblGrid>
                <a:gridCol w="3487143"/>
                <a:gridCol w="5085417"/>
              </a:tblGrid>
              <a:tr h="7143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Менее 3 баллов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Темы не усвоены («2»)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 3 до 8 баллов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Темы усвоены удовлетворительно («3»)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3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 8 до 11 баллов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Темы в целом усвоены хорошо («4»)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 11 до 13 баллов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Темы усвоены практически полностью («5»)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42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Максимальный </a:t>
                      </a:r>
                      <a:r>
                        <a:rPr lang="ru-RU" sz="3200" b="1" kern="1200" dirty="0" smtClean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kern="1200" dirty="0" smtClean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            балл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70C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</a:t>
                      </a:r>
                      <a:endParaRPr lang="ru-RU" sz="3200" b="1" dirty="0">
                        <a:solidFill>
                          <a:srgbClr val="0070C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71472" y="214290"/>
            <a:ext cx="81439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Итоговая оценка работы по биологии  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214282" y="1285860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9875" indent="-269875">
              <a:tabLst>
                <a:tab pos="722313" algn="l"/>
              </a:tabLst>
            </a:pPr>
            <a:r>
              <a:rPr lang="ru-RU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Я узнал...</a:t>
            </a:r>
          </a:p>
          <a:p>
            <a:pPr marL="269875" indent="-269875" eaLnBrk="0" hangingPunct="0">
              <a:tabLst>
                <a:tab pos="722313" algn="l"/>
              </a:tabLst>
            </a:pP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Меня удивило...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9875" indent="-269875" eaLnBrk="0" hangingPunct="0">
              <a:tabLst>
                <a:tab pos="722313" algn="l"/>
              </a:tabLst>
            </a:pP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Я понял, что могу...</a:t>
            </a:r>
          </a:p>
          <a:p>
            <a:pPr marL="269875" indent="-269875" eaLnBrk="0" hangingPunct="0">
              <a:tabLst>
                <a:tab pos="722313" algn="l"/>
              </a:tabLst>
            </a:pP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Мне понравилось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..</a:t>
            </a:r>
          </a:p>
          <a:p>
            <a:pPr marL="269875" indent="-269875" eaLnBrk="0" hangingPunct="0">
              <a:tabLst>
                <a:tab pos="722313" algn="l"/>
              </a:tabLst>
            </a:pP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У </a:t>
            </a:r>
            <a:r>
              <a:rPr lang="ru-RU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меня получилось...</a:t>
            </a:r>
          </a:p>
          <a:p>
            <a:pPr marL="269875" indent="-269875" eaLnBrk="0" hangingPunct="0">
              <a:tabLst>
                <a:tab pos="722313" algn="l"/>
              </a:tabLst>
            </a:pP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Мне захотелось...   </a:t>
            </a:r>
          </a:p>
          <a:p>
            <a:pPr marL="269875" indent="-269875" eaLnBrk="0" hangingPunct="0">
              <a:tabLst>
                <a:tab pos="722313" algn="l"/>
              </a:tabLst>
            </a:pP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Для меня стало новым...</a:t>
            </a:r>
          </a:p>
          <a:p>
            <a:pPr marL="269875" indent="-269875" eaLnBrk="0" hangingPunct="0">
              <a:tabLst>
                <a:tab pos="722313" algn="l"/>
              </a:tabLst>
            </a:pP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Меня воодушевило...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285728"/>
            <a:ext cx="3472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WordArt 5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272338" cy="5473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4403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8643998" cy="5737839"/>
          </a:xfrm>
        </p:spPr>
        <p:txBody>
          <a:bodyPr>
            <a:noAutofit/>
          </a:bodyPr>
          <a:lstStyle/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Геометрия, 7-9 : учебник, авторы: Л.С.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Атанасян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В.Ф. Бутузов, и др. –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М.: Просвещение,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2002. – 384 с.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Биология, 9 : учебник, авторы: С.Г. Мамонтов, В.Б. Захаров, Н.И. Сонин. – М.: Дрофа, 2002.</a:t>
            </a: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Экология, 9 : учебник, авторы: Е.А.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Криксунов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В.В. Пасечник, А.П. Сидорин. – М.: Дрофа, 1995.</a:t>
            </a: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Самарская область. Учебное пособие. Составители: Э.Я. Дмитриева, П.С.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Кабытов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г. Самара, 1998.</a:t>
            </a: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http://festival.1september.ru/articles/599295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pedsovet.org/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Всероссийский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Интернет-педсовет.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www.math.ru/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Интернет-поддержка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учителей математики.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www.it-n.ru/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Сеть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творческих учителей.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www.som.fsio.ru/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Сетевое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объединение методистов.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://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office.microsoft.com/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ru-ru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/clipart/default.aspx/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://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proshkolu.ru/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– портал</a:t>
            </a: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u="sng" dirty="0" smtClean="0">
                <a:solidFill>
                  <a:schemeClr val="tx1"/>
                </a:solidFill>
                <a:hlinkClick r:id="rId9"/>
              </a:rPr>
              <a:t> http://infourok.ru/</a:t>
            </a:r>
            <a:r>
              <a:rPr lang="ru-RU" sz="2000" u="sng" dirty="0" smtClean="0">
                <a:solidFill>
                  <a:schemeClr val="tx1"/>
                </a:solidFill>
              </a:rPr>
              <a:t> </a:t>
            </a:r>
            <a:r>
              <a:rPr lang="ru-RU" sz="2000" u="sng" dirty="0" err="1" smtClean="0">
                <a:solidFill>
                  <a:schemeClr val="tx1"/>
                </a:solidFill>
              </a:rPr>
              <a:t>ИнфоУрок.Ру</a:t>
            </a:r>
            <a:r>
              <a:rPr lang="ru-RU" sz="2000" u="sng" dirty="0" smtClean="0">
                <a:solidFill>
                  <a:schemeClr val="tx1"/>
                </a:solidFill>
              </a:rPr>
              <a:t> </a:t>
            </a: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u="sng" dirty="0" smtClean="0">
                <a:solidFill>
                  <a:schemeClr val="tx1"/>
                </a:solidFill>
                <a:hlinkClick r:id="rId10"/>
              </a:rPr>
              <a:t>http://www.chel.aif.ru/</a:t>
            </a:r>
            <a:r>
              <a:rPr lang="ru-RU" sz="2000" u="sng" dirty="0" smtClean="0">
                <a:solidFill>
                  <a:schemeClr val="tx1"/>
                </a:solidFill>
              </a:rPr>
              <a:t> Аргументы и факты. Челябинск</a:t>
            </a:r>
          </a:p>
          <a:p>
            <a:pPr marL="457200" marR="0" indent="-457200" algn="l">
              <a:buFont typeface="Wingdings" pitchFamily="2" charset="2"/>
              <a:buChar char="q"/>
            </a:pPr>
            <a:r>
              <a:rPr lang="ru-RU" sz="2000" u="sng" dirty="0" smtClean="0">
                <a:solidFill>
                  <a:schemeClr val="tx1"/>
                </a:solidFill>
                <a:hlinkClick r:id="rId11"/>
              </a:rPr>
              <a:t>http://mediazavod.ru</a:t>
            </a:r>
            <a:r>
              <a:rPr lang="ru-RU" sz="2000" u="sng" dirty="0" smtClean="0">
                <a:solidFill>
                  <a:schemeClr val="tx1"/>
                </a:solidFill>
              </a:rPr>
              <a:t> / Интернет – портал </a:t>
            </a:r>
            <a:r>
              <a:rPr lang="ru-RU" sz="2000" u="sng" dirty="0" err="1" smtClean="0">
                <a:solidFill>
                  <a:schemeClr val="tx1"/>
                </a:solidFill>
              </a:rPr>
              <a:t>Медиазавод</a:t>
            </a:r>
            <a:r>
              <a:rPr lang="ru-RU" sz="2000" u="sng" dirty="0" smtClean="0">
                <a:solidFill>
                  <a:schemeClr val="tx1"/>
                </a:solidFill>
              </a:rPr>
              <a:t> 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457200" marR="0" indent="-457200" algn="l">
              <a:buFont typeface="Wingdings" pitchFamily="2" charset="2"/>
              <a:buChar char="q"/>
            </a:pP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/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0429" name="WordArt 13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7848600" cy="54721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1538" y="0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Используемые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ресурсы: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77674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" presetID="19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3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3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3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3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" presetID="7" presetClass="entr" presetSubtype="4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" presetID="19" presetClass="emph" presetSubtype="0" fill="hold" grpId="3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CC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CC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nimBg="1"/>
      <p:bldP spid="60429" grpId="0" animBg="1"/>
      <p:bldP spid="60429" grpId="1" animBg="1"/>
      <p:bldP spid="60429" grpId="2" animBg="1"/>
      <p:bldP spid="60429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  <a:p>
            <a:pPr marR="0"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1714488"/>
            <a:ext cx="7286676" cy="427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№ 1. Определение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радиуса окружности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>
              <a:lnSpc>
                <a:spcPct val="90000"/>
              </a:lnSpc>
              <a:defRPr/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№ 2. Формулу диаметра круга.</a:t>
            </a:r>
          </a:p>
          <a:p>
            <a:pPr marL="342900" indent="-342900">
              <a:lnSpc>
                <a:spcPct val="90000"/>
              </a:lnSpc>
              <a:defRPr/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№ 3. Формулы длины окружности.</a:t>
            </a:r>
          </a:p>
          <a:p>
            <a:pPr marL="342900" indent="-342900">
              <a:lnSpc>
                <a:spcPct val="90000"/>
              </a:lnSpc>
              <a:defRPr/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№ 4. Формулу площади  круга.</a:t>
            </a:r>
          </a:p>
          <a:p>
            <a:pPr>
              <a:lnSpc>
                <a:spcPct val="90000"/>
              </a:lnSpc>
              <a:defRPr/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№ 5. Чему равно число </a:t>
            </a:r>
            <a:r>
              <a:rPr lang="el-GR" sz="3200" b="1" dirty="0">
                <a:latin typeface="Arial" pitchFamily="34" charset="0"/>
                <a:cs typeface="Arial" pitchFamily="34" charset="0"/>
              </a:rPr>
              <a:t>π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90000"/>
              </a:lnSpc>
              <a:defRPr/>
            </a:pPr>
            <a:endParaRPr lang="ru-RU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285728"/>
            <a:ext cx="87868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Запишите  определение и формулы: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6273225"/>
            <a:ext cx="257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геометрия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71472" y="214290"/>
            <a:ext cx="7851648" cy="78581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Верные ответы: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8728" y="928670"/>
            <a:ext cx="7429552" cy="5286375"/>
          </a:xfrm>
        </p:spPr>
        <p:txBody>
          <a:bodyPr>
            <a:noAutofit/>
          </a:bodyPr>
          <a:lstStyle/>
          <a:p>
            <a:pPr marL="609600" marR="0" indent="-609600" algn="just" eaLnBrk="1" hangingPunct="1">
              <a:lnSpc>
                <a:spcPct val="90000"/>
              </a:lnSpc>
              <a:buAutoNum type="arabicPeriod"/>
            </a:pP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Радиус окружности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это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отрезок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соединяющий точку на окружности с центром окружности.       </a:t>
            </a:r>
          </a:p>
          <a:p>
            <a:pPr marL="609600" marR="0" indent="-609600" algn="just" eaLnBrk="1" hangingPunct="1">
              <a:lnSpc>
                <a:spcPct val="9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Оценка – 1 балл.</a:t>
            </a:r>
          </a:p>
          <a:p>
            <a:pPr marL="609600" marR="0" indent="-609600" algn="l" eaLnBrk="1" hangingPunct="1">
              <a:lnSpc>
                <a:spcPct val="9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= 2 r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Оценка – 1 балл.</a:t>
            </a:r>
          </a:p>
          <a:p>
            <a:pPr marL="609600" marR="0" indent="-609600" algn="l"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</a:rPr>
              <a:t>3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</a:rPr>
              <a:t>C = 2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r;  C =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l-G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Оценка – 2 балла.</a:t>
            </a:r>
          </a:p>
          <a:p>
            <a:pPr marL="609600" marR="0" indent="-609600" algn="l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 = </a:t>
            </a:r>
            <a:r>
              <a:rPr lang="el-G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r</a:t>
            </a:r>
            <a:r>
              <a:rPr lang="en-US" b="1" baseline="300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2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       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Оценка – 2 балла.</a:t>
            </a:r>
          </a:p>
          <a:p>
            <a:pPr marL="609600" marR="0" indent="-609600" algn="l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≈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3,14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Оценка – 1 балл.</a:t>
            </a:r>
          </a:p>
          <a:p>
            <a:pPr marL="609600" marR="0" indent="-609600"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marR="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marR="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marR="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marL="609600" marR="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609600" marR="0" indent="-609600"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72264" y="6273225"/>
            <a:ext cx="257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геометрия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000240"/>
            <a:ext cx="8229600" cy="4525963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ru-RU" b="1" dirty="0" smtClean="0">
                <a:latin typeface="Georgia" pitchFamily="18" charset="0"/>
              </a:rPr>
              <a:t>  </a:t>
            </a:r>
          </a:p>
          <a:p>
            <a:pPr algn="r">
              <a:buNone/>
            </a:pPr>
            <a:endParaRPr lang="ru-RU" b="1" dirty="0" smtClean="0">
              <a:latin typeface="Georgia" pitchFamily="18" charset="0"/>
            </a:endParaRPr>
          </a:p>
          <a:p>
            <a:pPr algn="r">
              <a:buNone/>
            </a:pPr>
            <a:endParaRPr lang="ru-RU" b="1" dirty="0" smtClean="0">
              <a:latin typeface="Georgia" pitchFamily="18" charset="0"/>
            </a:endParaRPr>
          </a:p>
          <a:p>
            <a:pPr algn="r">
              <a:buNone/>
            </a:pPr>
            <a:endParaRPr lang="ru-RU" b="1" dirty="0" smtClean="0">
              <a:latin typeface="Georgia" pitchFamily="18" charset="0"/>
            </a:endParaRPr>
          </a:p>
          <a:p>
            <a:pPr algn="r"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«Земли не вечна благодать.</a:t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Когда далекого потомка</a:t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Ты пустишь по миру с котомкой,</a:t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Ей будет нечего подать.»</a:t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(Василий Федоров)</a:t>
            </a:r>
          </a:p>
          <a:p>
            <a:pPr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0"/>
            <a:ext cx="5669575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80" y="1000108"/>
            <a:ext cx="350046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Человек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как часть природы должен подчиняться ее законам, а не пытаться их изменить.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4135447" cy="547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Экологическая проблема -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542928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    это изменение </a:t>
            </a:r>
            <a:r>
              <a:rPr lang="ru-RU" b="1" dirty="0" smtClean="0">
                <a:solidFill>
                  <a:srgbClr val="7030A0"/>
                </a:solidFill>
                <a:hlinkClick r:id="rId2" tooltip="Природная среда (страница отсутствует)"/>
              </a:rPr>
              <a:t>природной среды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smtClean="0"/>
              <a:t>в результате </a:t>
            </a:r>
            <a:r>
              <a:rPr lang="ru-RU" b="1" dirty="0" smtClean="0">
                <a:solidFill>
                  <a:srgbClr val="7030A0"/>
                </a:solidFill>
                <a:hlinkClick r:id="rId3" tooltip="Антропогенное воздействие (страница отсутствует)"/>
              </a:rPr>
              <a:t>антропогенных воздействий</a:t>
            </a:r>
            <a:r>
              <a:rPr lang="ru-RU" b="1" dirty="0" smtClean="0"/>
              <a:t>, ведущее к нарушению структуры и функционирования природных систем (</a:t>
            </a:r>
            <a:r>
              <a:rPr lang="ru-RU" b="1" dirty="0" smtClean="0">
                <a:solidFill>
                  <a:srgbClr val="7030A0"/>
                </a:solidFill>
                <a:hlinkClick r:id="rId4" tooltip="Ландшафт"/>
              </a:rPr>
              <a:t>ландшафтов</a:t>
            </a:r>
            <a:r>
              <a:rPr lang="ru-RU" b="1" dirty="0" smtClean="0"/>
              <a:t>) и приводящее к негативным социальным, экономическим и иным последствиям. </a:t>
            </a:r>
          </a:p>
          <a:p>
            <a:pPr>
              <a:buNone/>
            </a:pPr>
            <a:r>
              <a:rPr lang="ru-RU" b="1" dirty="0" smtClean="0"/>
              <a:t>    Понятие экологической проблемы является </a:t>
            </a:r>
            <a:r>
              <a:rPr lang="ru-RU" b="1" dirty="0" err="1" smtClean="0">
                <a:solidFill>
                  <a:srgbClr val="7030A0"/>
                </a:solidFill>
                <a:hlinkClick r:id="rId5" tooltip="Антропоцентризм"/>
              </a:rPr>
              <a:t>антропоцентричным</a:t>
            </a:r>
            <a:r>
              <a:rPr lang="ru-RU" b="1" dirty="0" smtClean="0"/>
              <a:t>, так как негативные изменение в природе оцениваются               </a:t>
            </a:r>
          </a:p>
          <a:p>
            <a:pPr>
              <a:buNone/>
            </a:pPr>
            <a:r>
              <a:rPr lang="ru-RU" b="1" dirty="0" smtClean="0"/>
              <a:t>                относительно условий существования    </a:t>
            </a:r>
          </a:p>
          <a:p>
            <a:pPr>
              <a:buNone/>
            </a:pPr>
            <a:r>
              <a:rPr lang="ru-RU" b="1" dirty="0" smtClean="0"/>
              <a:t>                  человека.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768" y="6273225"/>
            <a:ext cx="2000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solidFill>
                  <a:srgbClr val="CC00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биология</a:t>
            </a:r>
            <a:endParaRPr lang="ru-RU" sz="3200" b="1" cap="none" spc="0" dirty="0">
              <a:ln>
                <a:prstDash val="solid"/>
              </a:ln>
              <a:solidFill>
                <a:srgbClr val="CC00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1830</Words>
  <PresentationFormat>Экран (4:3)</PresentationFormat>
  <Paragraphs>345</Paragraphs>
  <Slides>42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    </vt:lpstr>
      <vt:lpstr>План урока </vt:lpstr>
      <vt:lpstr>Повторяем</vt:lpstr>
      <vt:lpstr>Повторим формулы </vt:lpstr>
      <vt:lpstr>Слайд 5</vt:lpstr>
      <vt:lpstr>Верные ответы:</vt:lpstr>
      <vt:lpstr>Слайд 7</vt:lpstr>
      <vt:lpstr>Слайд 8</vt:lpstr>
      <vt:lpstr>Экологическая проблема - </vt:lpstr>
      <vt:lpstr>Слайд 10</vt:lpstr>
      <vt:lpstr>Слайд 11</vt:lpstr>
      <vt:lpstr>Слайд 12</vt:lpstr>
      <vt:lpstr>Проблемы литосферы</vt:lpstr>
      <vt:lpstr>Проблемы литосферы</vt:lpstr>
      <vt:lpstr>Слайд 15</vt:lpstr>
      <vt:lpstr>Мусор – это серьезно!</vt:lpstr>
      <vt:lpstr>№6. Свалка п.Амурский составляет   282600м2. Найдите  диаметр свалки.    </vt:lpstr>
      <vt:lpstr>Слайд 18</vt:lpstr>
      <vt:lpstr>Слайд 19</vt:lpstr>
      <vt:lpstr>Слайд 20</vt:lpstr>
      <vt:lpstr>Слайд 21</vt:lpstr>
      <vt:lpstr> № 6.   «Авария на железнодорожном вокзале  г. Челябинска 01. 09. 2012г»  </vt:lpstr>
      <vt:lpstr>Слайд 23</vt:lpstr>
      <vt:lpstr>№ 6</vt:lpstr>
      <vt:lpstr>Глобальное потепление</vt:lpstr>
      <vt:lpstr>Слайд 26</vt:lpstr>
      <vt:lpstr>Слайд 27</vt:lpstr>
      <vt:lpstr>Основные причины возникновения природных пожаров:</vt:lpstr>
      <vt:lpstr>Справка на 20.10.13г. по  Брединскому району</vt:lpstr>
      <vt:lpstr>Слайд 30</vt:lpstr>
      <vt:lpstr>  Пути решения проблем </vt:lpstr>
      <vt:lpstr>Слайд 32</vt:lpstr>
      <vt:lpstr>Слайд 33</vt:lpstr>
      <vt:lpstr>Слайд 34</vt:lpstr>
      <vt:lpstr>Слайд 35</vt:lpstr>
      <vt:lpstr>Слайд 36</vt:lpstr>
      <vt:lpstr>Слайд 37</vt:lpstr>
      <vt:lpstr>   Домашнее задание </vt:lpstr>
      <vt:lpstr> </vt:lpstr>
      <vt:lpstr> 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68</cp:revision>
  <dcterms:modified xsi:type="dcterms:W3CDTF">2013-11-02T10:59:31Z</dcterms:modified>
</cp:coreProperties>
</file>