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2" r:id="rId5"/>
    <p:sldId id="267" r:id="rId6"/>
    <p:sldId id="266" r:id="rId7"/>
    <p:sldId id="265" r:id="rId8"/>
    <p:sldId id="259" r:id="rId9"/>
    <p:sldId id="264" r:id="rId10"/>
    <p:sldId id="260" r:id="rId11"/>
    <p:sldId id="263" r:id="rId12"/>
    <p:sldId id="261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1638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1638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8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39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39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0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640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1640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0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1640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0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0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1641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1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1641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641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1641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1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2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642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42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642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42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643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BB99B52-E399-437D-A712-FE02DF92FD2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643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643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5AB23-820A-4801-8431-718D19B80D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41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FF2F2-DE86-4FD0-B00E-55FEF8BBD0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0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09BA2-3EA3-4A51-B041-05816C5A6DA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496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43048-9627-4F5F-AD8E-A7554F32A0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9BE9E2-87F0-4827-A421-52A86B485E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85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81A65-9419-4B3C-9398-FD524752D9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81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3153-357C-4CA6-B1B1-AC64EF9754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70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0F454-9921-4AC0-A6DF-59C2A8AE5F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4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28590-DE67-4076-A027-C5017D83112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70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24189-6B30-4B1B-9DC7-0756E23F4B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3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536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6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536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6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6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536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537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7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537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537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7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37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538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538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538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538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8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9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39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39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40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40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40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40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540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540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A6FE6C-8552-4C5E-A73F-7CB213E890F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18" Type="http://schemas.openxmlformats.org/officeDocument/2006/relationships/image" Target="../media/image63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17" Type="http://schemas.openxmlformats.org/officeDocument/2006/relationships/image" Target="../media/image62.png"/><Relationship Id="rId2" Type="http://schemas.openxmlformats.org/officeDocument/2006/relationships/image" Target="../media/image49.png"/><Relationship Id="rId16" Type="http://schemas.openxmlformats.org/officeDocument/2006/relationships/image" Target="../media/image43.png"/><Relationship Id="rId20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5" Type="http://schemas.openxmlformats.org/officeDocument/2006/relationships/image" Target="../media/image42.png"/><Relationship Id="rId10" Type="http://schemas.openxmlformats.org/officeDocument/2006/relationships/image" Target="../media/image57.png"/><Relationship Id="rId19" Type="http://schemas.openxmlformats.org/officeDocument/2006/relationships/image" Target="../media/image64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Дигибридное скрещивание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3048000" cy="11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2819400" cy="108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"/>
            <a:ext cx="57626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661988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8600"/>
            <a:ext cx="84931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876800"/>
            <a:ext cx="2667000" cy="10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81200"/>
            <a:ext cx="20574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0"/>
            <a:ext cx="433388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1600200" cy="108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62200"/>
            <a:ext cx="59055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929313"/>
            <a:ext cx="1905000" cy="92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1066800" cy="811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52800"/>
            <a:ext cx="838200" cy="66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271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1" name="Picture 19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2954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2" name="Line 20"/>
          <p:cNvSpPr>
            <a:spLocks noChangeShapeType="1"/>
          </p:cNvSpPr>
          <p:nvPr/>
        </p:nvSpPr>
        <p:spPr bwMode="auto">
          <a:xfrm flipH="1">
            <a:off x="1295400" y="2971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2209800" y="29718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 flipH="1">
            <a:off x="5791200" y="2971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7010400" y="2971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8216" name="Picture 2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3333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8" name="Picture 2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810000"/>
            <a:ext cx="3333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3" name="Oval 31"/>
          <p:cNvSpPr>
            <a:spLocks noChangeArrowheads="1"/>
          </p:cNvSpPr>
          <p:nvPr/>
        </p:nvSpPr>
        <p:spPr bwMode="auto">
          <a:xfrm>
            <a:off x="2362200" y="3276600"/>
            <a:ext cx="914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224" name="Picture 3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429000"/>
            <a:ext cx="990600" cy="59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6" name="Picture 34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62400"/>
            <a:ext cx="3333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2" name="Oval 30"/>
          <p:cNvSpPr>
            <a:spLocks noChangeArrowheads="1"/>
          </p:cNvSpPr>
          <p:nvPr/>
        </p:nvSpPr>
        <p:spPr bwMode="auto">
          <a:xfrm>
            <a:off x="4953000" y="3200400"/>
            <a:ext cx="914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8227" name="Picture 3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352800"/>
            <a:ext cx="838200" cy="582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8" name="Picture 36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0"/>
            <a:ext cx="333375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3200400" y="4114800"/>
            <a:ext cx="838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 flipH="1">
            <a:off x="4343400" y="4114800"/>
            <a:ext cx="762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8249" name="Group 57"/>
          <p:cNvGrpSpPr>
            <a:grpSpLocks/>
          </p:cNvGrpSpPr>
          <p:nvPr/>
        </p:nvGrpSpPr>
        <p:grpSpPr bwMode="auto">
          <a:xfrm>
            <a:off x="6248400" y="5715000"/>
            <a:ext cx="2895600" cy="1143000"/>
            <a:chOff x="3936" y="2832"/>
            <a:chExt cx="1824" cy="720"/>
          </a:xfrm>
        </p:grpSpPr>
        <p:sp>
          <p:nvSpPr>
            <p:cNvPr id="8239" name="Rectangle 47"/>
            <p:cNvSpPr>
              <a:spLocks noChangeArrowheads="1"/>
            </p:cNvSpPr>
            <p:nvPr/>
          </p:nvSpPr>
          <p:spPr bwMode="auto">
            <a:xfrm>
              <a:off x="3936" y="2832"/>
              <a:ext cx="1824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8248" name="Group 56"/>
            <p:cNvGrpSpPr>
              <a:grpSpLocks/>
            </p:cNvGrpSpPr>
            <p:nvPr/>
          </p:nvGrpSpPr>
          <p:grpSpPr bwMode="auto">
            <a:xfrm>
              <a:off x="3984" y="2832"/>
              <a:ext cx="1522" cy="654"/>
              <a:chOff x="3984" y="2832"/>
              <a:chExt cx="1522" cy="654"/>
            </a:xfrm>
          </p:grpSpPr>
          <p:pic>
            <p:nvPicPr>
              <p:cNvPr id="8242" name="Picture 50"/>
              <p:cNvPicPr>
                <a:picLocks noChangeAspect="1" noChangeArrowheads="1"/>
              </p:cNvPicPr>
              <p:nvPr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84" y="2880"/>
                <a:ext cx="330" cy="5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43" name="Picture 51"/>
              <p:cNvPicPr>
                <a:picLocks noChangeAspect="1" noChangeArrowheads="1"/>
              </p:cNvPicPr>
              <p:nvPr/>
            </p:nvPicPr>
            <p:blipFill>
              <a:blip r:embed="rId1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8" y="2880"/>
                <a:ext cx="320" cy="5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44" name="Picture 52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0" y="3024"/>
                <a:ext cx="232" cy="2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45" name="Picture 53"/>
              <p:cNvPicPr>
                <a:picLocks noChangeAspect="1" noChangeArrowheads="1"/>
              </p:cNvPicPr>
              <p:nvPr/>
            </p:nvPicPr>
            <p:blipFill>
              <a:blip r:embed="rId2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44" y="3072"/>
                <a:ext cx="198" cy="18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246" name="Picture 54"/>
              <p:cNvPicPr>
                <a:picLocks noChangeAspect="1" noChangeArrowheads="1"/>
              </p:cNvPicPr>
              <p:nvPr/>
            </p:nvPicPr>
            <p:blipFill>
              <a:blip r:embed="rId2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36" y="2832"/>
                <a:ext cx="370" cy="6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729 0.48832 L 0.00104 2.42775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2441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334 0.49942 L -3.33333E-6 2.42775E-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-2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nimBg="1"/>
      <p:bldP spid="8213" grpId="0" animBg="1"/>
      <p:bldP spid="8214" grpId="0" animBg="1"/>
      <p:bldP spid="8215" grpId="0" animBg="1"/>
      <p:bldP spid="8223" grpId="0" animBg="1"/>
      <p:bldP spid="8222" grpId="0" animBg="1"/>
      <p:bldP spid="8230" grpId="0" animBg="1"/>
      <p:bldP spid="82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43888" cy="1314450"/>
          </a:xfrm>
        </p:spPr>
        <p:txBody>
          <a:bodyPr/>
          <a:lstStyle/>
          <a:p>
            <a:r>
              <a:rPr lang="ru-RU" sz="4000"/>
              <a:t>Катаракта и темноволосость у человека контролируются доминантными генами.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56113"/>
          </a:xfrm>
        </p:spPr>
        <p:txBody>
          <a:bodyPr/>
          <a:lstStyle/>
          <a:p>
            <a:r>
              <a:rPr lang="ru-RU" sz="2800" b="1"/>
              <a:t>Темноволосая женщина, не страдающая катарактой, вышла замуж за светловолосого мужчину, недавно перенесшего операцию по удалению катаракты. </a:t>
            </a:r>
          </a:p>
          <a:p>
            <a:r>
              <a:rPr lang="ru-RU" sz="2800" b="1"/>
              <a:t>Определить, какие дети могут родиться в этом браке, если мать мужа темноволосая и не имеет катаракты, а в роду жены все были темноволосыми.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3048000" cy="116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8600"/>
            <a:ext cx="8382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90600"/>
            <a:ext cx="97631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3975"/>
            <a:ext cx="914400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066800"/>
            <a:ext cx="3048000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19600"/>
            <a:ext cx="3276600" cy="128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495800"/>
            <a:ext cx="3124200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1676400" cy="118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905000"/>
            <a:ext cx="1524000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8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09800"/>
            <a:ext cx="523875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57400"/>
            <a:ext cx="496888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605463"/>
            <a:ext cx="1676400" cy="1252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15000"/>
            <a:ext cx="1600200" cy="93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29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1447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7" name="Picture 21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15970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1905000" y="2895600"/>
            <a:ext cx="887413" cy="1333500"/>
            <a:chOff x="1200" y="1824"/>
            <a:chExt cx="559" cy="840"/>
          </a:xfrm>
        </p:grpSpPr>
        <p:pic>
          <p:nvPicPr>
            <p:cNvPr id="9230" name="Picture 14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064"/>
              <a:ext cx="559" cy="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42" name="Line 26"/>
            <p:cNvSpPr>
              <a:spLocks noChangeShapeType="1"/>
            </p:cNvSpPr>
            <p:nvPr/>
          </p:nvSpPr>
          <p:spPr bwMode="auto">
            <a:xfrm>
              <a:off x="1344" y="182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5105400" y="2667000"/>
            <a:ext cx="3124200" cy="1422400"/>
            <a:chOff x="3216" y="1680"/>
            <a:chExt cx="1968" cy="896"/>
          </a:xfrm>
        </p:grpSpPr>
        <p:pic>
          <p:nvPicPr>
            <p:cNvPr id="9231" name="Picture 15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6" y="1968"/>
              <a:ext cx="702" cy="6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232" name="Picture 16"/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2064"/>
              <a:ext cx="720" cy="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243" name="Line 27"/>
            <p:cNvSpPr>
              <a:spLocks noChangeShapeType="1"/>
            </p:cNvSpPr>
            <p:nvPr/>
          </p:nvSpPr>
          <p:spPr bwMode="auto">
            <a:xfrm flipH="1">
              <a:off x="3696" y="1680"/>
              <a:ext cx="28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4" name="Line 28"/>
            <p:cNvSpPr>
              <a:spLocks noChangeShapeType="1"/>
            </p:cNvSpPr>
            <p:nvPr/>
          </p:nvSpPr>
          <p:spPr bwMode="auto">
            <a:xfrm>
              <a:off x="4416" y="1728"/>
              <a:ext cx="288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50" name="Group 34"/>
          <p:cNvGrpSpPr>
            <a:grpSpLocks/>
          </p:cNvGrpSpPr>
          <p:nvPr/>
        </p:nvGrpSpPr>
        <p:grpSpPr bwMode="auto">
          <a:xfrm>
            <a:off x="2209800" y="3962400"/>
            <a:ext cx="3124200" cy="762000"/>
            <a:chOff x="1392" y="2496"/>
            <a:chExt cx="1968" cy="480"/>
          </a:xfrm>
        </p:grpSpPr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392" y="2496"/>
              <a:ext cx="57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6" name="Line 30"/>
            <p:cNvSpPr>
              <a:spLocks noChangeShapeType="1"/>
            </p:cNvSpPr>
            <p:nvPr/>
          </p:nvSpPr>
          <p:spPr bwMode="auto">
            <a:xfrm flipH="1">
              <a:off x="2016" y="2496"/>
              <a:ext cx="134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249" name="Group 33"/>
          <p:cNvGrpSpPr>
            <a:grpSpLocks/>
          </p:cNvGrpSpPr>
          <p:nvPr/>
        </p:nvGrpSpPr>
        <p:grpSpPr bwMode="auto">
          <a:xfrm>
            <a:off x="2362200" y="3886200"/>
            <a:ext cx="5105400" cy="838200"/>
            <a:chOff x="1488" y="2448"/>
            <a:chExt cx="3216" cy="528"/>
          </a:xfrm>
        </p:grpSpPr>
        <p:sp>
          <p:nvSpPr>
            <p:cNvPr id="9247" name="Line 31"/>
            <p:cNvSpPr>
              <a:spLocks noChangeShapeType="1"/>
            </p:cNvSpPr>
            <p:nvPr/>
          </p:nvSpPr>
          <p:spPr bwMode="auto">
            <a:xfrm flipH="1">
              <a:off x="4368" y="2448"/>
              <a:ext cx="33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48" name="Line 32"/>
            <p:cNvSpPr>
              <a:spLocks noChangeShapeType="1"/>
            </p:cNvSpPr>
            <p:nvPr/>
          </p:nvSpPr>
          <p:spPr bwMode="auto">
            <a:xfrm>
              <a:off x="1488" y="2496"/>
              <a:ext cx="264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40463 C -0.09705 -0.3933 -0.09427 -0.38335 -0.08906 -0.37318 C -0.08958 -0.34405 -0.08854 -0.31491 -0.0908 -0.28601 C -0.09097 -0.28301 -0.09462 -0.28301 -0.09635 -0.28116 C -0.09826 -0.27885 -0.10017 -0.2763 -0.10174 -0.27376 C -0.10625 -0.26636 -0.11163 -0.26197 -0.11632 -0.25457 C -0.12188 -0.24555 -0.11788 -0.24786 -0.12535 -0.24 C -0.13212 -0.23306 -0.1401 -0.22728 -0.14722 -0.22058 C -0.14931 -0.21873 -0.15052 -0.21549 -0.1526 -0.21341 C -0.16389 -0.20162 -0.16233 -0.20809 -0.1691 -0.19399 C -0.17257 -0.18659 -0.17274 -0.17711 -0.17639 -0.16971 C -0.18281 -0.15676 -0.18524 -0.14775 -0.18906 -0.13341 C -0.18837 -0.09295 -0.18819 -0.05272 -0.18715 -0.01226 C -0.18663 0.00347 -0.17813 0.00925 -0.17274 0.0215 C -0.16823 0.03191 -0.16319 0.04046 -0.15816 0.05063 C -0.13524 0.09595 -0.0842 0.08324 -0.05087 0.08462 C -0.03611 0.09318 -0.02674 0.0985 -0.01094 0.0941 C -0.00833 0.08416 -0.00313 0.07722 -3.61111E-6 0.06728 C 0.00312 0.0578 0.00365 0.04832 0.00729 0.03861 C 0.00677 0.02728 0.00764 0.01572 0.00556 0.00439 C 0.00503 0.00185 -3.61111E-6 -0.00023 -3.61111E-6 -0.00023 " pathEditMode="relative" ptsTypes="ffffffffffffffffffffA">
                                      <p:cBhvr>
                                        <p:cTn id="40" dur="2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42 -0.36024 C -0.05451 -0.34012 -0.05122 -0.31677 -0.03993 -0.3022 C -0.03611 -0.28579 -0.02812 -0.28556 -0.01632 -0.28278 C -0.00608 -0.27839 0.00382 -0.27608 0.01458 -0.2733 C 0.01753 -0.27261 0.02361 -0.27099 0.02361 -0.27099 C 0.02604 -0.26937 0.0283 -0.26729 0.0309 -0.2659 C 0.03559 -0.26405 0.04549 -0.26105 0.04549 -0.26105 C 0.04792 -0.25966 0.05017 -0.25781 0.05278 -0.25642 C 0.05521 -0.25504 0.05781 -0.25504 0.06007 -0.25388 C 0.08142 -0.2414 0.05087 -0.25504 0.07083 -0.24648 C 0.07326 -0.24417 0.07552 -0.2414 0.07813 -0.23908 C 0.08038 -0.23746 0.08316 -0.23654 0.08542 -0.23469 C 0.0875 -0.23261 0.08889 -0.2296 0.09097 -0.22706 C 0.09271 -0.22544 0.09462 -0.22382 0.09635 -0.22244 C 0.10365 -0.20787 0.10191 -0.19076 0.10903 -0.17642 C 0.10972 -0.17087 0.11024 -0.16486 0.11094 -0.15955 C 0.11198 -0.15145 0.11458 -0.13527 0.11458 -0.13527 C 0.11337 -0.08186 0.11319 -0.02868 0.11094 0.0245 C 0.11042 0.03606 0.10729 0.03676 0.10174 0.04138 C 0.09566 0.06751 0.05972 0.07976 0.04184 0.08254 C 0.03698 0.08184 0.03194 0.0823 0.02726 0.08022 C 0.02257 0.07814 0.0191 0.07282 0.01458 0.07051 C 0.01267 0.0682 0.01007 0.06658 0.00903 0.06334 C -0.00208 0.03121 0.01233 0.05363 8.67362E-19 0.03676 C -0.00174 0.00161 -0.00747 0.01132 8.67362E-19 0.00022 " pathEditMode="relative" ptsTypes="ffffffffffffffffffffffffA">
                                      <p:cBhvr>
                                        <p:cTn id="48" dur="2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Дигибридное скрещивание</a:t>
            </a:r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19400"/>
            <a:ext cx="1476375" cy="132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914400"/>
            <a:ext cx="5146675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2459">
            <a:off x="-228600" y="0"/>
            <a:ext cx="2459038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42174">
            <a:off x="0" y="3600450"/>
            <a:ext cx="2020888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1" name="Line 11"/>
          <p:cNvSpPr>
            <a:spLocks noChangeShapeType="1"/>
          </p:cNvSpPr>
          <p:nvPr/>
        </p:nvSpPr>
        <p:spPr bwMode="auto">
          <a:xfrm>
            <a:off x="1371600" y="5181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87312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14600" y="2057400"/>
            <a:ext cx="57150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600" b="1"/>
              <a:t>Пары признаков: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Желтый и зеленый цвет горошин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ru-RU" sz="3600" b="1"/>
              <a:t>Гладкая и морщинистая форма горошин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4" grpId="0"/>
      <p:bldP spid="513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43888" cy="1524000"/>
          </a:xfrm>
        </p:spPr>
        <p:txBody>
          <a:bodyPr/>
          <a:lstStyle/>
          <a:p>
            <a:r>
              <a:rPr lang="ru-RU" b="1"/>
              <a:t>Закон независимого наследования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при скрещивании двух гомозиготных особей, гены и соответствующие им признаки наследуются независимо друг от друга и комбинируются во всех возможных сочетаниях.</a:t>
            </a:r>
          </a:p>
          <a:p>
            <a:pPr>
              <a:lnSpc>
                <a:spcPct val="90000"/>
              </a:lnSpc>
            </a:pPr>
            <a:r>
              <a:rPr lang="ru-RU" b="1"/>
              <a:t>Каждая пара признаков дает расщепление 3:1 по каждой паре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Дигибридное скрещивание чистых линий: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456113"/>
          </a:xfrm>
        </p:spPr>
        <p:txBody>
          <a:bodyPr/>
          <a:lstStyle/>
          <a:p>
            <a:r>
              <a:rPr lang="ru-RU" sz="3000" b="1"/>
              <a:t>Первое поколение после скрещивания обладает доминантным фенотипом по обоим признакам. Во втором поколении наблюдалось расщепление фенотипов по формуле 9:3:3:1, то есть 9/16 были с обоими доминантными признаками, 1/16 с обоими рецессивными признаками, два класса по 3/16 с двумя вариантами рекомбинации признаков.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Запишите все возможные типы гамет: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667000" cy="1828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1. </a:t>
            </a:r>
            <a:r>
              <a:rPr lang="en-US" b="1"/>
              <a:t>AAbbCC</a:t>
            </a:r>
          </a:p>
          <a:p>
            <a:pPr marL="609600" indent="-609600">
              <a:buFontTx/>
              <a:buNone/>
            </a:pPr>
            <a:r>
              <a:rPr lang="en-US"/>
              <a:t>2.</a:t>
            </a:r>
            <a:r>
              <a:rPr lang="en-US" b="1"/>
              <a:t> aaBbCc</a:t>
            </a:r>
          </a:p>
          <a:p>
            <a:pPr marL="609600" indent="-609600"/>
            <a:endParaRPr lang="ru-RU" b="1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352800" y="1676400"/>
            <a:ext cx="266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/>
              <a:t>3.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4.</a:t>
            </a:r>
            <a:r>
              <a:rPr lang="en-US" sz="3200" b="1"/>
              <a:t> AaBbCC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096000" y="1524000"/>
            <a:ext cx="2667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/>
              <a:t>5.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6.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 b="1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33400" y="1752600"/>
            <a:ext cx="2667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/>
              <a:t>1.</a:t>
            </a:r>
            <a:r>
              <a:rPr lang="en-US" sz="3200" b="1"/>
              <a:t> 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2.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abc</a:t>
            </a:r>
            <a:endParaRPr lang="ru-RU" sz="3200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429000" y="1752600"/>
            <a:ext cx="2667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/>
              <a:t>3.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4.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 abC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096000" y="1600200"/>
            <a:ext cx="2667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200"/>
              <a:t>5.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abc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6. </a:t>
            </a:r>
            <a:r>
              <a:rPr lang="en-US" sz="3200" b="1"/>
              <a:t>aaBbcc</a:t>
            </a:r>
          </a:p>
          <a:p>
            <a:pPr marL="609600" indent="-609600">
              <a:spcBef>
                <a:spcPct val="20000"/>
              </a:spcBef>
            </a:pPr>
            <a:r>
              <a:rPr lang="en-US" sz="3200"/>
              <a:t>aBc   Abc</a:t>
            </a:r>
          </a:p>
          <a:p>
            <a:pPr marL="609600" indent="-609600">
              <a:spcBef>
                <a:spcPct val="20000"/>
              </a:spcBef>
            </a:pPr>
            <a:endParaRPr lang="en-US" sz="3200"/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4" grpId="0"/>
      <p:bldP spid="194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243888" cy="1314450"/>
          </a:xfrm>
        </p:spPr>
        <p:txBody>
          <a:bodyPr/>
          <a:lstStyle/>
          <a:p>
            <a:r>
              <a:rPr lang="ru-RU" sz="4000"/>
              <a:t>Напишите возможные генотипы человека, если по фенотипу у него: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229600" cy="44561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а) тонкие губы и </a:t>
            </a:r>
            <a:r>
              <a:rPr lang="ru-RU" b="1" u="sng">
                <a:solidFill>
                  <a:srgbClr val="006600"/>
                </a:solidFill>
              </a:rPr>
              <a:t>«</a:t>
            </a:r>
            <a:r>
              <a:rPr lang="ru-RU" b="1" i="1" u="sng">
                <a:solidFill>
                  <a:srgbClr val="006600"/>
                </a:solidFill>
              </a:rPr>
              <a:t>римский нос</a:t>
            </a:r>
            <a:r>
              <a:rPr lang="ru-RU" b="1" u="sng">
                <a:solidFill>
                  <a:srgbClr val="006600"/>
                </a:solidFill>
              </a:rPr>
              <a:t>»</a:t>
            </a:r>
            <a:r>
              <a:rPr lang="ru-RU" b="1" u="sng"/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б) </a:t>
            </a:r>
            <a:r>
              <a:rPr lang="ru-RU" b="1" i="1" u="sng">
                <a:solidFill>
                  <a:srgbClr val="006600"/>
                </a:solidFill>
              </a:rPr>
              <a:t>толстые губы</a:t>
            </a:r>
            <a:r>
              <a:rPr lang="ru-RU" sz="2800" b="1"/>
              <a:t> и </a:t>
            </a:r>
            <a:r>
              <a:rPr lang="ru-RU" b="1" i="1" u="sng">
                <a:solidFill>
                  <a:srgbClr val="006600"/>
                </a:solidFill>
              </a:rPr>
              <a:t>темный цвет</a:t>
            </a:r>
            <a:r>
              <a:rPr lang="ru-RU" sz="2800" b="1" i="1">
                <a:solidFill>
                  <a:srgbClr val="006600"/>
                </a:solidFill>
              </a:rPr>
              <a:t> волос</a:t>
            </a:r>
            <a:r>
              <a:rPr lang="ru-RU" sz="2800" b="1">
                <a:solidFill>
                  <a:srgbClr val="006600"/>
                </a:solidFill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в) </a:t>
            </a:r>
            <a:r>
              <a:rPr lang="ru-RU" b="1" i="1" u="sng">
                <a:solidFill>
                  <a:srgbClr val="006600"/>
                </a:solidFill>
              </a:rPr>
              <a:t>большие</a:t>
            </a:r>
            <a:r>
              <a:rPr lang="ru-RU" sz="2800" b="1"/>
              <a:t> серые глаза и тонкие губы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(</a:t>
            </a:r>
            <a:r>
              <a:rPr lang="ru-RU" sz="2800" b="1" i="1" u="sng">
                <a:solidFill>
                  <a:srgbClr val="006600"/>
                </a:solidFill>
              </a:rPr>
              <a:t>Зеленым подчеркнутым</a:t>
            </a:r>
            <a:r>
              <a:rPr lang="ru-RU" sz="2800" b="1" i="1"/>
              <a:t> отмечены доминантные признаки</a:t>
            </a:r>
            <a:r>
              <a:rPr lang="ru-RU" sz="2800" b="1"/>
              <a:t>)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762000" y="228600"/>
            <a:ext cx="74676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2800" b="1"/>
              <a:t>а) </a:t>
            </a:r>
            <a:r>
              <a:rPr lang="ru-RU" sz="2800"/>
              <a:t>тонкие губы и «римский нос»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 u="sng">
                <a:solidFill>
                  <a:srgbClr val="FF3300"/>
                </a:solidFill>
              </a:rPr>
              <a:t>aaB_</a:t>
            </a:r>
            <a:endParaRPr lang="ru-RU" sz="2800" b="1" u="sng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ru-RU" sz="2800" b="1"/>
              <a:t>б) </a:t>
            </a:r>
            <a:r>
              <a:rPr lang="ru-RU" sz="2800"/>
              <a:t>толстые губы и темный цвет волос</a:t>
            </a:r>
            <a:endParaRPr lang="en-US" sz="2800"/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</a:rPr>
              <a:t>A_C_</a:t>
            </a:r>
          </a:p>
          <a:p>
            <a:pPr marL="342900" indent="-342900">
              <a:spcBef>
                <a:spcPct val="20000"/>
              </a:spcBef>
            </a:pPr>
            <a:r>
              <a:rPr lang="ru-RU" sz="2800" b="1"/>
              <a:t>в) </a:t>
            </a:r>
            <a:r>
              <a:rPr lang="ru-RU" sz="2800"/>
              <a:t>большие серые глаза и тонкие губы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b="1">
                <a:solidFill>
                  <a:srgbClr val="FF3300"/>
                </a:solidFill>
              </a:rPr>
              <a:t>D_ffaa</a:t>
            </a:r>
            <a:endParaRPr lang="ru-RU" sz="2800" b="1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ru-RU" sz="2800">
              <a:solidFill>
                <a:srgbClr val="FF3300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A,a</a:t>
            </a:r>
            <a:r>
              <a:rPr lang="en-US" sz="2800" b="1"/>
              <a:t>-</a:t>
            </a:r>
            <a:r>
              <a:rPr lang="ru-RU" sz="2800" b="1"/>
              <a:t>толщина губ</a:t>
            </a:r>
            <a:r>
              <a:rPr lang="en-US" sz="2800" b="1"/>
              <a:t>; </a:t>
            </a:r>
            <a:endParaRPr lang="ru-RU" sz="28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B,b</a:t>
            </a:r>
            <a:r>
              <a:rPr lang="en-US" sz="2800" b="1"/>
              <a:t>-</a:t>
            </a:r>
            <a:r>
              <a:rPr lang="ru-RU" sz="2800" b="1"/>
              <a:t>форма носа</a:t>
            </a:r>
            <a:r>
              <a:rPr lang="en-US" sz="2800" b="1"/>
              <a:t>;</a:t>
            </a:r>
            <a:endParaRPr lang="ru-RU" sz="28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C,c</a:t>
            </a:r>
            <a:r>
              <a:rPr lang="en-US" sz="2800" b="1"/>
              <a:t>-</a:t>
            </a:r>
            <a:r>
              <a:rPr lang="ru-RU" sz="2800" b="1"/>
              <a:t>цвет волос</a:t>
            </a:r>
            <a:r>
              <a:rPr lang="en-US" sz="2800" b="1"/>
              <a:t>; </a:t>
            </a:r>
            <a:endParaRPr lang="ru-RU" sz="28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D,d</a:t>
            </a:r>
            <a:r>
              <a:rPr lang="en-US" sz="2800" b="1"/>
              <a:t>-</a:t>
            </a:r>
            <a:r>
              <a:rPr lang="ru-RU" sz="2800" b="1"/>
              <a:t>размер глаз</a:t>
            </a:r>
            <a:r>
              <a:rPr lang="en-US" sz="2800" b="1"/>
              <a:t>;</a:t>
            </a:r>
            <a:endParaRPr lang="ru-RU" sz="2800" b="1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1">
                <a:solidFill>
                  <a:srgbClr val="FF3300"/>
                </a:solidFill>
              </a:rPr>
              <a:t>F,f</a:t>
            </a:r>
            <a:r>
              <a:rPr lang="en-US" sz="2800" b="1"/>
              <a:t>-</a:t>
            </a:r>
            <a:r>
              <a:rPr lang="ru-RU" sz="2800" b="1"/>
              <a:t>цвет глаз</a:t>
            </a:r>
            <a:r>
              <a:rPr lang="en-US" sz="2800" b="1"/>
              <a:t>.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  <p:bldP spid="18435" grpId="0" uiExpand="1" build="p"/>
      <p:bldP spid="18435" grpId="1" uiExpand="1" build="p"/>
      <p:bldP spid="184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243888" cy="1314450"/>
          </a:xfrm>
        </p:spPr>
        <p:txBody>
          <a:bodyPr/>
          <a:lstStyle/>
          <a:p>
            <a:r>
              <a:rPr lang="ru-RU" sz="4000"/>
              <a:t>Известно, что ген темных волос и наличие веснушек – доминантные гены.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 b="1"/>
              <a:t>От брака темноволосой женщины с веселыми веснушками на лице и светловолосого мужчины, не имеющего веснушек, появился ребенок, генотип которого можно записать как дигоморецессив. Определить генотипы родителей ребенка, фенотип самого потомка и вероятность появления такого ребенка в этой семье.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914400" y="228600"/>
            <a:ext cx="7848600" cy="1793875"/>
            <a:chOff x="576" y="144"/>
            <a:chExt cx="4944" cy="1130"/>
          </a:xfrm>
        </p:grpSpPr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720"/>
              <a:ext cx="348" cy="3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184" name="Group 16"/>
            <p:cNvGrpSpPr>
              <a:grpSpLocks/>
            </p:cNvGrpSpPr>
            <p:nvPr/>
          </p:nvGrpSpPr>
          <p:grpSpPr bwMode="auto">
            <a:xfrm>
              <a:off x="576" y="240"/>
              <a:ext cx="2160" cy="1025"/>
              <a:chOff x="576" y="240"/>
              <a:chExt cx="2160" cy="1025"/>
            </a:xfrm>
          </p:grpSpPr>
          <p:pic>
            <p:nvPicPr>
              <p:cNvPr id="7171" name="Picture 3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" y="574"/>
                <a:ext cx="2160" cy="69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74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0" y="240"/>
                <a:ext cx="276" cy="36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7185" name="Group 17"/>
            <p:cNvGrpSpPr>
              <a:grpSpLocks/>
            </p:cNvGrpSpPr>
            <p:nvPr/>
          </p:nvGrpSpPr>
          <p:grpSpPr bwMode="auto">
            <a:xfrm>
              <a:off x="3216" y="144"/>
              <a:ext cx="2304" cy="1130"/>
              <a:chOff x="3216" y="144"/>
              <a:chExt cx="2304" cy="1130"/>
            </a:xfrm>
          </p:grpSpPr>
          <p:pic>
            <p:nvPicPr>
              <p:cNvPr id="7172" name="Picture 4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16" y="468"/>
                <a:ext cx="2304" cy="8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7175" name="Picture 7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144"/>
                <a:ext cx="396" cy="35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392613"/>
            <a:ext cx="3581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57400"/>
            <a:ext cx="152400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562600"/>
            <a:ext cx="1828800" cy="104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133600"/>
            <a:ext cx="1828800" cy="1147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309563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86000"/>
            <a:ext cx="522288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6725"/>
            <a:ext cx="1295400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99" name="Group 31"/>
          <p:cNvGrpSpPr>
            <a:grpSpLocks/>
          </p:cNvGrpSpPr>
          <p:nvPr/>
        </p:nvGrpSpPr>
        <p:grpSpPr bwMode="auto">
          <a:xfrm>
            <a:off x="609600" y="2895600"/>
            <a:ext cx="4495800" cy="1193800"/>
            <a:chOff x="384" y="1824"/>
            <a:chExt cx="2832" cy="752"/>
          </a:xfrm>
        </p:grpSpPr>
        <p:pic>
          <p:nvPicPr>
            <p:cNvPr id="7187" name="Picture 19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079"/>
              <a:ext cx="624" cy="4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89" name="Picture 21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160"/>
              <a:ext cx="480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0" name="Picture 22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2141"/>
              <a:ext cx="576" cy="3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92" name="Picture 24"/>
            <p:cNvPicPr>
              <a:picLocks noChangeAspect="1" noChangeArrowheads="1"/>
            </p:cNvPicPr>
            <p:nvPr/>
          </p:nvPicPr>
          <p:blipFill>
            <a:blip r:embed="rId1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2185"/>
              <a:ext cx="816" cy="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>
              <a:off x="816" y="1872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Line 26"/>
            <p:cNvSpPr>
              <a:spLocks noChangeShapeType="1"/>
            </p:cNvSpPr>
            <p:nvPr/>
          </p:nvSpPr>
          <p:spPr bwMode="auto">
            <a:xfrm>
              <a:off x="2064" y="1824"/>
              <a:ext cx="72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>
              <a:off x="1440" y="192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1920" y="1920"/>
              <a:ext cx="24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98" name="Group 30"/>
          <p:cNvGrpSpPr>
            <a:grpSpLocks/>
          </p:cNvGrpSpPr>
          <p:nvPr/>
        </p:nvGrpSpPr>
        <p:grpSpPr bwMode="auto">
          <a:xfrm>
            <a:off x="6553200" y="2819400"/>
            <a:ext cx="838200" cy="1023938"/>
            <a:chOff x="4128" y="1776"/>
            <a:chExt cx="528" cy="645"/>
          </a:xfrm>
        </p:grpSpPr>
        <p:pic>
          <p:nvPicPr>
            <p:cNvPr id="7191" name="Picture 23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1968"/>
              <a:ext cx="528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4272" y="177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02" name="Group 34"/>
          <p:cNvGrpSpPr>
            <a:grpSpLocks/>
          </p:cNvGrpSpPr>
          <p:nvPr/>
        </p:nvGrpSpPr>
        <p:grpSpPr bwMode="auto">
          <a:xfrm>
            <a:off x="4648200" y="3810000"/>
            <a:ext cx="2209800" cy="762000"/>
            <a:chOff x="2928" y="2400"/>
            <a:chExt cx="1392" cy="480"/>
          </a:xfrm>
        </p:grpSpPr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2928" y="249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 flipH="1">
              <a:off x="3024" y="2400"/>
              <a:ext cx="129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217" name="Group 49"/>
          <p:cNvGrpSpPr>
            <a:grpSpLocks/>
          </p:cNvGrpSpPr>
          <p:nvPr/>
        </p:nvGrpSpPr>
        <p:grpSpPr bwMode="auto">
          <a:xfrm>
            <a:off x="6248400" y="5334000"/>
            <a:ext cx="2895600" cy="1524000"/>
            <a:chOff x="3936" y="3360"/>
            <a:chExt cx="1824" cy="960"/>
          </a:xfrm>
        </p:grpSpPr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3936" y="3360"/>
              <a:ext cx="1824" cy="9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212" name="Picture 44"/>
            <p:cNvPicPr>
              <a:picLocks noChangeAspect="1" noChangeArrowheads="1"/>
            </p:cNvPicPr>
            <p:nvPr/>
          </p:nvPicPr>
          <p:blipFill>
            <a:blip r:embed="rId2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3504"/>
              <a:ext cx="304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3" name="Picture 45"/>
            <p:cNvPicPr>
              <a:picLocks noChangeAspect="1" noChangeArrowheads="1"/>
            </p:cNvPicPr>
            <p:nvPr/>
          </p:nvPicPr>
          <p:blipFill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2" y="3456"/>
              <a:ext cx="463" cy="5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4" name="Picture 46"/>
            <p:cNvPicPr>
              <a:picLocks noChangeAspect="1" noChangeArrowheads="1"/>
            </p:cNvPicPr>
            <p:nvPr/>
          </p:nvPicPr>
          <p:blipFill>
            <a:blip r:embed="rId2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696"/>
              <a:ext cx="198" cy="1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5" name="Picture 47"/>
            <p:cNvPicPr>
              <a:picLocks noChangeAspect="1" noChangeArrowheads="1"/>
            </p:cNvPicPr>
            <p:nvPr/>
          </p:nvPicPr>
          <p:blipFill>
            <a:blip r:embed="rId2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3696"/>
              <a:ext cx="288" cy="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16" name="Picture 48"/>
            <p:cNvPicPr>
              <a:picLocks noChangeAspect="1" noChangeArrowheads="1"/>
            </p:cNvPicPr>
            <p:nvPr/>
          </p:nvPicPr>
          <p:blipFill>
            <a:blip r:embed="rId2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6" y="3456"/>
              <a:ext cx="438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16 0.49942 L -0.00017 6.93642E-7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67" y="-249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6 0.47722 L -7.77778E-6 -1.04046E-6 " pathEditMode="relative" ptsTypes="AA">
                                      <p:cBhvr>
                                        <p:cTn id="39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219200"/>
            <a:ext cx="8243888" cy="1314450"/>
          </a:xfrm>
        </p:spPr>
        <p:txBody>
          <a:bodyPr/>
          <a:lstStyle/>
          <a:p>
            <a:r>
              <a:rPr lang="ru-RU" sz="4000"/>
              <a:t>Известно, что гены шестипалости и наличия веснушек – доминантные гены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01888"/>
            <a:ext cx="8229600" cy="41513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/>
              <a:t>Женщина с пятью пальцами на руках и с веснушками на лице вступает в брак с шестипалым мужчиной. Веснушек на лице мужчины нет от рождения. В этой семье имеется единственный ребенок: пятипалый, как и мать, и без веснушек, как отец. Высчитать, каков был шанс у этих родителей родить именно такого ребенка.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281</TotalTime>
  <Words>445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Verdana</vt:lpstr>
      <vt:lpstr>Шары</vt:lpstr>
      <vt:lpstr>Дигибридное скрещивание</vt:lpstr>
      <vt:lpstr>Дигибридное скрещивание</vt:lpstr>
      <vt:lpstr>Закон независимого наследования</vt:lpstr>
      <vt:lpstr>Дигибридное скрещивание чистых линий:</vt:lpstr>
      <vt:lpstr>Запишите все возможные типы гамет:</vt:lpstr>
      <vt:lpstr>Напишите возможные генотипы человека, если по фенотипу у него:</vt:lpstr>
      <vt:lpstr>Известно, что ген темных волос и наличие веснушек – доминантные гены.</vt:lpstr>
      <vt:lpstr>Презентация PowerPoint</vt:lpstr>
      <vt:lpstr>Известно, что гены шестипалости и наличия веснушек – доминантные гены</vt:lpstr>
      <vt:lpstr>Презентация PowerPoint</vt:lpstr>
      <vt:lpstr>Катаракта и темноволосость у человека контролируются доминантными генами.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дигибридка</dc:title>
  <dc:subject>генетика</dc:subject>
  <dc:creator>Ястреб</dc:creator>
  <cp:lastModifiedBy>Ястреб</cp:lastModifiedBy>
  <cp:revision>3</cp:revision>
  <cp:lastPrinted>1601-01-01T00:00:00Z</cp:lastPrinted>
  <dcterms:created xsi:type="dcterms:W3CDTF">1601-01-01T00:00:00Z</dcterms:created>
  <dcterms:modified xsi:type="dcterms:W3CDTF">2013-02-08T17:24:09Z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