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7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C75CC4-90E8-419A-BFD8-919F56203B6F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9F2B2F4-24BF-4D8F-A24D-F9EFABE09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75CC4-90E8-419A-BFD8-919F56203B6F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F2B2F4-24BF-4D8F-A24D-F9EFABE09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3C75CC4-90E8-419A-BFD8-919F56203B6F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F2B2F4-24BF-4D8F-A24D-F9EFABE09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75CC4-90E8-419A-BFD8-919F56203B6F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F2B2F4-24BF-4D8F-A24D-F9EFABE09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C75CC4-90E8-419A-BFD8-919F56203B6F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9F2B2F4-24BF-4D8F-A24D-F9EFABE09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75CC4-90E8-419A-BFD8-919F56203B6F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F2B2F4-24BF-4D8F-A24D-F9EFABE09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75CC4-90E8-419A-BFD8-919F56203B6F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F2B2F4-24BF-4D8F-A24D-F9EFABE09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75CC4-90E8-419A-BFD8-919F56203B6F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F2B2F4-24BF-4D8F-A24D-F9EFABE09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C75CC4-90E8-419A-BFD8-919F56203B6F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F2B2F4-24BF-4D8F-A24D-F9EFABE09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75CC4-90E8-419A-BFD8-919F56203B6F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F2B2F4-24BF-4D8F-A24D-F9EFABE09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75CC4-90E8-419A-BFD8-919F56203B6F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F2B2F4-24BF-4D8F-A24D-F9EFABE09F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3C75CC4-90E8-419A-BFD8-919F56203B6F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9F2B2F4-24BF-4D8F-A24D-F9EFABE09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214422"/>
            <a:ext cx="69796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Сравнение </a:t>
            </a:r>
          </a:p>
          <a:p>
            <a:pPr algn="ctr"/>
            <a:r>
              <a:rPr lang="ru-RU" sz="5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отрезков и углов</a:t>
            </a:r>
            <a:endParaRPr lang="ru-RU" sz="5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8" name="Picture 4" descr="D:\Старые документы\Школа\Рабочий стол\Образование\j021513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7" y="3643314"/>
            <a:ext cx="3150431" cy="27781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9001188" cy="24288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6600" b="1" i="1" dirty="0" smtClean="0">
                <a:solidFill>
                  <a:srgbClr val="002060"/>
                </a:solidFill>
              </a:rPr>
              <a:t>  Две геометрические  фигуры называются </a:t>
            </a:r>
            <a:r>
              <a:rPr lang="ru-RU" sz="6600" b="1" i="1" u="sng" dirty="0" smtClean="0">
                <a:solidFill>
                  <a:srgbClr val="FF0000"/>
                </a:solidFill>
              </a:rPr>
              <a:t>равными,</a:t>
            </a:r>
            <a:r>
              <a:rPr lang="ru-RU" sz="6600" b="1" i="1" dirty="0" smtClean="0">
                <a:solidFill>
                  <a:srgbClr val="002060"/>
                </a:solidFill>
              </a:rPr>
              <a:t> если их можно совместить наложением.</a:t>
            </a:r>
            <a:endParaRPr lang="ru-RU" sz="6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емиугольник 4"/>
          <p:cNvSpPr/>
          <p:nvPr/>
        </p:nvSpPr>
        <p:spPr>
          <a:xfrm>
            <a:off x="571472" y="1500174"/>
            <a:ext cx="3143272" cy="314327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емиугольник 5"/>
          <p:cNvSpPr/>
          <p:nvPr/>
        </p:nvSpPr>
        <p:spPr>
          <a:xfrm>
            <a:off x="5357818" y="1428736"/>
            <a:ext cx="3143272" cy="3143272"/>
          </a:xfrm>
          <a:prstGeom prst="heptago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L 0.51979 -0.010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0" y="-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V="1">
            <a:off x="1000100" y="1928802"/>
            <a:ext cx="6572296" cy="7143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10" idx="5"/>
          </p:cNvCxnSpPr>
          <p:nvPr/>
        </p:nvCxnSpPr>
        <p:spPr>
          <a:xfrm flipV="1">
            <a:off x="1071538" y="3765266"/>
            <a:ext cx="3408100" cy="2092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357686" y="3643314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928662" y="3714752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500958" y="1857364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928662" y="1928802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71472" y="1142984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rgbClr val="006600"/>
                </a:solidFill>
              </a:rPr>
              <a:t>A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5720" y="3143248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rgbClr val="006600"/>
                </a:solidFill>
              </a:rPr>
              <a:t>M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72364" y="1071546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006600"/>
                </a:solidFill>
              </a:rPr>
              <a:t>B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29124" y="3143248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006600"/>
                </a:solidFill>
              </a:rPr>
              <a:t>N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28794" y="4857760"/>
            <a:ext cx="57150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i="1" dirty="0" smtClean="0">
                <a:solidFill>
                  <a:srgbClr val="FFC000"/>
                </a:solidFill>
              </a:rPr>
              <a:t>MN</a:t>
            </a:r>
            <a:r>
              <a:rPr lang="en-US" sz="8800" b="1" i="1" dirty="0" smtClean="0">
                <a:solidFill>
                  <a:srgbClr val="FFC000"/>
                </a:solidFill>
                <a:sym typeface="Symbol"/>
              </a:rPr>
              <a:t></a:t>
            </a:r>
            <a:r>
              <a:rPr lang="ru-RU" sz="8800" b="1" i="1" dirty="0" smtClean="0">
                <a:solidFill>
                  <a:srgbClr val="FFC000"/>
                </a:solidFill>
                <a:sym typeface="Symbol"/>
              </a:rPr>
              <a:t> </a:t>
            </a:r>
            <a:r>
              <a:rPr lang="en-US" sz="8800" b="1" i="1" dirty="0" smtClean="0">
                <a:solidFill>
                  <a:srgbClr val="FFC000"/>
                </a:solidFill>
              </a:rPr>
              <a:t>AB</a:t>
            </a:r>
            <a:endParaRPr lang="ru-RU" sz="8800" b="1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625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625 " pathEditMode="relative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625 " pathEditMode="relative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625 " pathEditMode="relative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625 " pathEditMode="relative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9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500034" y="3429000"/>
            <a:ext cx="3643338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4071934" y="3357562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14282" y="3643314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rgbClr val="006600"/>
                </a:solidFill>
              </a:rPr>
              <a:t>A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43306" y="3500438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rgbClr val="006600"/>
                </a:solidFill>
              </a:rPr>
              <a:t>M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72364" y="3500438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006600"/>
                </a:solidFill>
              </a:rPr>
              <a:t>B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00034" y="3357562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715272" y="3357562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071934" y="3429000"/>
            <a:ext cx="3643338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2107389" y="3464719"/>
            <a:ext cx="357190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822959" y="3463925"/>
            <a:ext cx="357190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5720" y="5000636"/>
            <a:ext cx="8643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FF0000"/>
                </a:solidFill>
              </a:rPr>
              <a:t>M</a:t>
            </a:r>
            <a:r>
              <a:rPr lang="ru-RU" sz="5400" b="1" i="1" dirty="0" smtClean="0">
                <a:solidFill>
                  <a:srgbClr val="FF0000"/>
                </a:solidFill>
              </a:rPr>
              <a:t>- середина отрезка </a:t>
            </a:r>
            <a:r>
              <a:rPr lang="en-US" sz="5400" b="1" i="1" dirty="0" smtClean="0">
                <a:solidFill>
                  <a:srgbClr val="FF0000"/>
                </a:solidFill>
              </a:rPr>
              <a:t>AB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4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9001188" cy="24288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6600" b="1" i="1" dirty="0" smtClean="0">
                <a:solidFill>
                  <a:srgbClr val="002060"/>
                </a:solidFill>
              </a:rPr>
              <a:t>  Точка отрезка, делящая его пополам, т.е.на два равных отрезка, называется </a:t>
            </a:r>
            <a:r>
              <a:rPr lang="ru-RU" sz="6600" b="1" i="1" u="sng" dirty="0" smtClean="0">
                <a:solidFill>
                  <a:srgbClr val="FF0000"/>
                </a:solidFill>
              </a:rPr>
              <a:t>серединой отрезка.</a:t>
            </a:r>
            <a:endParaRPr lang="ru-RU" sz="6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-392941" y="2464587"/>
            <a:ext cx="3214710" cy="857256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1571604" y="4429132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14282" y="1000108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rgbClr val="006600"/>
                </a:solidFill>
              </a:rPr>
              <a:t>A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8662" y="4071942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006600"/>
                </a:solidFill>
              </a:rPr>
              <a:t>B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472" y="5411450"/>
            <a:ext cx="80724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i="1" dirty="0" smtClean="0">
                <a:solidFill>
                  <a:srgbClr val="7030A0"/>
                </a:solidFill>
                <a:sym typeface="Symbol"/>
              </a:rPr>
              <a:t> </a:t>
            </a:r>
            <a:r>
              <a:rPr lang="en-US" sz="8000" b="1" i="1" dirty="0" smtClean="0">
                <a:solidFill>
                  <a:srgbClr val="7030A0"/>
                </a:solidFill>
              </a:rPr>
              <a:t>MNK</a:t>
            </a:r>
            <a:r>
              <a:rPr lang="en-US" sz="8000" b="1" i="1" dirty="0" smtClean="0">
                <a:solidFill>
                  <a:srgbClr val="7030A0"/>
                </a:solidFill>
                <a:sym typeface="Symbol"/>
              </a:rPr>
              <a:t></a:t>
            </a:r>
            <a:r>
              <a:rPr lang="ru-RU" sz="8000" b="1" i="1" dirty="0" smtClean="0">
                <a:solidFill>
                  <a:srgbClr val="7030A0"/>
                </a:solidFill>
                <a:sym typeface="Symbol"/>
              </a:rPr>
              <a:t> </a:t>
            </a:r>
            <a:r>
              <a:rPr lang="en-US" sz="8000" b="1" i="1" dirty="0" smtClean="0">
                <a:solidFill>
                  <a:srgbClr val="7030A0"/>
                </a:solidFill>
                <a:sym typeface="Symbol"/>
              </a:rPr>
              <a:t></a:t>
            </a:r>
            <a:r>
              <a:rPr lang="en-US" sz="8000" b="1" i="1" dirty="0" smtClean="0">
                <a:solidFill>
                  <a:srgbClr val="7030A0"/>
                </a:solidFill>
              </a:rPr>
              <a:t>ABC </a:t>
            </a:r>
            <a:endParaRPr lang="ru-RU" sz="8000" b="1" i="1" dirty="0">
              <a:solidFill>
                <a:srgbClr val="7030A0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1643042" y="4143380"/>
            <a:ext cx="3071834" cy="35719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57620" y="4000504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006600"/>
                </a:solidFill>
              </a:rPr>
              <a:t>С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3178959" y="2464587"/>
            <a:ext cx="3214710" cy="85725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5143504" y="4429132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000496" y="571480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006600"/>
                </a:solidFill>
              </a:rPr>
              <a:t>M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00628" y="4286256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006600"/>
                </a:solidFill>
              </a:rPr>
              <a:t>N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10800000" flipV="1">
            <a:off x="5214942" y="2214554"/>
            <a:ext cx="2643206" cy="221457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858148" y="1571612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006600"/>
                </a:solidFill>
              </a:rPr>
              <a:t>K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8594 -0.01041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8594 -0.01041 " pathEditMode="relative" ptsTypes="AA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8594 -0.01041 " pathEditMode="relative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8594 -0.01041 " pathEditMode="relative" ptsTypes="AA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8594 -0.01041 " pathEditMode="relative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8594 -0.01041 " pathEditMode="relative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/>
      <p:bldP spid="20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1750199" y="2393149"/>
            <a:ext cx="3214710" cy="857256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3714744" y="4357694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285984" y="785794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rgbClr val="006600"/>
                </a:solidFill>
              </a:rPr>
              <a:t>A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14678" y="4143380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006600"/>
                </a:solidFill>
              </a:rPr>
              <a:t>B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3786182" y="4071942"/>
            <a:ext cx="3071834" cy="35719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858016" y="3786190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006600"/>
                </a:solidFill>
              </a:rPr>
              <a:t>С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3250397" y="1750207"/>
            <a:ext cx="3214710" cy="214314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29322" y="642918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006600"/>
                </a:solidFill>
              </a:rPr>
              <a:t>D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19" name="Дуга 18"/>
          <p:cNvSpPr/>
          <p:nvPr/>
        </p:nvSpPr>
        <p:spPr>
          <a:xfrm rot="17939192">
            <a:off x="2492521" y="3889892"/>
            <a:ext cx="2143140" cy="1571636"/>
          </a:xfrm>
          <a:prstGeom prst="arc">
            <a:avLst>
              <a:gd name="adj1" fmla="val 19980287"/>
              <a:gd name="adj2" fmla="val 347493"/>
            </a:avLst>
          </a:prstGeom>
          <a:ln w="349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7939192">
            <a:off x="2778273" y="3818456"/>
            <a:ext cx="2143140" cy="1571636"/>
          </a:xfrm>
          <a:prstGeom prst="arc">
            <a:avLst>
              <a:gd name="adj1" fmla="val 21494910"/>
              <a:gd name="adj2" fmla="val 2525004"/>
            </a:avLst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285852" y="4857760"/>
            <a:ext cx="6500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FF0000"/>
                </a:solidFill>
              </a:rPr>
              <a:t>BD</a:t>
            </a:r>
            <a:r>
              <a:rPr lang="ru-RU" sz="5400" b="1" i="1" dirty="0" smtClean="0">
                <a:solidFill>
                  <a:srgbClr val="FF0000"/>
                </a:solidFill>
              </a:rPr>
              <a:t>-биссектриса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5715016"/>
            <a:ext cx="39729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7030A0"/>
                </a:solidFill>
                <a:sym typeface="Symbol"/>
              </a:rPr>
              <a:t></a:t>
            </a:r>
            <a:r>
              <a:rPr lang="en-US" sz="4400" b="1" i="1" dirty="0" smtClean="0">
                <a:solidFill>
                  <a:srgbClr val="7030A0"/>
                </a:solidFill>
                <a:sym typeface="Symbol"/>
              </a:rPr>
              <a:t>ABD=</a:t>
            </a:r>
            <a:r>
              <a:rPr lang="ru-RU" sz="4400" b="1" i="1" dirty="0" smtClean="0">
                <a:solidFill>
                  <a:srgbClr val="7030A0"/>
                </a:solidFill>
                <a:sym typeface="Symbol"/>
              </a:rPr>
              <a:t> </a:t>
            </a:r>
            <a:r>
              <a:rPr lang="en-US" sz="4400" b="1" i="1" dirty="0" smtClean="0">
                <a:solidFill>
                  <a:srgbClr val="7030A0"/>
                </a:solidFill>
                <a:sym typeface="Symbol"/>
              </a:rPr>
              <a:t>D</a:t>
            </a:r>
            <a:r>
              <a:rPr lang="en-US" sz="4400" b="1" i="1" dirty="0" smtClean="0">
                <a:solidFill>
                  <a:srgbClr val="7030A0"/>
                </a:solidFill>
              </a:rPr>
              <a:t>BC </a:t>
            </a:r>
            <a:endParaRPr lang="ru-RU" sz="4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9001188" cy="24288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6600" b="1" i="1" dirty="0" smtClean="0">
                <a:solidFill>
                  <a:srgbClr val="002060"/>
                </a:solidFill>
              </a:rPr>
              <a:t>  Луч, исходящий из вершины угла и делящий его на два равных угла, называется </a:t>
            </a:r>
            <a:r>
              <a:rPr lang="ru-RU" sz="6600" b="1" i="1" u="sng" dirty="0" smtClean="0">
                <a:solidFill>
                  <a:srgbClr val="FF0000"/>
                </a:solidFill>
              </a:rPr>
              <a:t>биссектрисой угла.</a:t>
            </a:r>
            <a:endParaRPr lang="ru-RU" sz="6600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>
            <a:stCxn id="32" idx="2"/>
          </p:cNvCxnSpPr>
          <p:nvPr/>
        </p:nvCxnSpPr>
        <p:spPr>
          <a:xfrm rot="10800000" flipH="1" flipV="1">
            <a:off x="1285852" y="1785926"/>
            <a:ext cx="6357982" cy="400052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00166" y="5143512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rgbClr val="006600"/>
                </a:solidFill>
              </a:rPr>
              <a:t>A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00562" y="3071810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006600"/>
                </a:solidFill>
              </a:rPr>
              <a:t>B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57290" y="285728"/>
            <a:ext cx="6715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u="sng" dirty="0" smtClean="0">
                <a:solidFill>
                  <a:srgbClr val="FF0000"/>
                </a:solidFill>
              </a:rPr>
              <a:t>№1</a:t>
            </a:r>
            <a:r>
              <a:rPr lang="ru-RU" sz="3600" b="1" i="1" dirty="0" smtClean="0">
                <a:solidFill>
                  <a:srgbClr val="FF0000"/>
                </a:solidFill>
              </a:rPr>
              <a:t>.На рисунке </a:t>
            </a:r>
            <a:r>
              <a:rPr lang="en-US" sz="3600" b="1" i="1" dirty="0" smtClean="0">
                <a:solidFill>
                  <a:srgbClr val="FF0000"/>
                </a:solidFill>
              </a:rPr>
              <a:t>CB</a:t>
            </a:r>
            <a:r>
              <a:rPr lang="ru-RU" sz="3600" b="1" i="1" dirty="0" smtClean="0">
                <a:solidFill>
                  <a:srgbClr val="FF0000"/>
                </a:solidFill>
              </a:rPr>
              <a:t> = </a:t>
            </a:r>
            <a:r>
              <a:rPr lang="en-US" sz="3600" b="1" i="1" dirty="0" smtClean="0">
                <a:solidFill>
                  <a:srgbClr val="FF0000"/>
                </a:solidFill>
              </a:rPr>
              <a:t>BE</a:t>
            </a:r>
            <a:r>
              <a:rPr lang="ru-RU" sz="3600" b="1" i="1" dirty="0" smtClean="0">
                <a:solidFill>
                  <a:srgbClr val="FF0000"/>
                </a:solidFill>
              </a:rPr>
              <a:t>, </a:t>
            </a:r>
            <a:r>
              <a:rPr lang="en-US" sz="3600" b="1" i="1" dirty="0" smtClean="0">
                <a:solidFill>
                  <a:srgbClr val="FF0000"/>
                </a:solidFill>
              </a:rPr>
              <a:t>DE</a:t>
            </a:r>
            <a:r>
              <a:rPr lang="en-US" sz="3600" b="1" i="1" dirty="0" smtClean="0">
                <a:solidFill>
                  <a:srgbClr val="FF0000"/>
                </a:solidFill>
                <a:sym typeface="Symbol"/>
              </a:rPr>
              <a:t></a:t>
            </a:r>
            <a:r>
              <a:rPr lang="en-US" sz="3600" b="1" i="1" dirty="0" smtClean="0">
                <a:solidFill>
                  <a:srgbClr val="FF0000"/>
                </a:solidFill>
              </a:rPr>
              <a:t>AC</a:t>
            </a:r>
            <a:r>
              <a:rPr lang="ru-RU" sz="3600" b="1" i="1" dirty="0" smtClean="0">
                <a:solidFill>
                  <a:srgbClr val="FF0000"/>
                </a:solidFill>
              </a:rPr>
              <a:t>. Сравните </a:t>
            </a:r>
            <a:r>
              <a:rPr lang="en-US" sz="3600" b="1" i="1" dirty="0" smtClean="0">
                <a:solidFill>
                  <a:srgbClr val="FF0000"/>
                </a:solidFill>
              </a:rPr>
              <a:t>AB</a:t>
            </a:r>
            <a:r>
              <a:rPr lang="ru-RU" sz="3600" b="1" i="1" dirty="0" smtClean="0">
                <a:solidFill>
                  <a:srgbClr val="FF0000"/>
                </a:solidFill>
              </a:rPr>
              <a:t> и </a:t>
            </a:r>
            <a:r>
              <a:rPr lang="en-US" sz="3600" b="1" i="1" dirty="0" smtClean="0">
                <a:solidFill>
                  <a:srgbClr val="FF0000"/>
                </a:solidFill>
              </a:rPr>
              <a:t>DB</a:t>
            </a:r>
            <a:r>
              <a:rPr lang="ru-RU" sz="3600" b="1" i="1" dirty="0" smtClean="0">
                <a:solidFill>
                  <a:srgbClr val="FF0000"/>
                </a:solidFill>
              </a:rPr>
              <a:t>.</a:t>
            </a: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071670" y="2500306"/>
            <a:ext cx="5643602" cy="307183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858148" y="1928802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006600"/>
                </a:solidFill>
              </a:rPr>
              <a:t>С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472" y="1428736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006600"/>
                </a:solidFill>
              </a:rPr>
              <a:t>D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72364" y="5500702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006600"/>
                </a:solidFill>
              </a:rPr>
              <a:t>E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7715272" y="2428868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1285852" y="1714488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 flipV="1">
            <a:off x="2071670" y="5500702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7572396" y="5715016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4786314" y="3929066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16200000" flipH="1">
            <a:off x="6286512" y="3071810"/>
            <a:ext cx="357190" cy="21431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6322231" y="4964917"/>
            <a:ext cx="285752" cy="21431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500034" y="5000636"/>
            <a:ext cx="8072494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4282" y="5000636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rgbClr val="006600"/>
                </a:solidFill>
              </a:rPr>
              <a:t>A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8596" y="2428868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006600"/>
                </a:solidFill>
              </a:rPr>
              <a:t>B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2910" y="214290"/>
            <a:ext cx="76438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u="sng" dirty="0" smtClean="0">
                <a:solidFill>
                  <a:srgbClr val="FF0000"/>
                </a:solidFill>
              </a:rPr>
              <a:t>№2</a:t>
            </a:r>
            <a:r>
              <a:rPr lang="ru-RU" sz="3600" b="1" i="1" dirty="0" smtClean="0">
                <a:solidFill>
                  <a:srgbClr val="FF0000"/>
                </a:solidFill>
              </a:rPr>
              <a:t>.На рисунке </a:t>
            </a:r>
            <a:r>
              <a:rPr lang="ru-RU" sz="3600" b="1" i="1" dirty="0" smtClean="0">
                <a:solidFill>
                  <a:srgbClr val="FF0000"/>
                </a:solidFill>
                <a:sym typeface="Symbol"/>
              </a:rPr>
              <a:t></a:t>
            </a:r>
            <a:r>
              <a:rPr lang="en-US" sz="3600" b="1" i="1" dirty="0" smtClean="0">
                <a:solidFill>
                  <a:srgbClr val="FF0000"/>
                </a:solidFill>
                <a:sym typeface="Symbol"/>
              </a:rPr>
              <a:t>AO</a:t>
            </a:r>
            <a:r>
              <a:rPr lang="en-US" sz="3600" b="1" i="1" dirty="0" smtClean="0">
                <a:solidFill>
                  <a:srgbClr val="FF0000"/>
                </a:solidFill>
              </a:rPr>
              <a:t>B</a:t>
            </a:r>
            <a:r>
              <a:rPr lang="ru-RU" sz="3600" b="1" i="1" dirty="0" smtClean="0">
                <a:solidFill>
                  <a:srgbClr val="FF0000"/>
                </a:solidFill>
              </a:rPr>
              <a:t> = </a:t>
            </a:r>
            <a:r>
              <a:rPr lang="ru-RU" sz="3600" b="1" i="1" dirty="0" smtClean="0">
                <a:solidFill>
                  <a:srgbClr val="FF0000"/>
                </a:solidFill>
                <a:sym typeface="Symbol"/>
              </a:rPr>
              <a:t></a:t>
            </a:r>
            <a:r>
              <a:rPr lang="en-US" sz="3600" b="1" i="1" dirty="0" smtClean="0">
                <a:solidFill>
                  <a:srgbClr val="FF0000"/>
                </a:solidFill>
                <a:sym typeface="Symbol"/>
              </a:rPr>
              <a:t>DOC</a:t>
            </a:r>
            <a:r>
              <a:rPr lang="ru-RU" sz="3600" b="1" i="1" dirty="0" smtClean="0">
                <a:solidFill>
                  <a:srgbClr val="FF0000"/>
                </a:solidFill>
                <a:sym typeface="Symbol"/>
              </a:rPr>
              <a:t>. Есть ли еще на рисунке равные углы?</a:t>
            </a: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4429124" y="2928934"/>
            <a:ext cx="3429024" cy="207170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858148" y="2285992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006600"/>
                </a:solidFill>
              </a:rPr>
              <a:t>С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29058" y="4929198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006600"/>
                </a:solidFill>
              </a:rPr>
              <a:t>O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142976" y="2857496"/>
            <a:ext cx="3214710" cy="214314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215338" y="4857760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006600"/>
                </a:solidFill>
              </a:rPr>
              <a:t>D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38" name="Дуга 37"/>
          <p:cNvSpPr/>
          <p:nvPr/>
        </p:nvSpPr>
        <p:spPr>
          <a:xfrm rot="14596860">
            <a:off x="3584677" y="4045263"/>
            <a:ext cx="1500198" cy="1752848"/>
          </a:xfrm>
          <a:prstGeom prst="arc">
            <a:avLst>
              <a:gd name="adj1" fmla="val 17504763"/>
              <a:gd name="adj2" fmla="val 19656817"/>
            </a:avLst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Дуга 38"/>
          <p:cNvSpPr/>
          <p:nvPr/>
        </p:nvSpPr>
        <p:spPr>
          <a:xfrm rot="19898150">
            <a:off x="3969619" y="4180200"/>
            <a:ext cx="1500198" cy="1752848"/>
          </a:xfrm>
          <a:prstGeom prst="arc">
            <a:avLst>
              <a:gd name="adj1" fmla="val 20627053"/>
              <a:gd name="adj2" fmla="val 1441616"/>
            </a:avLst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9001188" cy="2428892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002060"/>
                </a:solidFill>
              </a:rPr>
              <a:t>1)Что называется углом?</a:t>
            </a:r>
            <a:endParaRPr lang="ru-RU" sz="6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42910" y="1643050"/>
            <a:ext cx="76438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u="sng" dirty="0" smtClean="0">
                <a:solidFill>
                  <a:srgbClr val="800000"/>
                </a:solidFill>
              </a:rPr>
              <a:t>№</a:t>
            </a:r>
            <a:r>
              <a:rPr lang="en-US" sz="3600" b="1" i="1" u="sng" dirty="0" smtClean="0">
                <a:solidFill>
                  <a:srgbClr val="800000"/>
                </a:solidFill>
              </a:rPr>
              <a:t>3</a:t>
            </a:r>
            <a:r>
              <a:rPr lang="ru-RU" sz="3600" b="1" i="1" dirty="0" smtClean="0">
                <a:solidFill>
                  <a:srgbClr val="800000"/>
                </a:solidFill>
              </a:rPr>
              <a:t>.На  прямой </a:t>
            </a:r>
            <a:r>
              <a:rPr lang="en-US" sz="3600" b="1" i="1" dirty="0" smtClean="0">
                <a:solidFill>
                  <a:srgbClr val="800000"/>
                </a:solidFill>
              </a:rPr>
              <a:t>a </a:t>
            </a:r>
            <a:r>
              <a:rPr lang="ru-RU" sz="3600" b="1" i="1" dirty="0" smtClean="0">
                <a:solidFill>
                  <a:srgbClr val="800000"/>
                </a:solidFill>
              </a:rPr>
              <a:t>от точки </a:t>
            </a:r>
            <a:r>
              <a:rPr lang="en-US" sz="3600" b="1" i="1" dirty="0" smtClean="0">
                <a:solidFill>
                  <a:srgbClr val="800000"/>
                </a:solidFill>
                <a:sym typeface="Symbol"/>
              </a:rPr>
              <a:t>A</a:t>
            </a:r>
            <a:r>
              <a:rPr lang="ru-RU" sz="3600" b="1" i="1" dirty="0" smtClean="0">
                <a:solidFill>
                  <a:srgbClr val="800000"/>
                </a:solidFill>
                <a:sym typeface="Symbol"/>
              </a:rPr>
              <a:t> в одном направлении отложены  два отрезка </a:t>
            </a:r>
            <a:r>
              <a:rPr lang="en-US" sz="3600" b="1" i="1" dirty="0" smtClean="0">
                <a:solidFill>
                  <a:srgbClr val="800000"/>
                </a:solidFill>
                <a:sym typeface="Symbol"/>
              </a:rPr>
              <a:t>AB</a:t>
            </a:r>
            <a:r>
              <a:rPr lang="ru-RU" sz="3600" b="1" i="1" dirty="0" smtClean="0">
                <a:solidFill>
                  <a:srgbClr val="800000"/>
                </a:solidFill>
                <a:sym typeface="Symbol"/>
              </a:rPr>
              <a:t> и </a:t>
            </a:r>
            <a:r>
              <a:rPr lang="en-US" sz="3600" b="1" i="1" dirty="0" smtClean="0">
                <a:solidFill>
                  <a:srgbClr val="800000"/>
                </a:solidFill>
                <a:sym typeface="Symbol"/>
              </a:rPr>
              <a:t>AC</a:t>
            </a:r>
            <a:r>
              <a:rPr lang="ru-RU" sz="3600" b="1" i="1" dirty="0" smtClean="0">
                <a:solidFill>
                  <a:srgbClr val="800000"/>
                </a:solidFill>
                <a:sym typeface="Symbol"/>
              </a:rPr>
              <a:t>  (</a:t>
            </a:r>
            <a:r>
              <a:rPr lang="en-US" sz="3600" b="1" i="1" dirty="0" smtClean="0">
                <a:solidFill>
                  <a:srgbClr val="800000"/>
                </a:solidFill>
                <a:sym typeface="Symbol"/>
              </a:rPr>
              <a:t>AC</a:t>
            </a:r>
            <a:r>
              <a:rPr lang="ru-RU" sz="3600" b="1" i="1" dirty="0" smtClean="0">
                <a:solidFill>
                  <a:srgbClr val="800000"/>
                </a:solidFill>
                <a:sym typeface="Symbol"/>
              </a:rPr>
              <a:t> </a:t>
            </a:r>
            <a:r>
              <a:rPr lang="en-US" sz="3600" b="1" i="1" dirty="0" smtClean="0">
                <a:solidFill>
                  <a:srgbClr val="800000"/>
                </a:solidFill>
                <a:sym typeface="Symbol"/>
              </a:rPr>
              <a:t>AB</a:t>
            </a:r>
            <a:r>
              <a:rPr lang="ru-RU" sz="3600" b="1" i="1" dirty="0" smtClean="0">
                <a:solidFill>
                  <a:srgbClr val="800000"/>
                </a:solidFill>
                <a:sym typeface="Symbol"/>
              </a:rPr>
              <a:t> ). От точки С на этой прямой отложите такой отрезок </a:t>
            </a:r>
            <a:r>
              <a:rPr lang="en-US" sz="3600" b="1" i="1" dirty="0" smtClean="0">
                <a:solidFill>
                  <a:srgbClr val="800000"/>
                </a:solidFill>
                <a:sym typeface="Symbol"/>
              </a:rPr>
              <a:t>CE</a:t>
            </a:r>
            <a:r>
              <a:rPr lang="ru-RU" sz="3600" b="1" i="1" dirty="0" smtClean="0">
                <a:solidFill>
                  <a:srgbClr val="800000"/>
                </a:solidFill>
                <a:sym typeface="Symbol"/>
              </a:rPr>
              <a:t>, чтобы </a:t>
            </a:r>
            <a:r>
              <a:rPr lang="en-US" sz="3600" b="1" i="1" dirty="0" smtClean="0">
                <a:solidFill>
                  <a:srgbClr val="800000"/>
                </a:solidFill>
                <a:sym typeface="Symbol"/>
              </a:rPr>
              <a:t>AC</a:t>
            </a:r>
            <a:r>
              <a:rPr lang="ru-RU" sz="3600" b="1" i="1" dirty="0" smtClean="0">
                <a:solidFill>
                  <a:srgbClr val="800000"/>
                </a:solidFill>
                <a:sym typeface="Symbol"/>
              </a:rPr>
              <a:t> = </a:t>
            </a:r>
            <a:r>
              <a:rPr lang="en-US" sz="3600" b="1" i="1" dirty="0" smtClean="0">
                <a:solidFill>
                  <a:srgbClr val="800000"/>
                </a:solidFill>
                <a:sym typeface="Symbol"/>
              </a:rPr>
              <a:t>BE</a:t>
            </a:r>
            <a:r>
              <a:rPr lang="ru-RU" sz="3600" b="1" i="1" dirty="0" smtClean="0">
                <a:solidFill>
                  <a:srgbClr val="800000"/>
                </a:solidFill>
                <a:sym typeface="Symbol"/>
              </a:rPr>
              <a:t>. Что вы можете сказать о длине отрезка </a:t>
            </a:r>
            <a:r>
              <a:rPr lang="en-US" sz="3600" b="1" i="1" dirty="0" smtClean="0">
                <a:solidFill>
                  <a:srgbClr val="800000"/>
                </a:solidFill>
                <a:sym typeface="Symbol"/>
              </a:rPr>
              <a:t>CE</a:t>
            </a:r>
            <a:r>
              <a:rPr lang="ru-RU" sz="3600" b="1" i="1" dirty="0" smtClean="0">
                <a:solidFill>
                  <a:srgbClr val="800000"/>
                </a:solidFill>
                <a:sym typeface="Symbol"/>
              </a:rPr>
              <a:t>?</a:t>
            </a:r>
            <a:endParaRPr lang="ru-RU" sz="3600" b="1" i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571472" y="3429000"/>
            <a:ext cx="8072494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538" y="3500438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rgbClr val="006600"/>
                </a:solidFill>
              </a:rPr>
              <a:t>A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14744" y="3500438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006600"/>
                </a:solidFill>
              </a:rPr>
              <a:t>B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43570" y="3500438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006600"/>
                </a:solidFill>
              </a:rPr>
              <a:t>С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357290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786446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000496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8358214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8143900" y="3429000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006600"/>
                </a:solidFill>
              </a:rPr>
              <a:t>E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3357562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006600"/>
                </a:solidFill>
              </a:rPr>
              <a:t>a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23" name="Левая фигурная скобка 22"/>
          <p:cNvSpPr/>
          <p:nvPr/>
        </p:nvSpPr>
        <p:spPr>
          <a:xfrm rot="5400000">
            <a:off x="3500430" y="928670"/>
            <a:ext cx="357190" cy="4357718"/>
          </a:xfrm>
          <a:prstGeom prst="leftBrace">
            <a:avLst>
              <a:gd name="adj1" fmla="val 183021"/>
              <a:gd name="adj2" fmla="val 50000"/>
            </a:avLst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Левая фигурная скобка 25"/>
          <p:cNvSpPr/>
          <p:nvPr/>
        </p:nvSpPr>
        <p:spPr>
          <a:xfrm rot="5400000">
            <a:off x="6072198" y="857232"/>
            <a:ext cx="357190" cy="4357718"/>
          </a:xfrm>
          <a:prstGeom prst="leftBrace">
            <a:avLst>
              <a:gd name="adj1" fmla="val 183021"/>
              <a:gd name="adj2" fmla="val 50000"/>
            </a:avLst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57158" y="428604"/>
            <a:ext cx="37094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i="1" dirty="0" smtClean="0">
                <a:solidFill>
                  <a:srgbClr val="800000"/>
                </a:solidFill>
                <a:sym typeface="Symbol"/>
              </a:rPr>
              <a:t>AC</a:t>
            </a:r>
            <a:r>
              <a:rPr lang="ru-RU" sz="7200" b="1" i="1" dirty="0" smtClean="0">
                <a:solidFill>
                  <a:srgbClr val="800000"/>
                </a:solidFill>
                <a:sym typeface="Symbol"/>
              </a:rPr>
              <a:t> </a:t>
            </a:r>
            <a:r>
              <a:rPr lang="en-US" sz="7200" b="1" i="1" dirty="0" smtClean="0">
                <a:solidFill>
                  <a:srgbClr val="800000"/>
                </a:solidFill>
                <a:sym typeface="Symbol"/>
              </a:rPr>
              <a:t>AB</a:t>
            </a:r>
            <a:r>
              <a:rPr lang="ru-RU" sz="7200" b="1" i="1" dirty="0" smtClean="0">
                <a:solidFill>
                  <a:srgbClr val="800000"/>
                </a:solidFill>
                <a:sym typeface="Symbol"/>
              </a:rPr>
              <a:t>  </a:t>
            </a:r>
            <a:endParaRPr lang="ru-RU" sz="7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000628" y="500042"/>
            <a:ext cx="364849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i="1" dirty="0" smtClean="0">
                <a:solidFill>
                  <a:srgbClr val="800000"/>
                </a:solidFill>
                <a:sym typeface="Symbol"/>
              </a:rPr>
              <a:t>AC</a:t>
            </a:r>
            <a:r>
              <a:rPr lang="ru-RU" sz="7200" b="1" i="1" dirty="0" smtClean="0">
                <a:solidFill>
                  <a:srgbClr val="800000"/>
                </a:solidFill>
                <a:sym typeface="Symbol"/>
              </a:rPr>
              <a:t> = </a:t>
            </a:r>
            <a:r>
              <a:rPr lang="en-US" sz="7200" b="1" i="1" dirty="0" smtClean="0">
                <a:solidFill>
                  <a:srgbClr val="800000"/>
                </a:solidFill>
                <a:sym typeface="Symbol"/>
              </a:rPr>
              <a:t>BE</a:t>
            </a:r>
            <a:r>
              <a:rPr lang="ru-RU" sz="7200" b="1" i="1" dirty="0" smtClean="0">
                <a:solidFill>
                  <a:srgbClr val="800000"/>
                </a:solidFill>
                <a:sym typeface="Symbol"/>
              </a:rPr>
              <a:t> </a:t>
            </a:r>
            <a:endParaRPr lang="ru-RU" sz="7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286116" y="5143512"/>
            <a:ext cx="228620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i="1" dirty="0" smtClean="0">
                <a:solidFill>
                  <a:srgbClr val="800000"/>
                </a:solidFill>
                <a:sym typeface="Symbol"/>
              </a:rPr>
              <a:t>CE</a:t>
            </a:r>
            <a:r>
              <a:rPr lang="ru-RU" sz="7200" b="1" i="1" dirty="0" smtClean="0">
                <a:solidFill>
                  <a:srgbClr val="800000"/>
                </a:solidFill>
                <a:sym typeface="Symbol"/>
              </a:rPr>
              <a:t> </a:t>
            </a:r>
            <a:r>
              <a:rPr lang="en-US" sz="7200" b="1" i="1" dirty="0" smtClean="0">
                <a:solidFill>
                  <a:srgbClr val="800000"/>
                </a:solidFill>
                <a:sym typeface="Symbol"/>
              </a:rPr>
              <a:t>-</a:t>
            </a:r>
            <a:r>
              <a:rPr lang="ru-RU" sz="7200" b="1" i="1" dirty="0" smtClean="0">
                <a:solidFill>
                  <a:srgbClr val="800000"/>
                </a:solidFill>
                <a:sym typeface="Symbol"/>
              </a:rPr>
              <a:t>?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428608" y="2643170"/>
            <a:ext cx="3929066" cy="350046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4282" y="2214554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rgbClr val="006600"/>
                </a:solidFill>
              </a:rPr>
              <a:t>A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43834" y="2357430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006600"/>
                </a:solidFill>
              </a:rPr>
              <a:t>B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2844" y="0"/>
            <a:ext cx="87868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u="sng" dirty="0" smtClean="0">
                <a:solidFill>
                  <a:srgbClr val="002060"/>
                </a:solidFill>
              </a:rPr>
              <a:t>№</a:t>
            </a:r>
            <a:r>
              <a:rPr lang="en-US" sz="3600" b="1" i="1" u="sng" dirty="0" smtClean="0">
                <a:solidFill>
                  <a:srgbClr val="002060"/>
                </a:solidFill>
              </a:rPr>
              <a:t>4</a:t>
            </a:r>
            <a:r>
              <a:rPr lang="ru-RU" sz="3600" b="1" i="1" dirty="0" smtClean="0">
                <a:solidFill>
                  <a:srgbClr val="002060"/>
                </a:solidFill>
              </a:rPr>
              <a:t>.На рисунке </a:t>
            </a:r>
            <a:r>
              <a:rPr lang="ru-RU" sz="3600" b="1" i="1" dirty="0" smtClean="0">
                <a:solidFill>
                  <a:srgbClr val="002060"/>
                </a:solidFill>
                <a:sym typeface="Symbol"/>
              </a:rPr>
              <a:t></a:t>
            </a:r>
            <a:r>
              <a:rPr lang="en-US" sz="3600" b="1" i="1" dirty="0" smtClean="0">
                <a:solidFill>
                  <a:srgbClr val="002060"/>
                </a:solidFill>
                <a:sym typeface="Symbol"/>
              </a:rPr>
              <a:t>AO</a:t>
            </a:r>
            <a:r>
              <a:rPr lang="ru-RU" sz="3600" b="1" i="1" dirty="0" smtClean="0">
                <a:solidFill>
                  <a:srgbClr val="002060"/>
                </a:solidFill>
                <a:sym typeface="Symbol"/>
              </a:rPr>
              <a:t>С</a:t>
            </a:r>
            <a:r>
              <a:rPr lang="ru-RU" sz="3600" b="1" i="1" dirty="0" smtClean="0">
                <a:solidFill>
                  <a:srgbClr val="002060"/>
                </a:solidFill>
              </a:rPr>
              <a:t> = </a:t>
            </a:r>
            <a:r>
              <a:rPr lang="ru-RU" sz="3600" b="1" i="1" dirty="0" smtClean="0">
                <a:solidFill>
                  <a:srgbClr val="002060"/>
                </a:solidFill>
                <a:sym typeface="Symbol"/>
              </a:rPr>
              <a:t></a:t>
            </a:r>
            <a:r>
              <a:rPr lang="en-US" sz="3600" b="1" i="1" dirty="0" smtClean="0">
                <a:solidFill>
                  <a:srgbClr val="002060"/>
                </a:solidFill>
                <a:sym typeface="Symbol"/>
              </a:rPr>
              <a:t>DOB</a:t>
            </a:r>
            <a:r>
              <a:rPr lang="ru-RU" sz="3600" b="1" i="1" dirty="0" smtClean="0">
                <a:solidFill>
                  <a:srgbClr val="002060"/>
                </a:solidFill>
                <a:sym typeface="Symbol"/>
              </a:rPr>
              <a:t>, </a:t>
            </a:r>
            <a:r>
              <a:rPr lang="en-US" sz="3600" b="1" i="1" dirty="0" smtClean="0">
                <a:solidFill>
                  <a:srgbClr val="002060"/>
                </a:solidFill>
                <a:sym typeface="Symbol"/>
              </a:rPr>
              <a:t>OM </a:t>
            </a:r>
            <a:r>
              <a:rPr lang="ru-RU" sz="3600" b="1" i="1" dirty="0" smtClean="0">
                <a:solidFill>
                  <a:srgbClr val="002060"/>
                </a:solidFill>
                <a:sym typeface="Symbol"/>
              </a:rPr>
              <a:t>–биссектриса </a:t>
            </a:r>
            <a:r>
              <a:rPr lang="en-US" sz="3600" b="1" i="1" dirty="0" smtClean="0">
                <a:solidFill>
                  <a:srgbClr val="002060"/>
                </a:solidFill>
                <a:sym typeface="Symbol"/>
              </a:rPr>
              <a:t>AOB</a:t>
            </a:r>
            <a:r>
              <a:rPr lang="ru-RU" sz="3600" b="1" i="1" dirty="0" smtClean="0">
                <a:solidFill>
                  <a:srgbClr val="002060"/>
                </a:solidFill>
                <a:sym typeface="Symbol"/>
              </a:rPr>
              <a:t> . Докажите, что </a:t>
            </a:r>
            <a:r>
              <a:rPr lang="en-US" sz="3600" b="1" i="1" dirty="0" smtClean="0">
                <a:solidFill>
                  <a:srgbClr val="002060"/>
                </a:solidFill>
                <a:sym typeface="Symbol"/>
              </a:rPr>
              <a:t>OM</a:t>
            </a:r>
            <a:r>
              <a:rPr lang="ru-RU" sz="3600" b="1" i="1" dirty="0" smtClean="0">
                <a:solidFill>
                  <a:srgbClr val="002060"/>
                </a:solidFill>
                <a:sym typeface="Symbol"/>
              </a:rPr>
              <a:t>-биссектриса угла С</a:t>
            </a:r>
            <a:r>
              <a:rPr lang="ru-RU" sz="3600" b="1" i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  <a:sym typeface="Symbol"/>
              </a:rPr>
              <a:t>OD</a:t>
            </a:r>
            <a:r>
              <a:rPr lang="ru-RU" sz="3600" b="1" i="1" dirty="0" smtClean="0">
                <a:solidFill>
                  <a:srgbClr val="002060"/>
                </a:solidFill>
                <a:sym typeface="Symbol"/>
              </a:rPr>
              <a:t>. 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4000496" y="2500306"/>
            <a:ext cx="4000528" cy="3714776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71604" y="1714488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006600"/>
                </a:solidFill>
              </a:rPr>
              <a:t>С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00496" y="5934670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006600"/>
                </a:solidFill>
              </a:rPr>
              <a:t>O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892943" y="3107529"/>
            <a:ext cx="4429156" cy="207170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072198" y="1785926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006600"/>
                </a:solidFill>
              </a:rPr>
              <a:t>D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38" name="Дуга 37"/>
          <p:cNvSpPr/>
          <p:nvPr/>
        </p:nvSpPr>
        <p:spPr>
          <a:xfrm rot="14596860">
            <a:off x="3013172" y="5116832"/>
            <a:ext cx="1500198" cy="1752848"/>
          </a:xfrm>
          <a:prstGeom prst="arc">
            <a:avLst>
              <a:gd name="adj1" fmla="val 20975727"/>
              <a:gd name="adj2" fmla="val 865073"/>
            </a:avLst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Дуга 38"/>
          <p:cNvSpPr/>
          <p:nvPr/>
        </p:nvSpPr>
        <p:spPr>
          <a:xfrm rot="19898150">
            <a:off x="2178895" y="5270065"/>
            <a:ext cx="3102163" cy="1836826"/>
          </a:xfrm>
          <a:prstGeom prst="arc">
            <a:avLst>
              <a:gd name="adj1" fmla="val 20467239"/>
              <a:gd name="adj2" fmla="val 21374642"/>
            </a:avLst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2928926" y="3143248"/>
            <a:ext cx="4429156" cy="200026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1821637" y="4036223"/>
            <a:ext cx="4500594" cy="142876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00496" y="1714488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006600"/>
                </a:solidFill>
              </a:rPr>
              <a:t>M</a:t>
            </a:r>
            <a:endParaRPr lang="ru-RU" sz="5400" b="1" i="1" dirty="0">
              <a:solidFill>
                <a:srgbClr val="006600"/>
              </a:solidFill>
            </a:endParaRPr>
          </a:p>
        </p:txBody>
      </p:sp>
      <p:sp>
        <p:nvSpPr>
          <p:cNvPr id="34" name="Дуга 33"/>
          <p:cNvSpPr/>
          <p:nvPr/>
        </p:nvSpPr>
        <p:spPr>
          <a:xfrm rot="17963726">
            <a:off x="2153521" y="6170148"/>
            <a:ext cx="3102163" cy="1836826"/>
          </a:xfrm>
          <a:prstGeom prst="arc">
            <a:avLst>
              <a:gd name="adj1" fmla="val 20791593"/>
              <a:gd name="adj2" fmla="val 348777"/>
            </a:avLst>
          </a:prstGeom>
          <a:ln w="349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 rot="17963726">
            <a:off x="2224959" y="6098710"/>
            <a:ext cx="3102163" cy="1836826"/>
          </a:xfrm>
          <a:prstGeom prst="arc">
            <a:avLst>
              <a:gd name="adj1" fmla="val 20587410"/>
              <a:gd name="adj2" fmla="val 474170"/>
            </a:avLst>
          </a:prstGeom>
          <a:ln w="349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rot="17963726">
            <a:off x="2153520" y="6384462"/>
            <a:ext cx="3102163" cy="1836826"/>
          </a:xfrm>
          <a:prstGeom prst="arc">
            <a:avLst>
              <a:gd name="adj1" fmla="val 20043479"/>
              <a:gd name="adj2" fmla="val 20853902"/>
            </a:avLst>
          </a:prstGeom>
          <a:ln w="349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Дуга 39"/>
          <p:cNvSpPr/>
          <p:nvPr/>
        </p:nvSpPr>
        <p:spPr>
          <a:xfrm rot="17963726">
            <a:off x="2082083" y="6313025"/>
            <a:ext cx="3102163" cy="1836826"/>
          </a:xfrm>
          <a:prstGeom prst="arc">
            <a:avLst>
              <a:gd name="adj1" fmla="val 19978521"/>
              <a:gd name="adj2" fmla="val 21002493"/>
            </a:avLst>
          </a:prstGeom>
          <a:ln w="349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34" grpId="0" animBg="1"/>
      <p:bldP spid="35" grpId="0" animBg="1"/>
      <p:bldP spid="36" grpId="0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9001188" cy="2428892"/>
          </a:xfrm>
        </p:spPr>
        <p:txBody>
          <a:bodyPr>
            <a:normAutofit fontScale="92500" lnSpcReduction="20000"/>
          </a:bodyPr>
          <a:lstStyle/>
          <a:p>
            <a:r>
              <a:rPr lang="ru-RU" sz="6600" b="1" i="1" dirty="0" smtClean="0">
                <a:solidFill>
                  <a:srgbClr val="002060"/>
                </a:solidFill>
              </a:rPr>
              <a:t>2)Какие фигуры на рисунках являются углами? Объяснить.</a:t>
            </a:r>
            <a:endParaRPr lang="ru-RU" sz="6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5400000">
            <a:off x="571472" y="1214422"/>
            <a:ext cx="1714512" cy="1143008"/>
          </a:xfrm>
          <a:prstGeom prst="line">
            <a:avLst/>
          </a:prstGeom>
          <a:ln w="603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785786" y="2571744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928662" y="2285992"/>
            <a:ext cx="2214578" cy="571504"/>
          </a:xfrm>
          <a:prstGeom prst="line">
            <a:avLst/>
          </a:prstGeom>
          <a:ln w="603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928662" y="2786058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5322099" y="1107265"/>
            <a:ext cx="1928826" cy="1285884"/>
          </a:xfrm>
          <a:prstGeom prst="line">
            <a:avLst/>
          </a:prstGeom>
          <a:ln w="6032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6858016" y="714356"/>
            <a:ext cx="142876" cy="142876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6200000" flipV="1">
            <a:off x="6786578" y="928670"/>
            <a:ext cx="1878312" cy="1592560"/>
          </a:xfrm>
          <a:prstGeom prst="line">
            <a:avLst/>
          </a:prstGeom>
          <a:ln w="6032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928662" y="5429264"/>
            <a:ext cx="2571768" cy="1588"/>
          </a:xfrm>
          <a:prstGeom prst="line">
            <a:avLst/>
          </a:prstGeom>
          <a:ln w="603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464315" y="3821909"/>
            <a:ext cx="2071702" cy="1143008"/>
          </a:xfrm>
          <a:prstGeom prst="line">
            <a:avLst/>
          </a:prstGeom>
          <a:ln w="603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857224" y="5357826"/>
            <a:ext cx="142876" cy="14287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000232" y="3286124"/>
            <a:ext cx="142876" cy="14287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428992" y="5357826"/>
            <a:ext cx="142876" cy="14287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10800000">
            <a:off x="5500694" y="5429264"/>
            <a:ext cx="3357586" cy="1588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7215206" y="5357826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9001188" cy="2428892"/>
          </a:xfrm>
        </p:spPr>
        <p:txBody>
          <a:bodyPr>
            <a:normAutofit fontScale="92500" lnSpcReduction="20000"/>
          </a:bodyPr>
          <a:lstStyle/>
          <a:p>
            <a:r>
              <a:rPr lang="ru-RU" sz="6600" b="1" i="1" dirty="0" smtClean="0">
                <a:solidFill>
                  <a:srgbClr val="002060"/>
                </a:solidFill>
              </a:rPr>
              <a:t>3)Назвать углы на рисунках, их стороны и вершины. </a:t>
            </a:r>
            <a:endParaRPr lang="ru-RU" sz="6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5400000">
            <a:off x="214282" y="1214422"/>
            <a:ext cx="1714512" cy="1143008"/>
          </a:xfrm>
          <a:prstGeom prst="line">
            <a:avLst/>
          </a:prstGeom>
          <a:ln w="603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785786" y="1785926"/>
            <a:ext cx="1857388" cy="142876"/>
          </a:xfrm>
          <a:prstGeom prst="line">
            <a:avLst/>
          </a:prstGeom>
          <a:ln w="603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1571604" y="857232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1821637" y="1678769"/>
            <a:ext cx="2000264" cy="71438"/>
          </a:xfrm>
          <a:prstGeom prst="line">
            <a:avLst/>
          </a:prstGeom>
          <a:ln w="6032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2786050" y="2571744"/>
            <a:ext cx="142876" cy="142876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2786050" y="2571744"/>
            <a:ext cx="2357454" cy="71438"/>
          </a:xfrm>
          <a:prstGeom prst="line">
            <a:avLst/>
          </a:prstGeom>
          <a:ln w="6032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5000628" y="1357298"/>
            <a:ext cx="1714512" cy="1357322"/>
          </a:xfrm>
          <a:prstGeom prst="line">
            <a:avLst/>
          </a:prstGeom>
          <a:ln w="603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>
            <a:off x="6715140" y="2714620"/>
            <a:ext cx="2143140" cy="1588"/>
          </a:xfrm>
          <a:prstGeom prst="line">
            <a:avLst/>
          </a:prstGeom>
          <a:ln w="603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5214942" y="5500702"/>
            <a:ext cx="142876" cy="14287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7572396" y="4786322"/>
            <a:ext cx="142876" cy="1428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643702" y="2643182"/>
            <a:ext cx="142876" cy="14287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10800000">
            <a:off x="214282" y="5500702"/>
            <a:ext cx="3357586" cy="1588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1785918" y="5429264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10800000">
            <a:off x="3571868" y="4214818"/>
            <a:ext cx="1714512" cy="1357322"/>
          </a:xfrm>
          <a:prstGeom prst="line">
            <a:avLst/>
          </a:prstGeom>
          <a:ln w="603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4357686" y="4286256"/>
            <a:ext cx="2214578" cy="357190"/>
          </a:xfrm>
          <a:prstGeom prst="line">
            <a:avLst/>
          </a:prstGeom>
          <a:ln w="603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0800000" flipV="1">
            <a:off x="6500826" y="3857628"/>
            <a:ext cx="2286016" cy="2000264"/>
          </a:xfrm>
          <a:prstGeom prst="line">
            <a:avLst/>
          </a:prstGeom>
          <a:ln w="603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0" y="2000240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M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285852" y="285728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N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785918" y="2357430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K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57422" y="571480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a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86314" y="2500306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b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29388" y="2643182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A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0" y="5500702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</a:rPr>
              <a:t>D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643042" y="5500702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</a:rPr>
              <a:t>E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071802" y="5500702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</a:rPr>
              <a:t>F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143504" y="5429264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</a:rPr>
              <a:t>O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572264" y="5715016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006600"/>
                </a:solidFill>
              </a:rPr>
              <a:t>k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572528" y="3714752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006600"/>
                </a:solidFill>
              </a:rPr>
              <a:t>h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9001188" cy="2428892"/>
          </a:xfrm>
        </p:spPr>
        <p:txBody>
          <a:bodyPr>
            <a:normAutofit fontScale="70000" lnSpcReduction="20000"/>
          </a:bodyPr>
          <a:lstStyle/>
          <a:p>
            <a:r>
              <a:rPr lang="en-US" sz="6600" b="1" i="1" dirty="0" smtClean="0">
                <a:solidFill>
                  <a:srgbClr val="002060"/>
                </a:solidFill>
              </a:rPr>
              <a:t>4</a:t>
            </a:r>
            <a:r>
              <a:rPr lang="ru-RU" sz="6600" b="1" i="1" dirty="0" smtClean="0">
                <a:solidFill>
                  <a:srgbClr val="002060"/>
                </a:solidFill>
              </a:rPr>
              <a:t>)Какие точки принадлежат внутренней области угла, какие – внешней?</a:t>
            </a:r>
            <a:endParaRPr lang="ru-RU" sz="6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7"/>
          <p:cNvCxnSpPr/>
          <p:nvPr/>
        </p:nvCxnSpPr>
        <p:spPr>
          <a:xfrm rot="10800000">
            <a:off x="3071802" y="1285860"/>
            <a:ext cx="4000528" cy="2143140"/>
          </a:xfrm>
          <a:prstGeom prst="line">
            <a:avLst/>
          </a:prstGeom>
          <a:ln w="603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 flipV="1">
            <a:off x="2214546" y="3429000"/>
            <a:ext cx="4857784" cy="928694"/>
          </a:xfrm>
          <a:prstGeom prst="line">
            <a:avLst/>
          </a:prstGeom>
          <a:ln w="603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7000892" y="3357562"/>
            <a:ext cx="142876" cy="14287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2000232" y="1928802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M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85984" y="3357562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A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2571736" y="2285992"/>
            <a:ext cx="142876" cy="14287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571868" y="2214554"/>
            <a:ext cx="142876" cy="14287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4929190" y="2857496"/>
            <a:ext cx="142876" cy="14287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714612" y="3571876"/>
            <a:ext cx="142876" cy="14287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3857620" y="4000504"/>
            <a:ext cx="142876" cy="14287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500430" y="1500174"/>
            <a:ext cx="142876" cy="14287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5929322" y="2786058"/>
            <a:ext cx="142876" cy="14287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8143900" y="3214686"/>
            <a:ext cx="142876" cy="14287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5643570" y="928670"/>
            <a:ext cx="142876" cy="14287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3643306" y="2000240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rgbClr val="FF0000"/>
                </a:solidFill>
              </a:rPr>
              <a:t>P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000628" y="2714620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C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57620" y="4000504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D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63" name="Овал 62"/>
          <p:cNvSpPr/>
          <p:nvPr/>
        </p:nvSpPr>
        <p:spPr>
          <a:xfrm>
            <a:off x="3714744" y="5143512"/>
            <a:ext cx="142876" cy="14287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6500826" y="4286256"/>
            <a:ext cx="142876" cy="14287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/>
          <p:cNvSpPr txBox="1"/>
          <p:nvPr/>
        </p:nvSpPr>
        <p:spPr>
          <a:xfrm>
            <a:off x="3857620" y="5000636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B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643702" y="4071942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K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786710" y="2571744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O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00760" y="2214554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E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500430" y="1000108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F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786446" y="642918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X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214422"/>
            <a:ext cx="69796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Сравнение </a:t>
            </a:r>
          </a:p>
          <a:p>
            <a:pPr algn="ctr"/>
            <a:r>
              <a:rPr lang="ru-RU" sz="5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отрезков и углов</a:t>
            </a:r>
            <a:endParaRPr lang="ru-RU" sz="5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8" name="Picture 4" descr="D:\Старые документы\Школа\Рабочий стол\Образование\j021513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7" y="3643314"/>
            <a:ext cx="3150431" cy="27781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130</TotalTime>
  <Words>290</Words>
  <Application>Microsoft Office PowerPoint</Application>
  <PresentationFormat>Экран (4:3)</PresentationFormat>
  <Paragraphs>84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Школа №13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 №13</dc:creator>
  <cp:lastModifiedBy>Пользователь</cp:lastModifiedBy>
  <cp:revision>55</cp:revision>
  <dcterms:created xsi:type="dcterms:W3CDTF">2008-09-12T13:23:29Z</dcterms:created>
  <dcterms:modified xsi:type="dcterms:W3CDTF">2014-09-26T17:41:10Z</dcterms:modified>
</cp:coreProperties>
</file>