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64" r:id="rId3"/>
    <p:sldId id="257" r:id="rId4"/>
    <p:sldId id="265" r:id="rId5"/>
    <p:sldId id="266" r:id="rId6"/>
    <p:sldId id="267" r:id="rId7"/>
    <p:sldId id="259" r:id="rId8"/>
    <p:sldId id="268" r:id="rId9"/>
    <p:sldId id="274" r:id="rId10"/>
    <p:sldId id="275" r:id="rId11"/>
    <p:sldId id="276" r:id="rId12"/>
    <p:sldId id="270" r:id="rId13"/>
    <p:sldId id="271" r:id="rId14"/>
    <p:sldId id="269" r:id="rId15"/>
    <p:sldId id="261" r:id="rId16"/>
    <p:sldId id="260" r:id="rId17"/>
    <p:sldId id="273" r:id="rId18"/>
    <p:sldId id="258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33CC33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3" autoAdjust="0"/>
    <p:restoredTop sz="94660"/>
  </p:normalViewPr>
  <p:slideViewPr>
    <p:cSldViewPr>
      <p:cViewPr>
        <p:scale>
          <a:sx n="94" d="100"/>
          <a:sy n="94" d="100"/>
        </p:scale>
        <p:origin x="-187" y="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6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EBE9D-A1D4-4304-8717-55E3E8E8F378}" type="datetimeFigureOut">
              <a:rPr lang="ru-RU" smtClean="0"/>
              <a:pPr/>
              <a:t>18.03.2009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D57D9-3C27-4FBA-9417-3ED069613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4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35846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47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48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49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50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51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5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5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5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55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56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5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5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5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60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6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6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6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6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65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6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67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6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6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7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7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7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7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7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7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7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7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7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7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8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9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9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9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9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9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9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89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589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35899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00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01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02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35904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05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06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590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590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90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18.03.2009</a:t>
            </a:fld>
            <a:endParaRPr lang="ru-RU"/>
          </a:p>
        </p:txBody>
      </p:sp>
      <p:sp>
        <p:nvSpPr>
          <p:cNvPr id="3591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591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482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2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2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2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2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2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2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2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2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3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3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3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3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3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3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3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3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3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3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4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4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4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484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4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4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4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4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4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5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5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5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5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5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5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5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5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5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5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6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6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6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6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6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6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6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6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6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6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7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7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7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3487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7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487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487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487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4879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80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8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18.03.2009</a:t>
            </a:fld>
            <a:endParaRPr lang="ru-RU"/>
          </a:p>
        </p:txBody>
      </p:sp>
      <p:sp>
        <p:nvSpPr>
          <p:cNvPr id="3488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488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214578"/>
            <a:ext cx="7772400" cy="3429000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rgbClr val="0000FF"/>
                </a:solidFill>
              </a:rPr>
              <a:t>Графики линейной функции, содержащей  модуль.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5" name="Picture 450" descr="BS0114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143512"/>
            <a:ext cx="1506537" cy="1531937"/>
          </a:xfrm>
          <a:prstGeom prst="rect">
            <a:avLst/>
          </a:prstGeom>
          <a:noFill/>
        </p:spPr>
      </p:pic>
      <p:pic>
        <p:nvPicPr>
          <p:cNvPr id="9" name="Рисунок 8" descr="248f5f804c7b8fe1956f2526cd8b20e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642918"/>
            <a:ext cx="495300" cy="853440"/>
          </a:xfrm>
          <a:prstGeom prst="rect">
            <a:avLst/>
          </a:prstGeom>
        </p:spPr>
      </p:pic>
      <p:pic>
        <p:nvPicPr>
          <p:cNvPr id="11" name="Рисунок 10" descr="248f5f804c7b8fe1956f2526cd8b20e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9001156" y="5286388"/>
            <a:ext cx="571504" cy="85344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9323 3.67885E-6 L 0.96198 -0.0025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" presetID="35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5E-6 3.66497E-6 L -0.80695 0.003 " pathEditMode="relative" rAng="0" ptsTypes="AA">
                                      <p:cBhvr>
                                        <p:cTn id="13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1143000"/>
          </a:xfrm>
        </p:spPr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500034" y="1500174"/>
            <a:ext cx="5878513" cy="4767262"/>
            <a:chOff x="2214" y="1341"/>
            <a:chExt cx="3703" cy="3003"/>
          </a:xfrm>
        </p:grpSpPr>
        <p:sp>
          <p:nvSpPr>
            <p:cNvPr id="4" name="Line 15"/>
            <p:cNvSpPr>
              <a:spLocks noChangeShapeType="1"/>
            </p:cNvSpPr>
            <p:nvPr/>
          </p:nvSpPr>
          <p:spPr bwMode="auto">
            <a:xfrm>
              <a:off x="2250" y="3048"/>
              <a:ext cx="362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Line 16"/>
            <p:cNvSpPr>
              <a:spLocks noChangeShapeType="1"/>
            </p:cNvSpPr>
            <p:nvPr/>
          </p:nvSpPr>
          <p:spPr bwMode="auto">
            <a:xfrm flipV="1">
              <a:off x="3968" y="1471"/>
              <a:ext cx="0" cy="286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17"/>
            <p:cNvSpPr>
              <a:spLocks noChangeShapeType="1"/>
            </p:cNvSpPr>
            <p:nvPr/>
          </p:nvSpPr>
          <p:spPr bwMode="auto">
            <a:xfrm>
              <a:off x="2227" y="291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18"/>
            <p:cNvSpPr>
              <a:spLocks noChangeShapeType="1"/>
            </p:cNvSpPr>
            <p:nvPr/>
          </p:nvSpPr>
          <p:spPr bwMode="auto">
            <a:xfrm>
              <a:off x="2225" y="277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229" y="2642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20"/>
            <p:cNvSpPr>
              <a:spLocks noChangeShapeType="1"/>
            </p:cNvSpPr>
            <p:nvPr/>
          </p:nvSpPr>
          <p:spPr bwMode="auto">
            <a:xfrm>
              <a:off x="2216" y="250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>
              <a:off x="2225" y="2373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>
              <a:off x="2225" y="223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auto">
            <a:xfrm>
              <a:off x="2223" y="209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24"/>
            <p:cNvSpPr>
              <a:spLocks noChangeShapeType="1"/>
            </p:cNvSpPr>
            <p:nvPr/>
          </p:nvSpPr>
          <p:spPr bwMode="auto">
            <a:xfrm>
              <a:off x="2222" y="19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25"/>
            <p:cNvSpPr>
              <a:spLocks noChangeShapeType="1"/>
            </p:cNvSpPr>
            <p:nvPr/>
          </p:nvSpPr>
          <p:spPr bwMode="auto">
            <a:xfrm>
              <a:off x="2225" y="182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26"/>
            <p:cNvSpPr>
              <a:spLocks noChangeShapeType="1"/>
            </p:cNvSpPr>
            <p:nvPr/>
          </p:nvSpPr>
          <p:spPr bwMode="auto">
            <a:xfrm>
              <a:off x="2229" y="168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27"/>
            <p:cNvSpPr>
              <a:spLocks noChangeShapeType="1"/>
            </p:cNvSpPr>
            <p:nvPr/>
          </p:nvSpPr>
          <p:spPr bwMode="auto">
            <a:xfrm>
              <a:off x="2233" y="1548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auto">
            <a:xfrm>
              <a:off x="2214" y="318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auto">
            <a:xfrm>
              <a:off x="2223" y="332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auto">
            <a:xfrm>
              <a:off x="2216" y="34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31"/>
            <p:cNvSpPr>
              <a:spLocks noChangeShapeType="1"/>
            </p:cNvSpPr>
            <p:nvPr/>
          </p:nvSpPr>
          <p:spPr bwMode="auto">
            <a:xfrm>
              <a:off x="2220" y="359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32"/>
            <p:cNvSpPr>
              <a:spLocks noChangeShapeType="1"/>
            </p:cNvSpPr>
            <p:nvPr/>
          </p:nvSpPr>
          <p:spPr bwMode="auto">
            <a:xfrm>
              <a:off x="2229" y="372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3"/>
            <p:cNvSpPr>
              <a:spLocks noChangeShapeType="1"/>
            </p:cNvSpPr>
            <p:nvPr/>
          </p:nvSpPr>
          <p:spPr bwMode="auto">
            <a:xfrm>
              <a:off x="2227" y="386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34"/>
            <p:cNvSpPr>
              <a:spLocks noChangeShapeType="1"/>
            </p:cNvSpPr>
            <p:nvPr/>
          </p:nvSpPr>
          <p:spPr bwMode="auto">
            <a:xfrm>
              <a:off x="2225" y="400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35"/>
            <p:cNvSpPr>
              <a:spLocks noChangeShapeType="1"/>
            </p:cNvSpPr>
            <p:nvPr/>
          </p:nvSpPr>
          <p:spPr bwMode="auto">
            <a:xfrm>
              <a:off x="2218" y="413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36"/>
            <p:cNvSpPr>
              <a:spLocks noChangeShapeType="1"/>
            </p:cNvSpPr>
            <p:nvPr/>
          </p:nvSpPr>
          <p:spPr bwMode="auto">
            <a:xfrm>
              <a:off x="2227" y="426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37"/>
            <p:cNvSpPr>
              <a:spLocks noChangeShapeType="1"/>
            </p:cNvSpPr>
            <p:nvPr/>
          </p:nvSpPr>
          <p:spPr bwMode="auto">
            <a:xfrm>
              <a:off x="2300" y="1460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38"/>
            <p:cNvSpPr>
              <a:spLocks noChangeShapeType="1"/>
            </p:cNvSpPr>
            <p:nvPr/>
          </p:nvSpPr>
          <p:spPr bwMode="auto">
            <a:xfrm>
              <a:off x="2439" y="1464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2578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>
              <a:off x="2717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>
              <a:off x="2856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42"/>
            <p:cNvSpPr>
              <a:spLocks noChangeShapeType="1"/>
            </p:cNvSpPr>
            <p:nvPr/>
          </p:nvSpPr>
          <p:spPr bwMode="auto">
            <a:xfrm>
              <a:off x="2995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43"/>
            <p:cNvSpPr>
              <a:spLocks noChangeShapeType="1"/>
            </p:cNvSpPr>
            <p:nvPr/>
          </p:nvSpPr>
          <p:spPr bwMode="auto">
            <a:xfrm>
              <a:off x="313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44"/>
            <p:cNvSpPr>
              <a:spLocks noChangeShapeType="1"/>
            </p:cNvSpPr>
            <p:nvPr/>
          </p:nvSpPr>
          <p:spPr bwMode="auto">
            <a:xfrm>
              <a:off x="3273" y="1458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45"/>
            <p:cNvSpPr>
              <a:spLocks noChangeShapeType="1"/>
            </p:cNvSpPr>
            <p:nvPr/>
          </p:nvSpPr>
          <p:spPr bwMode="auto">
            <a:xfrm>
              <a:off x="3412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46"/>
            <p:cNvSpPr>
              <a:spLocks noChangeShapeType="1"/>
            </p:cNvSpPr>
            <p:nvPr/>
          </p:nvSpPr>
          <p:spPr bwMode="auto">
            <a:xfrm>
              <a:off x="3551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47"/>
            <p:cNvSpPr>
              <a:spLocks noChangeShapeType="1"/>
            </p:cNvSpPr>
            <p:nvPr/>
          </p:nvSpPr>
          <p:spPr bwMode="auto">
            <a:xfrm>
              <a:off x="3690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48"/>
            <p:cNvSpPr>
              <a:spLocks noChangeShapeType="1"/>
            </p:cNvSpPr>
            <p:nvPr/>
          </p:nvSpPr>
          <p:spPr bwMode="auto">
            <a:xfrm>
              <a:off x="4103" y="1476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49"/>
            <p:cNvSpPr>
              <a:spLocks noChangeShapeType="1"/>
            </p:cNvSpPr>
            <p:nvPr/>
          </p:nvSpPr>
          <p:spPr bwMode="auto">
            <a:xfrm>
              <a:off x="4248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50"/>
            <p:cNvSpPr>
              <a:spLocks noChangeShapeType="1"/>
            </p:cNvSpPr>
            <p:nvPr/>
          </p:nvSpPr>
          <p:spPr bwMode="auto">
            <a:xfrm>
              <a:off x="4381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51"/>
            <p:cNvSpPr>
              <a:spLocks noChangeShapeType="1"/>
            </p:cNvSpPr>
            <p:nvPr/>
          </p:nvSpPr>
          <p:spPr bwMode="auto">
            <a:xfrm>
              <a:off x="4520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52"/>
            <p:cNvSpPr>
              <a:spLocks noChangeShapeType="1"/>
            </p:cNvSpPr>
            <p:nvPr/>
          </p:nvSpPr>
          <p:spPr bwMode="auto">
            <a:xfrm>
              <a:off x="4659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53"/>
            <p:cNvSpPr>
              <a:spLocks noChangeShapeType="1"/>
            </p:cNvSpPr>
            <p:nvPr/>
          </p:nvSpPr>
          <p:spPr bwMode="auto">
            <a:xfrm>
              <a:off x="4798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54"/>
            <p:cNvSpPr>
              <a:spLocks noChangeShapeType="1"/>
            </p:cNvSpPr>
            <p:nvPr/>
          </p:nvSpPr>
          <p:spPr bwMode="auto">
            <a:xfrm>
              <a:off x="4937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55"/>
            <p:cNvSpPr>
              <a:spLocks noChangeShapeType="1"/>
            </p:cNvSpPr>
            <p:nvPr/>
          </p:nvSpPr>
          <p:spPr bwMode="auto">
            <a:xfrm>
              <a:off x="5076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56"/>
            <p:cNvSpPr>
              <a:spLocks noChangeShapeType="1"/>
            </p:cNvSpPr>
            <p:nvPr/>
          </p:nvSpPr>
          <p:spPr bwMode="auto">
            <a:xfrm>
              <a:off x="5215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57"/>
            <p:cNvSpPr>
              <a:spLocks noChangeShapeType="1"/>
            </p:cNvSpPr>
            <p:nvPr/>
          </p:nvSpPr>
          <p:spPr bwMode="auto">
            <a:xfrm>
              <a:off x="535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58"/>
            <p:cNvSpPr>
              <a:spLocks noChangeShapeType="1"/>
            </p:cNvSpPr>
            <p:nvPr/>
          </p:nvSpPr>
          <p:spPr bwMode="auto">
            <a:xfrm>
              <a:off x="5493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59"/>
            <p:cNvSpPr>
              <a:spLocks noChangeShapeType="1"/>
            </p:cNvSpPr>
            <p:nvPr/>
          </p:nvSpPr>
          <p:spPr bwMode="auto">
            <a:xfrm>
              <a:off x="5632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60"/>
            <p:cNvSpPr>
              <a:spLocks noChangeShapeType="1"/>
            </p:cNvSpPr>
            <p:nvPr/>
          </p:nvSpPr>
          <p:spPr bwMode="auto">
            <a:xfrm>
              <a:off x="5765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61"/>
            <p:cNvSpPr>
              <a:spLocks noChangeShapeType="1"/>
            </p:cNvSpPr>
            <p:nvPr/>
          </p:nvSpPr>
          <p:spPr bwMode="auto">
            <a:xfrm flipV="1">
              <a:off x="3827" y="1465"/>
              <a:ext cx="0" cy="2879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Rectangle 62"/>
            <p:cNvSpPr>
              <a:spLocks noChangeArrowheads="1"/>
            </p:cNvSpPr>
            <p:nvPr/>
          </p:nvSpPr>
          <p:spPr bwMode="auto">
            <a:xfrm>
              <a:off x="5728" y="2860"/>
              <a:ext cx="1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x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52" name="Rectangle 63"/>
            <p:cNvSpPr>
              <a:spLocks noChangeArrowheads="1"/>
            </p:cNvSpPr>
            <p:nvPr/>
          </p:nvSpPr>
          <p:spPr bwMode="auto">
            <a:xfrm>
              <a:off x="3807" y="134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Arial" charset="0"/>
                </a:rPr>
                <a:t>y</a:t>
              </a:r>
              <a:endParaRPr lang="ru-RU" sz="1800" dirty="0">
                <a:latin typeface="Arial" charset="0"/>
              </a:endParaRPr>
            </a:p>
          </p:txBody>
        </p:sp>
      </p:grpSp>
      <p:sp>
        <p:nvSpPr>
          <p:cNvPr id="53" name="Rectangle 63"/>
          <p:cNvSpPr>
            <a:spLocks noChangeArrowheads="1"/>
          </p:cNvSpPr>
          <p:nvPr/>
        </p:nvSpPr>
        <p:spPr bwMode="auto">
          <a:xfrm>
            <a:off x="3000364" y="4214818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Arial" charset="0"/>
              </a:rPr>
              <a:t>0</a:t>
            </a:r>
            <a:endParaRPr lang="ru-RU" sz="1800" dirty="0">
              <a:latin typeface="Arial" charset="0"/>
            </a:endParaRPr>
          </a:p>
        </p:txBody>
      </p:sp>
      <p:sp>
        <p:nvSpPr>
          <p:cNvPr id="54" name="Rectangle 63"/>
          <p:cNvSpPr>
            <a:spLocks noChangeArrowheads="1"/>
          </p:cNvSpPr>
          <p:nvPr/>
        </p:nvSpPr>
        <p:spPr bwMode="auto">
          <a:xfrm>
            <a:off x="3357554" y="4214818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Arial" charset="0"/>
              </a:rPr>
              <a:t>1</a:t>
            </a:r>
            <a:endParaRPr lang="ru-RU" sz="1800" dirty="0">
              <a:latin typeface="Arial" charset="0"/>
            </a:endParaRPr>
          </a:p>
        </p:txBody>
      </p:sp>
      <p:sp>
        <p:nvSpPr>
          <p:cNvPr id="55" name="Полилиния 54"/>
          <p:cNvSpPr/>
          <p:nvPr/>
        </p:nvSpPr>
        <p:spPr bwMode="auto">
          <a:xfrm>
            <a:off x="634482" y="3993502"/>
            <a:ext cx="5290457" cy="867747"/>
          </a:xfrm>
          <a:custGeom>
            <a:avLst/>
            <a:gdLst>
              <a:gd name="connsiteX0" fmla="*/ 5290457 w 5290457"/>
              <a:gd name="connsiteY0" fmla="*/ 0 h 867747"/>
              <a:gd name="connsiteX1" fmla="*/ 4627983 w 5290457"/>
              <a:gd name="connsiteY1" fmla="*/ 205274 h 867747"/>
              <a:gd name="connsiteX2" fmla="*/ 3965510 w 5290457"/>
              <a:gd name="connsiteY2" fmla="*/ 429208 h 867747"/>
              <a:gd name="connsiteX3" fmla="*/ 2640563 w 5290457"/>
              <a:gd name="connsiteY3" fmla="*/ 867747 h 867747"/>
              <a:gd name="connsiteX4" fmla="*/ 1987420 w 5290457"/>
              <a:gd name="connsiteY4" fmla="*/ 643812 h 867747"/>
              <a:gd name="connsiteX5" fmla="*/ 1324947 w 5290457"/>
              <a:gd name="connsiteY5" fmla="*/ 429208 h 867747"/>
              <a:gd name="connsiteX6" fmla="*/ 662473 w 5290457"/>
              <a:gd name="connsiteY6" fmla="*/ 214604 h 867747"/>
              <a:gd name="connsiteX7" fmla="*/ 0 w 5290457"/>
              <a:gd name="connsiteY7" fmla="*/ 0 h 867747"/>
              <a:gd name="connsiteX8" fmla="*/ 0 w 5290457"/>
              <a:gd name="connsiteY8" fmla="*/ 0 h 867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0457" h="867747">
                <a:moveTo>
                  <a:pt x="5290457" y="0"/>
                </a:moveTo>
                <a:lnTo>
                  <a:pt x="4627983" y="205274"/>
                </a:lnTo>
                <a:lnTo>
                  <a:pt x="3965510" y="429208"/>
                </a:lnTo>
                <a:lnTo>
                  <a:pt x="2640563" y="867747"/>
                </a:lnTo>
                <a:lnTo>
                  <a:pt x="1987420" y="643812"/>
                </a:lnTo>
                <a:lnTo>
                  <a:pt x="1324947" y="429208"/>
                </a:lnTo>
                <a:lnTo>
                  <a:pt x="662473" y="214604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072230" y="1500174"/>
            <a:ext cx="32146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alibri" pitchFamily="34" charset="0"/>
                <a:ea typeface="BatangChe" pitchFamily="49" charset="-127"/>
              </a:rPr>
              <a:t>Укажите формулу, соответствующую данному графику функции</a:t>
            </a:r>
          </a:p>
        </p:txBody>
      </p:sp>
      <p:graphicFrame>
        <p:nvGraphicFramePr>
          <p:cNvPr id="57" name="Объект 56"/>
          <p:cNvGraphicFramePr>
            <a:graphicFrameLocks noChangeAspect="1"/>
          </p:cNvGraphicFramePr>
          <p:nvPr/>
        </p:nvGraphicFramePr>
        <p:xfrm>
          <a:off x="6324600" y="4192588"/>
          <a:ext cx="2335213" cy="808037"/>
        </p:xfrm>
        <a:graphic>
          <a:graphicData uri="http://schemas.openxmlformats.org/presentationml/2006/ole">
            <p:oleObj spid="_x0000_s32770" name="Формула" r:id="rId3" imgW="1002960" imgH="393480" progId="Equation.3">
              <p:embed/>
            </p:oleObj>
          </a:graphicData>
        </a:graphic>
      </p:graphicFrame>
      <p:graphicFrame>
        <p:nvGraphicFramePr>
          <p:cNvPr id="58" name="Объект 57"/>
          <p:cNvGraphicFramePr>
            <a:graphicFrameLocks noChangeAspect="1"/>
          </p:cNvGraphicFramePr>
          <p:nvPr/>
        </p:nvGraphicFramePr>
        <p:xfrm>
          <a:off x="6348413" y="3286125"/>
          <a:ext cx="2306637" cy="838200"/>
        </p:xfrm>
        <a:graphic>
          <a:graphicData uri="http://schemas.openxmlformats.org/presentationml/2006/ole">
            <p:oleObj spid="_x0000_s32771" name="Формула" r:id="rId4" imgW="990360" imgH="431640" progId="Equation.3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6357950" y="5143500"/>
          <a:ext cx="2333625" cy="808038"/>
        </p:xfrm>
        <a:graphic>
          <a:graphicData uri="http://schemas.openxmlformats.org/presentationml/2006/ole">
            <p:oleObj spid="_x0000_s32772" name="Формула" r:id="rId5" imgW="1002960" imgH="39348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3122643" y="1357298"/>
            <a:ext cx="5878513" cy="4767262"/>
            <a:chOff x="2214" y="1341"/>
            <a:chExt cx="3703" cy="3003"/>
          </a:xfrm>
        </p:grpSpPr>
        <p:sp>
          <p:nvSpPr>
            <p:cNvPr id="4" name="Line 15"/>
            <p:cNvSpPr>
              <a:spLocks noChangeShapeType="1"/>
            </p:cNvSpPr>
            <p:nvPr/>
          </p:nvSpPr>
          <p:spPr bwMode="auto">
            <a:xfrm>
              <a:off x="2250" y="3048"/>
              <a:ext cx="362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Line 16"/>
            <p:cNvSpPr>
              <a:spLocks noChangeShapeType="1"/>
            </p:cNvSpPr>
            <p:nvPr/>
          </p:nvSpPr>
          <p:spPr bwMode="auto">
            <a:xfrm flipV="1">
              <a:off x="3968" y="1471"/>
              <a:ext cx="0" cy="286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17"/>
            <p:cNvSpPr>
              <a:spLocks noChangeShapeType="1"/>
            </p:cNvSpPr>
            <p:nvPr/>
          </p:nvSpPr>
          <p:spPr bwMode="auto">
            <a:xfrm>
              <a:off x="2227" y="291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18"/>
            <p:cNvSpPr>
              <a:spLocks noChangeShapeType="1"/>
            </p:cNvSpPr>
            <p:nvPr/>
          </p:nvSpPr>
          <p:spPr bwMode="auto">
            <a:xfrm>
              <a:off x="2225" y="277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229" y="2642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20"/>
            <p:cNvSpPr>
              <a:spLocks noChangeShapeType="1"/>
            </p:cNvSpPr>
            <p:nvPr/>
          </p:nvSpPr>
          <p:spPr bwMode="auto">
            <a:xfrm>
              <a:off x="2216" y="250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>
              <a:off x="2225" y="2373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>
              <a:off x="2225" y="223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auto">
            <a:xfrm>
              <a:off x="2223" y="209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24"/>
            <p:cNvSpPr>
              <a:spLocks noChangeShapeType="1"/>
            </p:cNvSpPr>
            <p:nvPr/>
          </p:nvSpPr>
          <p:spPr bwMode="auto">
            <a:xfrm>
              <a:off x="2222" y="19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25"/>
            <p:cNvSpPr>
              <a:spLocks noChangeShapeType="1"/>
            </p:cNvSpPr>
            <p:nvPr/>
          </p:nvSpPr>
          <p:spPr bwMode="auto">
            <a:xfrm>
              <a:off x="2225" y="182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26"/>
            <p:cNvSpPr>
              <a:spLocks noChangeShapeType="1"/>
            </p:cNvSpPr>
            <p:nvPr/>
          </p:nvSpPr>
          <p:spPr bwMode="auto">
            <a:xfrm>
              <a:off x="2229" y="168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27"/>
            <p:cNvSpPr>
              <a:spLocks noChangeShapeType="1"/>
            </p:cNvSpPr>
            <p:nvPr/>
          </p:nvSpPr>
          <p:spPr bwMode="auto">
            <a:xfrm>
              <a:off x="2233" y="1548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auto">
            <a:xfrm>
              <a:off x="2214" y="318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auto">
            <a:xfrm>
              <a:off x="2223" y="332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auto">
            <a:xfrm>
              <a:off x="2216" y="34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31"/>
            <p:cNvSpPr>
              <a:spLocks noChangeShapeType="1"/>
            </p:cNvSpPr>
            <p:nvPr/>
          </p:nvSpPr>
          <p:spPr bwMode="auto">
            <a:xfrm>
              <a:off x="2220" y="359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32"/>
            <p:cNvSpPr>
              <a:spLocks noChangeShapeType="1"/>
            </p:cNvSpPr>
            <p:nvPr/>
          </p:nvSpPr>
          <p:spPr bwMode="auto">
            <a:xfrm>
              <a:off x="2229" y="372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3"/>
            <p:cNvSpPr>
              <a:spLocks noChangeShapeType="1"/>
            </p:cNvSpPr>
            <p:nvPr/>
          </p:nvSpPr>
          <p:spPr bwMode="auto">
            <a:xfrm>
              <a:off x="2227" y="386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34"/>
            <p:cNvSpPr>
              <a:spLocks noChangeShapeType="1"/>
            </p:cNvSpPr>
            <p:nvPr/>
          </p:nvSpPr>
          <p:spPr bwMode="auto">
            <a:xfrm>
              <a:off x="2225" y="400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35"/>
            <p:cNvSpPr>
              <a:spLocks noChangeShapeType="1"/>
            </p:cNvSpPr>
            <p:nvPr/>
          </p:nvSpPr>
          <p:spPr bwMode="auto">
            <a:xfrm>
              <a:off x="2218" y="413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36"/>
            <p:cNvSpPr>
              <a:spLocks noChangeShapeType="1"/>
            </p:cNvSpPr>
            <p:nvPr/>
          </p:nvSpPr>
          <p:spPr bwMode="auto">
            <a:xfrm>
              <a:off x="2227" y="426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37"/>
            <p:cNvSpPr>
              <a:spLocks noChangeShapeType="1"/>
            </p:cNvSpPr>
            <p:nvPr/>
          </p:nvSpPr>
          <p:spPr bwMode="auto">
            <a:xfrm>
              <a:off x="2300" y="1460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38"/>
            <p:cNvSpPr>
              <a:spLocks noChangeShapeType="1"/>
            </p:cNvSpPr>
            <p:nvPr/>
          </p:nvSpPr>
          <p:spPr bwMode="auto">
            <a:xfrm>
              <a:off x="2439" y="1464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2578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>
              <a:off x="2717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>
              <a:off x="2856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42"/>
            <p:cNvSpPr>
              <a:spLocks noChangeShapeType="1"/>
            </p:cNvSpPr>
            <p:nvPr/>
          </p:nvSpPr>
          <p:spPr bwMode="auto">
            <a:xfrm>
              <a:off x="2995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43"/>
            <p:cNvSpPr>
              <a:spLocks noChangeShapeType="1"/>
            </p:cNvSpPr>
            <p:nvPr/>
          </p:nvSpPr>
          <p:spPr bwMode="auto">
            <a:xfrm>
              <a:off x="313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44"/>
            <p:cNvSpPr>
              <a:spLocks noChangeShapeType="1"/>
            </p:cNvSpPr>
            <p:nvPr/>
          </p:nvSpPr>
          <p:spPr bwMode="auto">
            <a:xfrm>
              <a:off x="3273" y="1458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45"/>
            <p:cNvSpPr>
              <a:spLocks noChangeShapeType="1"/>
            </p:cNvSpPr>
            <p:nvPr/>
          </p:nvSpPr>
          <p:spPr bwMode="auto">
            <a:xfrm>
              <a:off x="3412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46"/>
            <p:cNvSpPr>
              <a:spLocks noChangeShapeType="1"/>
            </p:cNvSpPr>
            <p:nvPr/>
          </p:nvSpPr>
          <p:spPr bwMode="auto">
            <a:xfrm>
              <a:off x="3551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47"/>
            <p:cNvSpPr>
              <a:spLocks noChangeShapeType="1"/>
            </p:cNvSpPr>
            <p:nvPr/>
          </p:nvSpPr>
          <p:spPr bwMode="auto">
            <a:xfrm>
              <a:off x="3690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48"/>
            <p:cNvSpPr>
              <a:spLocks noChangeShapeType="1"/>
            </p:cNvSpPr>
            <p:nvPr/>
          </p:nvSpPr>
          <p:spPr bwMode="auto">
            <a:xfrm>
              <a:off x="4103" y="1476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49"/>
            <p:cNvSpPr>
              <a:spLocks noChangeShapeType="1"/>
            </p:cNvSpPr>
            <p:nvPr/>
          </p:nvSpPr>
          <p:spPr bwMode="auto">
            <a:xfrm>
              <a:off x="4248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50"/>
            <p:cNvSpPr>
              <a:spLocks noChangeShapeType="1"/>
            </p:cNvSpPr>
            <p:nvPr/>
          </p:nvSpPr>
          <p:spPr bwMode="auto">
            <a:xfrm>
              <a:off x="4381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51"/>
            <p:cNvSpPr>
              <a:spLocks noChangeShapeType="1"/>
            </p:cNvSpPr>
            <p:nvPr/>
          </p:nvSpPr>
          <p:spPr bwMode="auto">
            <a:xfrm>
              <a:off x="4520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52"/>
            <p:cNvSpPr>
              <a:spLocks noChangeShapeType="1"/>
            </p:cNvSpPr>
            <p:nvPr/>
          </p:nvSpPr>
          <p:spPr bwMode="auto">
            <a:xfrm>
              <a:off x="4659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53"/>
            <p:cNvSpPr>
              <a:spLocks noChangeShapeType="1"/>
            </p:cNvSpPr>
            <p:nvPr/>
          </p:nvSpPr>
          <p:spPr bwMode="auto">
            <a:xfrm>
              <a:off x="4798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54"/>
            <p:cNvSpPr>
              <a:spLocks noChangeShapeType="1"/>
            </p:cNvSpPr>
            <p:nvPr/>
          </p:nvSpPr>
          <p:spPr bwMode="auto">
            <a:xfrm>
              <a:off x="4937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55"/>
            <p:cNvSpPr>
              <a:spLocks noChangeShapeType="1"/>
            </p:cNvSpPr>
            <p:nvPr/>
          </p:nvSpPr>
          <p:spPr bwMode="auto">
            <a:xfrm>
              <a:off x="5076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56"/>
            <p:cNvSpPr>
              <a:spLocks noChangeShapeType="1"/>
            </p:cNvSpPr>
            <p:nvPr/>
          </p:nvSpPr>
          <p:spPr bwMode="auto">
            <a:xfrm>
              <a:off x="5215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57"/>
            <p:cNvSpPr>
              <a:spLocks noChangeShapeType="1"/>
            </p:cNvSpPr>
            <p:nvPr/>
          </p:nvSpPr>
          <p:spPr bwMode="auto">
            <a:xfrm>
              <a:off x="535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58"/>
            <p:cNvSpPr>
              <a:spLocks noChangeShapeType="1"/>
            </p:cNvSpPr>
            <p:nvPr/>
          </p:nvSpPr>
          <p:spPr bwMode="auto">
            <a:xfrm>
              <a:off x="5493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59"/>
            <p:cNvSpPr>
              <a:spLocks noChangeShapeType="1"/>
            </p:cNvSpPr>
            <p:nvPr/>
          </p:nvSpPr>
          <p:spPr bwMode="auto">
            <a:xfrm>
              <a:off x="5632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60"/>
            <p:cNvSpPr>
              <a:spLocks noChangeShapeType="1"/>
            </p:cNvSpPr>
            <p:nvPr/>
          </p:nvSpPr>
          <p:spPr bwMode="auto">
            <a:xfrm>
              <a:off x="5765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61"/>
            <p:cNvSpPr>
              <a:spLocks noChangeShapeType="1"/>
            </p:cNvSpPr>
            <p:nvPr/>
          </p:nvSpPr>
          <p:spPr bwMode="auto">
            <a:xfrm flipV="1">
              <a:off x="3827" y="1465"/>
              <a:ext cx="0" cy="2879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Rectangle 62"/>
            <p:cNvSpPr>
              <a:spLocks noChangeArrowheads="1"/>
            </p:cNvSpPr>
            <p:nvPr/>
          </p:nvSpPr>
          <p:spPr bwMode="auto">
            <a:xfrm>
              <a:off x="5728" y="2860"/>
              <a:ext cx="1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Arial" charset="0"/>
                </a:rPr>
                <a:t>x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52" name="Rectangle 63"/>
            <p:cNvSpPr>
              <a:spLocks noChangeArrowheads="1"/>
            </p:cNvSpPr>
            <p:nvPr/>
          </p:nvSpPr>
          <p:spPr bwMode="auto">
            <a:xfrm>
              <a:off x="3807" y="134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y</a:t>
              </a:r>
              <a:endParaRPr lang="ru-RU" sz="1800">
                <a:latin typeface="Arial" charset="0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71472" y="2000240"/>
            <a:ext cx="285752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alibri" pitchFamily="34" charset="0"/>
                <a:ea typeface="BatangChe" pitchFamily="49" charset="-127"/>
              </a:rPr>
              <a:t>На рисунке представлены графики функций</a:t>
            </a:r>
          </a:p>
          <a:p>
            <a:r>
              <a:rPr lang="ru-RU" sz="2800" b="1" dirty="0" smtClean="0">
                <a:latin typeface="Calibri" pitchFamily="34" charset="0"/>
                <a:ea typeface="BatangChe" pitchFamily="49" charset="-127"/>
              </a:rPr>
              <a:t> </a:t>
            </a:r>
          </a:p>
          <a:p>
            <a:endParaRPr lang="ru-RU" dirty="0" smtClean="0"/>
          </a:p>
          <a:p>
            <a:r>
              <a:rPr lang="ru-RU" sz="2800" b="1" dirty="0" smtClean="0">
                <a:latin typeface="Calibri" pitchFamily="34" charset="0"/>
                <a:ea typeface="BatangChe" pitchFamily="49" charset="-127"/>
              </a:rPr>
              <a:t>Найдите корень уравнения</a:t>
            </a:r>
          </a:p>
          <a:p>
            <a:endParaRPr lang="ru-RU" dirty="0"/>
          </a:p>
        </p:txBody>
      </p:sp>
      <p:graphicFrame>
        <p:nvGraphicFramePr>
          <p:cNvPr id="54" name="Объект 53"/>
          <p:cNvGraphicFramePr>
            <a:graphicFrameLocks noChangeAspect="1"/>
          </p:cNvGraphicFramePr>
          <p:nvPr/>
        </p:nvGraphicFramePr>
        <p:xfrm>
          <a:off x="285720" y="3643314"/>
          <a:ext cx="2792112" cy="857256"/>
        </p:xfrm>
        <a:graphic>
          <a:graphicData uri="http://schemas.openxmlformats.org/presentationml/2006/ole">
            <p:oleObj spid="_x0000_s33794" name="Формула" r:id="rId3" imgW="1854000" imgH="393480" progId="Equation.3">
              <p:embed/>
            </p:oleObj>
          </a:graphicData>
        </a:graphic>
      </p:graphicFrame>
      <p:graphicFrame>
        <p:nvGraphicFramePr>
          <p:cNvPr id="55" name="Объект 54"/>
          <p:cNvGraphicFramePr>
            <a:graphicFrameLocks noChangeAspect="1"/>
          </p:cNvGraphicFramePr>
          <p:nvPr/>
        </p:nvGraphicFramePr>
        <p:xfrm>
          <a:off x="214282" y="5214950"/>
          <a:ext cx="2895612" cy="965204"/>
        </p:xfrm>
        <a:graphic>
          <a:graphicData uri="http://schemas.openxmlformats.org/presentationml/2006/ole">
            <p:oleObj spid="_x0000_s33795" name="Формула" r:id="rId4" imgW="1180800" imgH="393480" progId="Equation.3">
              <p:embed/>
            </p:oleObj>
          </a:graphicData>
        </a:graphic>
      </p:graphicFrame>
      <p:sp>
        <p:nvSpPr>
          <p:cNvPr id="56" name="Полилиния 55"/>
          <p:cNvSpPr/>
          <p:nvPr/>
        </p:nvSpPr>
        <p:spPr bwMode="auto">
          <a:xfrm>
            <a:off x="5429256" y="1571613"/>
            <a:ext cx="1500197" cy="4429156"/>
          </a:xfrm>
          <a:custGeom>
            <a:avLst/>
            <a:gdLst>
              <a:gd name="connsiteX0" fmla="*/ 1315616 w 1315616"/>
              <a:gd name="connsiteY0" fmla="*/ 3890865 h 3890865"/>
              <a:gd name="connsiteX1" fmla="*/ 886408 w 1315616"/>
              <a:gd name="connsiteY1" fmla="*/ 2593910 h 3890865"/>
              <a:gd name="connsiteX2" fmla="*/ 438539 w 1315616"/>
              <a:gd name="connsiteY2" fmla="*/ 1296955 h 3890865"/>
              <a:gd name="connsiteX3" fmla="*/ 0 w 1315616"/>
              <a:gd name="connsiteY3" fmla="*/ 0 h 3890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5616" h="3890865">
                <a:moveTo>
                  <a:pt x="1315616" y="3890865"/>
                </a:moveTo>
                <a:lnTo>
                  <a:pt x="886408" y="2593910"/>
                </a:lnTo>
                <a:lnTo>
                  <a:pt x="438539" y="1296955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9" name="Полилиния 58"/>
          <p:cNvSpPr/>
          <p:nvPr/>
        </p:nvSpPr>
        <p:spPr bwMode="auto">
          <a:xfrm>
            <a:off x="3428992" y="1928802"/>
            <a:ext cx="5357849" cy="3429024"/>
          </a:xfrm>
          <a:custGeom>
            <a:avLst/>
            <a:gdLst>
              <a:gd name="connsiteX0" fmla="*/ 2640564 w 2640564"/>
              <a:gd name="connsiteY0" fmla="*/ 0 h 1716833"/>
              <a:gd name="connsiteX1" fmla="*/ 1978090 w 2640564"/>
              <a:gd name="connsiteY1" fmla="*/ 419878 h 1716833"/>
              <a:gd name="connsiteX2" fmla="*/ 1315617 w 2640564"/>
              <a:gd name="connsiteY2" fmla="*/ 858417 h 1716833"/>
              <a:gd name="connsiteX3" fmla="*/ 653143 w 2640564"/>
              <a:gd name="connsiteY3" fmla="*/ 1278294 h 1716833"/>
              <a:gd name="connsiteX4" fmla="*/ 0 w 2640564"/>
              <a:gd name="connsiteY4" fmla="*/ 1716833 h 171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0564" h="1716833">
                <a:moveTo>
                  <a:pt x="2640564" y="0"/>
                </a:moveTo>
                <a:lnTo>
                  <a:pt x="1978090" y="419878"/>
                </a:lnTo>
                <a:lnTo>
                  <a:pt x="1315617" y="858417"/>
                </a:lnTo>
                <a:lnTo>
                  <a:pt x="653143" y="1278294"/>
                </a:lnTo>
                <a:lnTo>
                  <a:pt x="0" y="1716833"/>
                </a:lnTo>
              </a:path>
            </a:pathLst>
          </a:cu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aphicFrame>
        <p:nvGraphicFramePr>
          <p:cNvPr id="60" name="Объект 59"/>
          <p:cNvGraphicFramePr>
            <a:graphicFrameLocks noChangeAspect="1"/>
          </p:cNvGraphicFramePr>
          <p:nvPr/>
        </p:nvGraphicFramePr>
        <p:xfrm>
          <a:off x="3643305" y="4929198"/>
          <a:ext cx="1671183" cy="822328"/>
        </p:xfrm>
        <a:graphic>
          <a:graphicData uri="http://schemas.openxmlformats.org/presentationml/2006/ole">
            <p:oleObj spid="_x0000_s33796" name="Формула" r:id="rId5" imgW="799920" imgH="39348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7000891" y="5500702"/>
          <a:ext cx="2028189" cy="541338"/>
        </p:xfrm>
        <a:graphic>
          <a:graphicData uri="http://schemas.openxmlformats.org/presentationml/2006/ole">
            <p:oleObj spid="_x0000_s33797" name="Формула" r:id="rId6" imgW="1168200" imgH="215640" progId="Equation.3">
              <p:embed/>
            </p:oleObj>
          </a:graphicData>
        </a:graphic>
      </p:graphicFrame>
      <p:sp>
        <p:nvSpPr>
          <p:cNvPr id="63" name="Овал 62"/>
          <p:cNvSpPr/>
          <p:nvPr/>
        </p:nvSpPr>
        <p:spPr bwMode="auto">
          <a:xfrm>
            <a:off x="6090925" y="3590603"/>
            <a:ext cx="71438" cy="7143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 bwMode="auto">
          <a:xfrm rot="5400000">
            <a:off x="5911519" y="3857628"/>
            <a:ext cx="428628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71" name="Rectangle 62"/>
          <p:cNvSpPr>
            <a:spLocks noChangeArrowheads="1"/>
          </p:cNvSpPr>
          <p:nvPr/>
        </p:nvSpPr>
        <p:spPr bwMode="auto">
          <a:xfrm>
            <a:off x="6000760" y="4071942"/>
            <a:ext cx="3000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1</a:t>
            </a:r>
            <a:endParaRPr lang="ru-RU" sz="2000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590568"/>
          </a:xfrm>
        </p:spPr>
        <p:txBody>
          <a:bodyPr/>
          <a:lstStyle/>
          <a:p>
            <a:r>
              <a:rPr lang="ru-RU" sz="3600" dirty="0" smtClean="0"/>
              <a:t>Построение графика функции </a:t>
            </a:r>
            <a:endParaRPr lang="ru-RU" sz="3600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431354" y="785794"/>
          <a:ext cx="2403478" cy="1200740"/>
        </p:xfrm>
        <a:graphic>
          <a:graphicData uri="http://schemas.openxmlformats.org/presentationml/2006/ole">
            <p:oleObj spid="_x0000_s24578" name="Формула" r:id="rId3" imgW="787320" imgH="43164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3428992" y="785794"/>
          <a:ext cx="2403475" cy="1200150"/>
        </p:xfrm>
        <a:graphic>
          <a:graphicData uri="http://schemas.openxmlformats.org/presentationml/2006/ole">
            <p:oleObj spid="_x0000_s24580" name="Формула" r:id="rId4" imgW="787320" imgH="43164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3428992" y="785794"/>
          <a:ext cx="2403475" cy="1200150"/>
        </p:xfrm>
        <a:graphic>
          <a:graphicData uri="http://schemas.openxmlformats.org/presentationml/2006/ole">
            <p:oleObj spid="_x0000_s24581" name="Формула" r:id="rId5" imgW="787320" imgH="431640" progId="Equation.3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5969000" y="1428750"/>
          <a:ext cx="2636838" cy="1200150"/>
        </p:xfrm>
        <a:graphic>
          <a:graphicData uri="http://schemas.openxmlformats.org/presentationml/2006/ole">
            <p:oleObj spid="_x0000_s24582" name="Формула" r:id="rId6" imgW="863280" imgH="431640" progId="Equation.3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714348" y="1357298"/>
          <a:ext cx="2591179" cy="1090606"/>
        </p:xfrm>
        <a:graphic>
          <a:graphicData uri="http://schemas.openxmlformats.org/presentationml/2006/ole">
            <p:oleObj spid="_x0000_s24583" name="Формула" r:id="rId7" imgW="850680" imgH="393480" progId="Equation.3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857224" y="2500306"/>
          <a:ext cx="2460616" cy="977719"/>
        </p:xfrm>
        <a:graphic>
          <a:graphicData uri="http://schemas.openxmlformats.org/presentationml/2006/ole">
            <p:oleObj spid="_x0000_s24584" name="Формула" r:id="rId8" imgW="901440" imgH="393480" progId="Equation.3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857224" y="3429000"/>
          <a:ext cx="2778117" cy="1058697"/>
        </p:xfrm>
        <a:graphic>
          <a:graphicData uri="http://schemas.openxmlformats.org/presentationml/2006/ole">
            <p:oleObj spid="_x0000_s24585" name="Формула" r:id="rId9" imgW="939600" imgH="393480" progId="Equation.3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857224" y="4429125"/>
          <a:ext cx="2986088" cy="1200150"/>
        </p:xfrm>
        <a:graphic>
          <a:graphicData uri="http://schemas.openxmlformats.org/presentationml/2006/ole">
            <p:oleObj spid="_x0000_s24586" name="Формула" r:id="rId10" imgW="977760" imgH="431640" progId="Equation.3">
              <p:embed/>
            </p:oleObj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6072198" y="2500306"/>
          <a:ext cx="2460625" cy="977900"/>
        </p:xfrm>
        <a:graphic>
          <a:graphicData uri="http://schemas.openxmlformats.org/presentationml/2006/ole">
            <p:oleObj spid="_x0000_s24587" name="Формула" r:id="rId11" imgW="901440" imgH="393480" progId="Equation.3">
              <p:embed/>
            </p:oleObj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6072198" y="3357563"/>
          <a:ext cx="2759105" cy="1153697"/>
        </p:xfrm>
        <a:graphic>
          <a:graphicData uri="http://schemas.openxmlformats.org/presentationml/2006/ole">
            <p:oleObj spid="_x0000_s24588" name="Формула" r:id="rId12" imgW="939600" imgH="431640" progId="Equation.3">
              <p:embed/>
            </p:oleObj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6086506" y="4572008"/>
          <a:ext cx="2986088" cy="1200150"/>
        </p:xfrm>
        <a:graphic>
          <a:graphicData uri="http://schemas.openxmlformats.org/presentationml/2006/ole">
            <p:oleObj spid="_x0000_s24589" name="Формула" r:id="rId13" imgW="977760" imgH="43164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00034" y="5657671"/>
            <a:ext cx="8501122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Первый вариант выполняет построения №1, второй вариант  - №2.</a:t>
            </a:r>
          </a:p>
          <a:p>
            <a:pPr algn="ctr"/>
            <a:r>
              <a:rPr lang="ru-RU" dirty="0" smtClean="0"/>
              <a:t> 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Желаю успехов!</a:t>
            </a:r>
            <a:endParaRPr lang="ru-RU" sz="3600" dirty="0">
              <a:solidFill>
                <a:srgbClr val="FFC000"/>
              </a:solidFill>
            </a:endParaRPr>
          </a:p>
        </p:txBody>
      </p:sp>
      <p:pic>
        <p:nvPicPr>
          <p:cNvPr id="24591" name="Picture 15" descr="C:\Users\Татьяна\Pictures\анимашки\Рисунок42.gif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358214" y="5835309"/>
            <a:ext cx="642942" cy="102269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18371E-6 L -0.27552 0.083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18371E-6 L 0.28351 0.094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работы </a:t>
            </a:r>
            <a:r>
              <a:rPr lang="en-US" dirty="0" smtClean="0"/>
              <a:t>I</a:t>
            </a:r>
            <a:r>
              <a:rPr lang="ru-RU" dirty="0" smtClean="0"/>
              <a:t> варианта</a:t>
            </a:r>
            <a:endParaRPr lang="ru-RU" dirty="0"/>
          </a:p>
        </p:txBody>
      </p: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2714612" y="1428736"/>
            <a:ext cx="5878513" cy="4767262"/>
            <a:chOff x="2214" y="1341"/>
            <a:chExt cx="3703" cy="3003"/>
          </a:xfrm>
        </p:grpSpPr>
        <p:sp>
          <p:nvSpPr>
            <p:cNvPr id="4" name="Line 15"/>
            <p:cNvSpPr>
              <a:spLocks noChangeShapeType="1"/>
            </p:cNvSpPr>
            <p:nvPr/>
          </p:nvSpPr>
          <p:spPr bwMode="auto">
            <a:xfrm>
              <a:off x="2250" y="3048"/>
              <a:ext cx="362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Line 16"/>
            <p:cNvSpPr>
              <a:spLocks noChangeShapeType="1"/>
            </p:cNvSpPr>
            <p:nvPr/>
          </p:nvSpPr>
          <p:spPr bwMode="auto">
            <a:xfrm flipV="1">
              <a:off x="3968" y="1471"/>
              <a:ext cx="0" cy="286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17"/>
            <p:cNvSpPr>
              <a:spLocks noChangeShapeType="1"/>
            </p:cNvSpPr>
            <p:nvPr/>
          </p:nvSpPr>
          <p:spPr bwMode="auto">
            <a:xfrm>
              <a:off x="2227" y="291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18"/>
            <p:cNvSpPr>
              <a:spLocks noChangeShapeType="1"/>
            </p:cNvSpPr>
            <p:nvPr/>
          </p:nvSpPr>
          <p:spPr bwMode="auto">
            <a:xfrm>
              <a:off x="2225" y="277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229" y="2642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20"/>
            <p:cNvSpPr>
              <a:spLocks noChangeShapeType="1"/>
            </p:cNvSpPr>
            <p:nvPr/>
          </p:nvSpPr>
          <p:spPr bwMode="auto">
            <a:xfrm>
              <a:off x="2216" y="250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>
              <a:off x="2225" y="2373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>
              <a:off x="2225" y="223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auto">
            <a:xfrm>
              <a:off x="2223" y="209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24"/>
            <p:cNvSpPr>
              <a:spLocks noChangeShapeType="1"/>
            </p:cNvSpPr>
            <p:nvPr/>
          </p:nvSpPr>
          <p:spPr bwMode="auto">
            <a:xfrm>
              <a:off x="2222" y="19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25"/>
            <p:cNvSpPr>
              <a:spLocks noChangeShapeType="1"/>
            </p:cNvSpPr>
            <p:nvPr/>
          </p:nvSpPr>
          <p:spPr bwMode="auto">
            <a:xfrm>
              <a:off x="2225" y="182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26"/>
            <p:cNvSpPr>
              <a:spLocks noChangeShapeType="1"/>
            </p:cNvSpPr>
            <p:nvPr/>
          </p:nvSpPr>
          <p:spPr bwMode="auto">
            <a:xfrm>
              <a:off x="2229" y="168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27"/>
            <p:cNvSpPr>
              <a:spLocks noChangeShapeType="1"/>
            </p:cNvSpPr>
            <p:nvPr/>
          </p:nvSpPr>
          <p:spPr bwMode="auto">
            <a:xfrm>
              <a:off x="2233" y="1548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auto">
            <a:xfrm>
              <a:off x="2214" y="318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auto">
            <a:xfrm>
              <a:off x="2223" y="332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auto">
            <a:xfrm>
              <a:off x="2216" y="34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31"/>
            <p:cNvSpPr>
              <a:spLocks noChangeShapeType="1"/>
            </p:cNvSpPr>
            <p:nvPr/>
          </p:nvSpPr>
          <p:spPr bwMode="auto">
            <a:xfrm>
              <a:off x="2220" y="359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32"/>
            <p:cNvSpPr>
              <a:spLocks noChangeShapeType="1"/>
            </p:cNvSpPr>
            <p:nvPr/>
          </p:nvSpPr>
          <p:spPr bwMode="auto">
            <a:xfrm>
              <a:off x="2229" y="372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3"/>
            <p:cNvSpPr>
              <a:spLocks noChangeShapeType="1"/>
            </p:cNvSpPr>
            <p:nvPr/>
          </p:nvSpPr>
          <p:spPr bwMode="auto">
            <a:xfrm>
              <a:off x="2227" y="386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34"/>
            <p:cNvSpPr>
              <a:spLocks noChangeShapeType="1"/>
            </p:cNvSpPr>
            <p:nvPr/>
          </p:nvSpPr>
          <p:spPr bwMode="auto">
            <a:xfrm>
              <a:off x="2225" y="400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35"/>
            <p:cNvSpPr>
              <a:spLocks noChangeShapeType="1"/>
            </p:cNvSpPr>
            <p:nvPr/>
          </p:nvSpPr>
          <p:spPr bwMode="auto">
            <a:xfrm>
              <a:off x="2218" y="413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36"/>
            <p:cNvSpPr>
              <a:spLocks noChangeShapeType="1"/>
            </p:cNvSpPr>
            <p:nvPr/>
          </p:nvSpPr>
          <p:spPr bwMode="auto">
            <a:xfrm>
              <a:off x="2227" y="426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37"/>
            <p:cNvSpPr>
              <a:spLocks noChangeShapeType="1"/>
            </p:cNvSpPr>
            <p:nvPr/>
          </p:nvSpPr>
          <p:spPr bwMode="auto">
            <a:xfrm>
              <a:off x="2300" y="1460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38"/>
            <p:cNvSpPr>
              <a:spLocks noChangeShapeType="1"/>
            </p:cNvSpPr>
            <p:nvPr/>
          </p:nvSpPr>
          <p:spPr bwMode="auto">
            <a:xfrm>
              <a:off x="2439" y="1464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2578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>
              <a:off x="2717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>
              <a:off x="2856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42"/>
            <p:cNvSpPr>
              <a:spLocks noChangeShapeType="1"/>
            </p:cNvSpPr>
            <p:nvPr/>
          </p:nvSpPr>
          <p:spPr bwMode="auto">
            <a:xfrm>
              <a:off x="2995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43"/>
            <p:cNvSpPr>
              <a:spLocks noChangeShapeType="1"/>
            </p:cNvSpPr>
            <p:nvPr/>
          </p:nvSpPr>
          <p:spPr bwMode="auto">
            <a:xfrm>
              <a:off x="313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44"/>
            <p:cNvSpPr>
              <a:spLocks noChangeShapeType="1"/>
            </p:cNvSpPr>
            <p:nvPr/>
          </p:nvSpPr>
          <p:spPr bwMode="auto">
            <a:xfrm>
              <a:off x="3273" y="1458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45"/>
            <p:cNvSpPr>
              <a:spLocks noChangeShapeType="1"/>
            </p:cNvSpPr>
            <p:nvPr/>
          </p:nvSpPr>
          <p:spPr bwMode="auto">
            <a:xfrm>
              <a:off x="3412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46"/>
            <p:cNvSpPr>
              <a:spLocks noChangeShapeType="1"/>
            </p:cNvSpPr>
            <p:nvPr/>
          </p:nvSpPr>
          <p:spPr bwMode="auto">
            <a:xfrm>
              <a:off x="3551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47"/>
            <p:cNvSpPr>
              <a:spLocks noChangeShapeType="1"/>
            </p:cNvSpPr>
            <p:nvPr/>
          </p:nvSpPr>
          <p:spPr bwMode="auto">
            <a:xfrm>
              <a:off x="3690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48"/>
            <p:cNvSpPr>
              <a:spLocks noChangeShapeType="1"/>
            </p:cNvSpPr>
            <p:nvPr/>
          </p:nvSpPr>
          <p:spPr bwMode="auto">
            <a:xfrm>
              <a:off x="4103" y="1476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49"/>
            <p:cNvSpPr>
              <a:spLocks noChangeShapeType="1"/>
            </p:cNvSpPr>
            <p:nvPr/>
          </p:nvSpPr>
          <p:spPr bwMode="auto">
            <a:xfrm>
              <a:off x="4248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50"/>
            <p:cNvSpPr>
              <a:spLocks noChangeShapeType="1"/>
            </p:cNvSpPr>
            <p:nvPr/>
          </p:nvSpPr>
          <p:spPr bwMode="auto">
            <a:xfrm>
              <a:off x="4381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51"/>
            <p:cNvSpPr>
              <a:spLocks noChangeShapeType="1"/>
            </p:cNvSpPr>
            <p:nvPr/>
          </p:nvSpPr>
          <p:spPr bwMode="auto">
            <a:xfrm>
              <a:off x="4520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52"/>
            <p:cNvSpPr>
              <a:spLocks noChangeShapeType="1"/>
            </p:cNvSpPr>
            <p:nvPr/>
          </p:nvSpPr>
          <p:spPr bwMode="auto">
            <a:xfrm>
              <a:off x="4659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53"/>
            <p:cNvSpPr>
              <a:spLocks noChangeShapeType="1"/>
            </p:cNvSpPr>
            <p:nvPr/>
          </p:nvSpPr>
          <p:spPr bwMode="auto">
            <a:xfrm>
              <a:off x="4798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54"/>
            <p:cNvSpPr>
              <a:spLocks noChangeShapeType="1"/>
            </p:cNvSpPr>
            <p:nvPr/>
          </p:nvSpPr>
          <p:spPr bwMode="auto">
            <a:xfrm>
              <a:off x="4937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55"/>
            <p:cNvSpPr>
              <a:spLocks noChangeShapeType="1"/>
            </p:cNvSpPr>
            <p:nvPr/>
          </p:nvSpPr>
          <p:spPr bwMode="auto">
            <a:xfrm>
              <a:off x="5076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56"/>
            <p:cNvSpPr>
              <a:spLocks noChangeShapeType="1"/>
            </p:cNvSpPr>
            <p:nvPr/>
          </p:nvSpPr>
          <p:spPr bwMode="auto">
            <a:xfrm>
              <a:off x="5215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57"/>
            <p:cNvSpPr>
              <a:spLocks noChangeShapeType="1"/>
            </p:cNvSpPr>
            <p:nvPr/>
          </p:nvSpPr>
          <p:spPr bwMode="auto">
            <a:xfrm>
              <a:off x="535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58"/>
            <p:cNvSpPr>
              <a:spLocks noChangeShapeType="1"/>
            </p:cNvSpPr>
            <p:nvPr/>
          </p:nvSpPr>
          <p:spPr bwMode="auto">
            <a:xfrm>
              <a:off x="5493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59"/>
            <p:cNvSpPr>
              <a:spLocks noChangeShapeType="1"/>
            </p:cNvSpPr>
            <p:nvPr/>
          </p:nvSpPr>
          <p:spPr bwMode="auto">
            <a:xfrm>
              <a:off x="5632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60"/>
            <p:cNvSpPr>
              <a:spLocks noChangeShapeType="1"/>
            </p:cNvSpPr>
            <p:nvPr/>
          </p:nvSpPr>
          <p:spPr bwMode="auto">
            <a:xfrm>
              <a:off x="5765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61"/>
            <p:cNvSpPr>
              <a:spLocks noChangeShapeType="1"/>
            </p:cNvSpPr>
            <p:nvPr/>
          </p:nvSpPr>
          <p:spPr bwMode="auto">
            <a:xfrm flipV="1">
              <a:off x="3827" y="1465"/>
              <a:ext cx="0" cy="2879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Rectangle 62"/>
            <p:cNvSpPr>
              <a:spLocks noChangeArrowheads="1"/>
            </p:cNvSpPr>
            <p:nvPr/>
          </p:nvSpPr>
          <p:spPr bwMode="auto">
            <a:xfrm>
              <a:off x="5728" y="2860"/>
              <a:ext cx="1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x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52" name="Rectangle 63"/>
            <p:cNvSpPr>
              <a:spLocks noChangeArrowheads="1"/>
            </p:cNvSpPr>
            <p:nvPr/>
          </p:nvSpPr>
          <p:spPr bwMode="auto">
            <a:xfrm>
              <a:off x="3807" y="134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y</a:t>
              </a:r>
              <a:endParaRPr lang="ru-RU" sz="1800">
                <a:latin typeface="Arial" charset="0"/>
              </a:endParaRPr>
            </a:p>
          </p:txBody>
        </p:sp>
      </p:grp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714348" y="1643050"/>
          <a:ext cx="1741471" cy="877143"/>
        </p:xfrm>
        <a:graphic>
          <a:graphicData uri="http://schemas.openxmlformats.org/presentationml/2006/ole">
            <p:oleObj spid="_x0000_s25602" name="Формула" r:id="rId3" imgW="711000" imgH="393480" progId="Equation.3">
              <p:embed/>
            </p:oleObj>
          </a:graphicData>
        </a:graphic>
      </p:graphicFrame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500034" y="2571744"/>
          <a:ext cx="2119305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435"/>
                <a:gridCol w="706435"/>
                <a:gridCol w="70643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" name="Овал 54"/>
          <p:cNvSpPr/>
          <p:nvPr/>
        </p:nvSpPr>
        <p:spPr bwMode="auto">
          <a:xfrm>
            <a:off x="5467333" y="4537552"/>
            <a:ext cx="71438" cy="7143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6" name="Овал 55"/>
          <p:cNvSpPr/>
          <p:nvPr/>
        </p:nvSpPr>
        <p:spPr bwMode="auto">
          <a:xfrm>
            <a:off x="6342582" y="4097276"/>
            <a:ext cx="71438" cy="7143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 bwMode="auto">
          <a:xfrm rot="10800000" flipV="1">
            <a:off x="3786182" y="2968360"/>
            <a:ext cx="4857783" cy="250033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8" name="Полилиния 57"/>
          <p:cNvSpPr/>
          <p:nvPr/>
        </p:nvSpPr>
        <p:spPr bwMode="auto">
          <a:xfrm>
            <a:off x="5505924" y="1416322"/>
            <a:ext cx="3308888" cy="4525505"/>
          </a:xfrm>
          <a:custGeom>
            <a:avLst/>
            <a:gdLst>
              <a:gd name="connsiteX0" fmla="*/ 15498 w 3308888"/>
              <a:gd name="connsiteY0" fmla="*/ 7749 h 4525505"/>
              <a:gd name="connsiteX1" fmla="*/ 0 w 3308888"/>
              <a:gd name="connsiteY1" fmla="*/ 4525505 h 4525505"/>
              <a:gd name="connsiteX2" fmla="*/ 3308888 w 3308888"/>
              <a:gd name="connsiteY2" fmla="*/ 4517756 h 4525505"/>
              <a:gd name="connsiteX3" fmla="*/ 3277892 w 3308888"/>
              <a:gd name="connsiteY3" fmla="*/ 0 h 4525505"/>
              <a:gd name="connsiteX4" fmla="*/ 15498 w 3308888"/>
              <a:gd name="connsiteY4" fmla="*/ 7749 h 452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8888" h="4525505">
                <a:moveTo>
                  <a:pt x="15498" y="7749"/>
                </a:moveTo>
                <a:lnTo>
                  <a:pt x="0" y="4525505"/>
                </a:lnTo>
                <a:lnTo>
                  <a:pt x="3308888" y="4517756"/>
                </a:lnTo>
                <a:lnTo>
                  <a:pt x="3277892" y="0"/>
                </a:lnTo>
                <a:lnTo>
                  <a:pt x="15498" y="7749"/>
                </a:lnTo>
                <a:close/>
              </a:path>
            </a:pathLst>
          </a:custGeom>
          <a:solidFill>
            <a:schemeClr val="bg2">
              <a:lumMod val="90000"/>
              <a:alpha val="42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 bwMode="auto">
          <a:xfrm flipV="1">
            <a:off x="5510062" y="2912382"/>
            <a:ext cx="3214710" cy="16584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Прямая соединительная линия 64"/>
          <p:cNvCxnSpPr/>
          <p:nvPr/>
        </p:nvCxnSpPr>
        <p:spPr bwMode="auto">
          <a:xfrm rot="10800000">
            <a:off x="2714612" y="3214686"/>
            <a:ext cx="2714644" cy="135732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642910" y="3500438"/>
          <a:ext cx="1571636" cy="751593"/>
        </p:xfrm>
        <a:graphic>
          <a:graphicData uri="http://schemas.openxmlformats.org/presentationml/2006/ole">
            <p:oleObj spid="_x0000_s25603" name="Формула" r:id="rId4" imgW="749160" imgH="39348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642910" y="4357694"/>
          <a:ext cx="1714512" cy="856124"/>
        </p:xfrm>
        <a:graphic>
          <a:graphicData uri="http://schemas.openxmlformats.org/presentationml/2006/ole">
            <p:oleObj spid="_x0000_s25604" name="Формула" r:id="rId5" imgW="787320" imgH="431640" progId="Equation.3">
              <p:embed/>
            </p:oleObj>
          </a:graphicData>
        </a:graphic>
      </p:graphicFrame>
      <p:cxnSp>
        <p:nvCxnSpPr>
          <p:cNvPr id="69" name="Прямая соединительная линия 68"/>
          <p:cNvCxnSpPr/>
          <p:nvPr/>
        </p:nvCxnSpPr>
        <p:spPr bwMode="auto">
          <a:xfrm flipV="1">
            <a:off x="6357950" y="2928934"/>
            <a:ext cx="2357454" cy="121444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Прямая соединительная линия 75"/>
          <p:cNvCxnSpPr/>
          <p:nvPr/>
        </p:nvCxnSpPr>
        <p:spPr bwMode="auto">
          <a:xfrm rot="10800000">
            <a:off x="2786050" y="3237171"/>
            <a:ext cx="1857388" cy="9286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Прямая соединительная линия 78"/>
          <p:cNvCxnSpPr/>
          <p:nvPr/>
        </p:nvCxnSpPr>
        <p:spPr bwMode="auto">
          <a:xfrm>
            <a:off x="5500694" y="3714752"/>
            <a:ext cx="857256" cy="4286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1" name="Прямая соединительная линия 80"/>
          <p:cNvCxnSpPr/>
          <p:nvPr/>
        </p:nvCxnSpPr>
        <p:spPr bwMode="auto">
          <a:xfrm rot="10800000" flipV="1">
            <a:off x="4643438" y="3714752"/>
            <a:ext cx="857256" cy="4286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2" name="Rectangle 63"/>
          <p:cNvSpPr>
            <a:spLocks noChangeArrowheads="1"/>
          </p:cNvSpPr>
          <p:nvPr/>
        </p:nvSpPr>
        <p:spPr bwMode="auto">
          <a:xfrm>
            <a:off x="5214942" y="4071942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Arial" charset="0"/>
              </a:rPr>
              <a:t>0</a:t>
            </a:r>
            <a:endParaRPr lang="ru-RU" sz="1800" dirty="0">
              <a:latin typeface="Arial" charset="0"/>
            </a:endParaRPr>
          </a:p>
        </p:txBody>
      </p:sp>
      <p:sp>
        <p:nvSpPr>
          <p:cNvPr id="83" name="Rectangle 63"/>
          <p:cNvSpPr>
            <a:spLocks noChangeArrowheads="1"/>
          </p:cNvSpPr>
          <p:nvPr/>
        </p:nvSpPr>
        <p:spPr bwMode="auto">
          <a:xfrm>
            <a:off x="5572132" y="4071942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Arial" charset="0"/>
              </a:rPr>
              <a:t>1</a:t>
            </a:r>
            <a:endParaRPr lang="ru-RU" sz="1800" dirty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-0.0948 0.00116 L -0.19237 0.00231 " pathEditMode="relative" ptsTypes="AAA">
                                      <p:cBhvr>
                                        <p:cTn id="2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77556E-17 3.7037E-6 L 0.71389 -0.0020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9000"/>
                            </p:stCondLst>
                            <p:childTnLst>
                              <p:par>
                                <p:cTn id="4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00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 -0.1261 " pathEditMode="relative" ptsTypes="AA">
                                      <p:cBhvr>
                                        <p:cTn id="5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6000"/>
                            </p:stCondLst>
                            <p:childTnLst>
                              <p:par>
                                <p:cTn id="68" presetID="56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-2.33225E-6 L 0.65087 -0.26053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" y="-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5" grpId="1" animBg="1"/>
      <p:bldP spid="56" grpId="0" animBg="1"/>
      <p:bldP spid="56" grpId="1" animBg="1"/>
      <p:bldP spid="58" grpId="0" animBg="1"/>
      <p:bldP spid="5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2650858" y="1357298"/>
            <a:ext cx="6143668" cy="5053014"/>
            <a:chOff x="2214" y="1341"/>
            <a:chExt cx="3703" cy="3003"/>
          </a:xfrm>
        </p:grpSpPr>
        <p:sp>
          <p:nvSpPr>
            <p:cNvPr id="3" name="Line 15"/>
            <p:cNvSpPr>
              <a:spLocks noChangeShapeType="1"/>
            </p:cNvSpPr>
            <p:nvPr/>
          </p:nvSpPr>
          <p:spPr bwMode="auto">
            <a:xfrm>
              <a:off x="2250" y="3048"/>
              <a:ext cx="362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" name="Line 16"/>
            <p:cNvSpPr>
              <a:spLocks noChangeShapeType="1"/>
            </p:cNvSpPr>
            <p:nvPr/>
          </p:nvSpPr>
          <p:spPr bwMode="auto">
            <a:xfrm flipV="1">
              <a:off x="3968" y="1471"/>
              <a:ext cx="0" cy="286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Line 17"/>
            <p:cNvSpPr>
              <a:spLocks noChangeShapeType="1"/>
            </p:cNvSpPr>
            <p:nvPr/>
          </p:nvSpPr>
          <p:spPr bwMode="auto">
            <a:xfrm>
              <a:off x="2227" y="291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18"/>
            <p:cNvSpPr>
              <a:spLocks noChangeShapeType="1"/>
            </p:cNvSpPr>
            <p:nvPr/>
          </p:nvSpPr>
          <p:spPr bwMode="auto">
            <a:xfrm>
              <a:off x="2225" y="277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19"/>
            <p:cNvSpPr>
              <a:spLocks noChangeShapeType="1"/>
            </p:cNvSpPr>
            <p:nvPr/>
          </p:nvSpPr>
          <p:spPr bwMode="auto">
            <a:xfrm>
              <a:off x="2229" y="2642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>
              <a:off x="2216" y="250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21"/>
            <p:cNvSpPr>
              <a:spLocks noChangeShapeType="1"/>
            </p:cNvSpPr>
            <p:nvPr/>
          </p:nvSpPr>
          <p:spPr bwMode="auto">
            <a:xfrm>
              <a:off x="2225" y="2373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>
              <a:off x="2225" y="223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>
              <a:off x="2223" y="209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>
              <a:off x="2222" y="19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25"/>
            <p:cNvSpPr>
              <a:spLocks noChangeShapeType="1"/>
            </p:cNvSpPr>
            <p:nvPr/>
          </p:nvSpPr>
          <p:spPr bwMode="auto">
            <a:xfrm>
              <a:off x="2225" y="182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26"/>
            <p:cNvSpPr>
              <a:spLocks noChangeShapeType="1"/>
            </p:cNvSpPr>
            <p:nvPr/>
          </p:nvSpPr>
          <p:spPr bwMode="auto">
            <a:xfrm>
              <a:off x="2229" y="168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27"/>
            <p:cNvSpPr>
              <a:spLocks noChangeShapeType="1"/>
            </p:cNvSpPr>
            <p:nvPr/>
          </p:nvSpPr>
          <p:spPr bwMode="auto">
            <a:xfrm>
              <a:off x="2233" y="1548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auto">
            <a:xfrm>
              <a:off x="2214" y="318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auto">
            <a:xfrm>
              <a:off x="2223" y="332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auto">
            <a:xfrm>
              <a:off x="2216" y="34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1"/>
            <p:cNvSpPr>
              <a:spLocks noChangeShapeType="1"/>
            </p:cNvSpPr>
            <p:nvPr/>
          </p:nvSpPr>
          <p:spPr bwMode="auto">
            <a:xfrm>
              <a:off x="2220" y="359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32"/>
            <p:cNvSpPr>
              <a:spLocks noChangeShapeType="1"/>
            </p:cNvSpPr>
            <p:nvPr/>
          </p:nvSpPr>
          <p:spPr bwMode="auto">
            <a:xfrm>
              <a:off x="2229" y="372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33"/>
            <p:cNvSpPr>
              <a:spLocks noChangeShapeType="1"/>
            </p:cNvSpPr>
            <p:nvPr/>
          </p:nvSpPr>
          <p:spPr bwMode="auto">
            <a:xfrm>
              <a:off x="2227" y="386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4"/>
            <p:cNvSpPr>
              <a:spLocks noChangeShapeType="1"/>
            </p:cNvSpPr>
            <p:nvPr/>
          </p:nvSpPr>
          <p:spPr bwMode="auto">
            <a:xfrm>
              <a:off x="2225" y="400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35"/>
            <p:cNvSpPr>
              <a:spLocks noChangeShapeType="1"/>
            </p:cNvSpPr>
            <p:nvPr/>
          </p:nvSpPr>
          <p:spPr bwMode="auto">
            <a:xfrm>
              <a:off x="2218" y="413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36"/>
            <p:cNvSpPr>
              <a:spLocks noChangeShapeType="1"/>
            </p:cNvSpPr>
            <p:nvPr/>
          </p:nvSpPr>
          <p:spPr bwMode="auto">
            <a:xfrm>
              <a:off x="2227" y="426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37"/>
            <p:cNvSpPr>
              <a:spLocks noChangeShapeType="1"/>
            </p:cNvSpPr>
            <p:nvPr/>
          </p:nvSpPr>
          <p:spPr bwMode="auto">
            <a:xfrm>
              <a:off x="2300" y="1460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38"/>
            <p:cNvSpPr>
              <a:spLocks noChangeShapeType="1"/>
            </p:cNvSpPr>
            <p:nvPr/>
          </p:nvSpPr>
          <p:spPr bwMode="auto">
            <a:xfrm>
              <a:off x="2439" y="1464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39"/>
            <p:cNvSpPr>
              <a:spLocks noChangeShapeType="1"/>
            </p:cNvSpPr>
            <p:nvPr/>
          </p:nvSpPr>
          <p:spPr bwMode="auto">
            <a:xfrm>
              <a:off x="2578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40"/>
            <p:cNvSpPr>
              <a:spLocks noChangeShapeType="1"/>
            </p:cNvSpPr>
            <p:nvPr/>
          </p:nvSpPr>
          <p:spPr bwMode="auto">
            <a:xfrm>
              <a:off x="2717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41"/>
            <p:cNvSpPr>
              <a:spLocks noChangeShapeType="1"/>
            </p:cNvSpPr>
            <p:nvPr/>
          </p:nvSpPr>
          <p:spPr bwMode="auto">
            <a:xfrm>
              <a:off x="2856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42"/>
            <p:cNvSpPr>
              <a:spLocks noChangeShapeType="1"/>
            </p:cNvSpPr>
            <p:nvPr/>
          </p:nvSpPr>
          <p:spPr bwMode="auto">
            <a:xfrm>
              <a:off x="2995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43"/>
            <p:cNvSpPr>
              <a:spLocks noChangeShapeType="1"/>
            </p:cNvSpPr>
            <p:nvPr/>
          </p:nvSpPr>
          <p:spPr bwMode="auto">
            <a:xfrm>
              <a:off x="313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44"/>
            <p:cNvSpPr>
              <a:spLocks noChangeShapeType="1"/>
            </p:cNvSpPr>
            <p:nvPr/>
          </p:nvSpPr>
          <p:spPr bwMode="auto">
            <a:xfrm>
              <a:off x="3273" y="1458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45"/>
            <p:cNvSpPr>
              <a:spLocks noChangeShapeType="1"/>
            </p:cNvSpPr>
            <p:nvPr/>
          </p:nvSpPr>
          <p:spPr bwMode="auto">
            <a:xfrm>
              <a:off x="3412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46"/>
            <p:cNvSpPr>
              <a:spLocks noChangeShapeType="1"/>
            </p:cNvSpPr>
            <p:nvPr/>
          </p:nvSpPr>
          <p:spPr bwMode="auto">
            <a:xfrm>
              <a:off x="3551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47"/>
            <p:cNvSpPr>
              <a:spLocks noChangeShapeType="1"/>
            </p:cNvSpPr>
            <p:nvPr/>
          </p:nvSpPr>
          <p:spPr bwMode="auto">
            <a:xfrm>
              <a:off x="3690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48"/>
            <p:cNvSpPr>
              <a:spLocks noChangeShapeType="1"/>
            </p:cNvSpPr>
            <p:nvPr/>
          </p:nvSpPr>
          <p:spPr bwMode="auto">
            <a:xfrm>
              <a:off x="4103" y="1476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49"/>
            <p:cNvSpPr>
              <a:spLocks noChangeShapeType="1"/>
            </p:cNvSpPr>
            <p:nvPr/>
          </p:nvSpPr>
          <p:spPr bwMode="auto">
            <a:xfrm>
              <a:off x="4248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50"/>
            <p:cNvSpPr>
              <a:spLocks noChangeShapeType="1"/>
            </p:cNvSpPr>
            <p:nvPr/>
          </p:nvSpPr>
          <p:spPr bwMode="auto">
            <a:xfrm>
              <a:off x="4381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51"/>
            <p:cNvSpPr>
              <a:spLocks noChangeShapeType="1"/>
            </p:cNvSpPr>
            <p:nvPr/>
          </p:nvSpPr>
          <p:spPr bwMode="auto">
            <a:xfrm>
              <a:off x="4520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52"/>
            <p:cNvSpPr>
              <a:spLocks noChangeShapeType="1"/>
            </p:cNvSpPr>
            <p:nvPr/>
          </p:nvSpPr>
          <p:spPr bwMode="auto">
            <a:xfrm>
              <a:off x="4659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53"/>
            <p:cNvSpPr>
              <a:spLocks noChangeShapeType="1"/>
            </p:cNvSpPr>
            <p:nvPr/>
          </p:nvSpPr>
          <p:spPr bwMode="auto">
            <a:xfrm>
              <a:off x="4798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54"/>
            <p:cNvSpPr>
              <a:spLocks noChangeShapeType="1"/>
            </p:cNvSpPr>
            <p:nvPr/>
          </p:nvSpPr>
          <p:spPr bwMode="auto">
            <a:xfrm>
              <a:off x="4937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55"/>
            <p:cNvSpPr>
              <a:spLocks noChangeShapeType="1"/>
            </p:cNvSpPr>
            <p:nvPr/>
          </p:nvSpPr>
          <p:spPr bwMode="auto">
            <a:xfrm>
              <a:off x="5076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56"/>
            <p:cNvSpPr>
              <a:spLocks noChangeShapeType="1"/>
            </p:cNvSpPr>
            <p:nvPr/>
          </p:nvSpPr>
          <p:spPr bwMode="auto">
            <a:xfrm>
              <a:off x="5215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57"/>
            <p:cNvSpPr>
              <a:spLocks noChangeShapeType="1"/>
            </p:cNvSpPr>
            <p:nvPr/>
          </p:nvSpPr>
          <p:spPr bwMode="auto">
            <a:xfrm>
              <a:off x="535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58"/>
            <p:cNvSpPr>
              <a:spLocks noChangeShapeType="1"/>
            </p:cNvSpPr>
            <p:nvPr/>
          </p:nvSpPr>
          <p:spPr bwMode="auto">
            <a:xfrm>
              <a:off x="5493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59"/>
            <p:cNvSpPr>
              <a:spLocks noChangeShapeType="1"/>
            </p:cNvSpPr>
            <p:nvPr/>
          </p:nvSpPr>
          <p:spPr bwMode="auto">
            <a:xfrm>
              <a:off x="5632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60"/>
            <p:cNvSpPr>
              <a:spLocks noChangeShapeType="1"/>
            </p:cNvSpPr>
            <p:nvPr/>
          </p:nvSpPr>
          <p:spPr bwMode="auto">
            <a:xfrm>
              <a:off x="5765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61"/>
            <p:cNvSpPr>
              <a:spLocks noChangeShapeType="1"/>
            </p:cNvSpPr>
            <p:nvPr/>
          </p:nvSpPr>
          <p:spPr bwMode="auto">
            <a:xfrm flipV="1">
              <a:off x="3827" y="1465"/>
              <a:ext cx="0" cy="2879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Rectangle 62"/>
            <p:cNvSpPr>
              <a:spLocks noChangeArrowheads="1"/>
            </p:cNvSpPr>
            <p:nvPr/>
          </p:nvSpPr>
          <p:spPr bwMode="auto">
            <a:xfrm>
              <a:off x="5728" y="2860"/>
              <a:ext cx="1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x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51" name="Rectangle 63"/>
            <p:cNvSpPr>
              <a:spLocks noChangeArrowheads="1"/>
            </p:cNvSpPr>
            <p:nvPr/>
          </p:nvSpPr>
          <p:spPr bwMode="auto">
            <a:xfrm>
              <a:off x="3807" y="134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Arial" charset="0"/>
                </a:rPr>
                <a:t>y</a:t>
              </a:r>
              <a:endParaRPr lang="ru-RU" sz="1800" dirty="0">
                <a:latin typeface="Arial" charset="0"/>
              </a:endParaRPr>
            </a:p>
          </p:txBody>
        </p:sp>
      </p:grpSp>
      <p:sp>
        <p:nvSpPr>
          <p:cNvPr id="52" name="Заголовок 5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01122" cy="1143000"/>
          </a:xfrm>
        </p:spPr>
        <p:txBody>
          <a:bodyPr/>
          <a:lstStyle/>
          <a:p>
            <a:r>
              <a:rPr lang="ru-RU" dirty="0" smtClean="0"/>
              <a:t>Проверка работы </a:t>
            </a:r>
            <a:r>
              <a:rPr lang="en-US" dirty="0" smtClean="0"/>
              <a:t>II</a:t>
            </a:r>
            <a:r>
              <a:rPr lang="ru-RU" dirty="0" smtClean="0"/>
              <a:t> варианта</a:t>
            </a:r>
            <a:endParaRPr lang="ru-RU" dirty="0"/>
          </a:p>
        </p:txBody>
      </p:sp>
      <p:graphicFrame>
        <p:nvGraphicFramePr>
          <p:cNvPr id="53" name="Объект 52"/>
          <p:cNvGraphicFramePr>
            <a:graphicFrameLocks noChangeAspect="1"/>
          </p:cNvGraphicFramePr>
          <p:nvPr/>
        </p:nvGraphicFramePr>
        <p:xfrm>
          <a:off x="428596" y="4572008"/>
          <a:ext cx="1714512" cy="940396"/>
        </p:xfrm>
        <a:graphic>
          <a:graphicData uri="http://schemas.openxmlformats.org/presentationml/2006/ole">
            <p:oleObj spid="_x0000_s10242" name="Формула" r:id="rId3" imgW="787320" imgH="431640" progId="Equation.3">
              <p:embed/>
            </p:oleObj>
          </a:graphicData>
        </a:graphic>
      </p:graphicFrame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214282" y="2500306"/>
          <a:ext cx="2262183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4061"/>
                <a:gridCol w="754061"/>
                <a:gridCol w="7540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" name="Овал 54"/>
          <p:cNvSpPr/>
          <p:nvPr/>
        </p:nvSpPr>
        <p:spPr bwMode="auto">
          <a:xfrm>
            <a:off x="6433763" y="4192943"/>
            <a:ext cx="71438" cy="7143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6" name="Овал 105"/>
          <p:cNvSpPr/>
          <p:nvPr/>
        </p:nvSpPr>
        <p:spPr bwMode="auto">
          <a:xfrm>
            <a:off x="5521125" y="4651130"/>
            <a:ext cx="71438" cy="7143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08" name="Прямая соединительная линия 107"/>
          <p:cNvCxnSpPr/>
          <p:nvPr/>
        </p:nvCxnSpPr>
        <p:spPr bwMode="auto">
          <a:xfrm rot="10800000" flipV="1">
            <a:off x="3929058" y="3031466"/>
            <a:ext cx="4857783" cy="250033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5" name="Прямая соединительная линия 114"/>
          <p:cNvCxnSpPr/>
          <p:nvPr/>
        </p:nvCxnSpPr>
        <p:spPr bwMode="auto">
          <a:xfrm flipV="1">
            <a:off x="6488130" y="3056964"/>
            <a:ext cx="2250906" cy="11568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9" name="Прямая соединительная линия 118"/>
          <p:cNvCxnSpPr/>
          <p:nvPr/>
        </p:nvCxnSpPr>
        <p:spPr bwMode="auto">
          <a:xfrm rot="10800000">
            <a:off x="3868594" y="3000372"/>
            <a:ext cx="2613236" cy="121766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571472" y="1571612"/>
          <a:ext cx="1741488" cy="877887"/>
        </p:xfrm>
        <a:graphic>
          <a:graphicData uri="http://schemas.openxmlformats.org/presentationml/2006/ole">
            <p:oleObj spid="_x0000_s10244" name="Формула" r:id="rId4" imgW="711000" imgH="393480" progId="Equation.3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428596" y="3571876"/>
          <a:ext cx="1714512" cy="899174"/>
        </p:xfrm>
        <a:graphic>
          <a:graphicData uri="http://schemas.openxmlformats.org/presentationml/2006/ole">
            <p:oleObj spid="_x0000_s10245" name="Формула" r:id="rId5" imgW="749160" imgH="431640" progId="Equation.3">
              <p:embed/>
            </p:oleObj>
          </a:graphicData>
        </a:graphic>
      </p:graphicFrame>
      <p:cxnSp>
        <p:nvCxnSpPr>
          <p:cNvPr id="68" name="Прямая соединительная линия 67"/>
          <p:cNvCxnSpPr/>
          <p:nvPr/>
        </p:nvCxnSpPr>
        <p:spPr bwMode="auto">
          <a:xfrm flipV="1">
            <a:off x="6500826" y="3048500"/>
            <a:ext cx="2250906" cy="11568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Прямая соединительная линия 68"/>
          <p:cNvCxnSpPr/>
          <p:nvPr/>
        </p:nvCxnSpPr>
        <p:spPr bwMode="auto">
          <a:xfrm rot="10800000">
            <a:off x="5572132" y="3786190"/>
            <a:ext cx="922394" cy="42338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Прямая соединительная линия 74"/>
          <p:cNvCxnSpPr/>
          <p:nvPr/>
        </p:nvCxnSpPr>
        <p:spPr bwMode="auto">
          <a:xfrm flipV="1">
            <a:off x="4643438" y="3786190"/>
            <a:ext cx="928694" cy="4286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Прямая соединительная линия 76"/>
          <p:cNvCxnSpPr/>
          <p:nvPr/>
        </p:nvCxnSpPr>
        <p:spPr bwMode="auto">
          <a:xfrm rot="10800000">
            <a:off x="2714612" y="3286124"/>
            <a:ext cx="1928826" cy="9286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9" name="Полилиния 78"/>
          <p:cNvSpPr/>
          <p:nvPr/>
        </p:nvSpPr>
        <p:spPr bwMode="auto">
          <a:xfrm>
            <a:off x="2645764" y="1566472"/>
            <a:ext cx="5913620" cy="2660754"/>
          </a:xfrm>
          <a:custGeom>
            <a:avLst/>
            <a:gdLst>
              <a:gd name="connsiteX0" fmla="*/ 0 w 5913620"/>
              <a:gd name="connsiteY0" fmla="*/ 0 h 2660754"/>
              <a:gd name="connsiteX1" fmla="*/ 37475 w 5913620"/>
              <a:gd name="connsiteY1" fmla="*/ 2660754 h 2660754"/>
              <a:gd name="connsiteX2" fmla="*/ 5913620 w 5913620"/>
              <a:gd name="connsiteY2" fmla="*/ 2645764 h 2660754"/>
              <a:gd name="connsiteX3" fmla="*/ 5906125 w 5913620"/>
              <a:gd name="connsiteY3" fmla="*/ 22485 h 2660754"/>
              <a:gd name="connsiteX4" fmla="*/ 0 w 5913620"/>
              <a:gd name="connsiteY4" fmla="*/ 0 h 2660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13620" h="2660754">
                <a:moveTo>
                  <a:pt x="0" y="0"/>
                </a:moveTo>
                <a:lnTo>
                  <a:pt x="37475" y="2660754"/>
                </a:lnTo>
                <a:lnTo>
                  <a:pt x="5913620" y="2645764"/>
                </a:lnTo>
                <a:cubicBezTo>
                  <a:pt x="5911122" y="1771338"/>
                  <a:pt x="5908623" y="896911"/>
                  <a:pt x="5906125" y="2248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0" name="Rectangle 63"/>
          <p:cNvSpPr>
            <a:spLocks noChangeArrowheads="1"/>
          </p:cNvSpPr>
          <p:nvPr/>
        </p:nvSpPr>
        <p:spPr bwMode="auto">
          <a:xfrm>
            <a:off x="5330664" y="4165865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Arial" charset="0"/>
              </a:rPr>
              <a:t>0</a:t>
            </a:r>
            <a:endParaRPr lang="ru-RU" sz="1800" dirty="0">
              <a:latin typeface="Arial" charset="0"/>
            </a:endParaRPr>
          </a:p>
        </p:txBody>
      </p:sp>
      <p:sp>
        <p:nvSpPr>
          <p:cNvPr id="81" name="Rectangle 63"/>
          <p:cNvSpPr>
            <a:spLocks noChangeArrowheads="1"/>
          </p:cNvSpPr>
          <p:nvPr/>
        </p:nvSpPr>
        <p:spPr bwMode="auto">
          <a:xfrm>
            <a:off x="5643570" y="4214818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Arial" charset="0"/>
              </a:rPr>
              <a:t>1</a:t>
            </a:r>
            <a:endParaRPr lang="ru-RU" sz="1800" dirty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63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E-6 -2.59259E-6 L 0.69011 -0.0023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" y="-1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9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5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500"/>
                            </p:stCondLst>
                            <p:childTnLst>
                              <p:par>
                                <p:cTn id="68" presetID="56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E-6 4.81481E-6 L 0.69011 -0.2981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" y="-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106" grpId="0" animBg="1"/>
      <p:bldP spid="79" grpId="0" animBg="1"/>
      <p:bldP spid="7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2643174" y="1285860"/>
            <a:ext cx="5878513" cy="4767262"/>
            <a:chOff x="2214" y="1341"/>
            <a:chExt cx="3703" cy="3003"/>
          </a:xfrm>
        </p:grpSpPr>
        <p:sp>
          <p:nvSpPr>
            <p:cNvPr id="3" name="Line 15"/>
            <p:cNvSpPr>
              <a:spLocks noChangeShapeType="1"/>
            </p:cNvSpPr>
            <p:nvPr/>
          </p:nvSpPr>
          <p:spPr bwMode="auto">
            <a:xfrm>
              <a:off x="2250" y="3048"/>
              <a:ext cx="362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" name="Line 16"/>
            <p:cNvSpPr>
              <a:spLocks noChangeShapeType="1"/>
            </p:cNvSpPr>
            <p:nvPr/>
          </p:nvSpPr>
          <p:spPr bwMode="auto">
            <a:xfrm flipV="1">
              <a:off x="3968" y="1471"/>
              <a:ext cx="0" cy="286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Line 17"/>
            <p:cNvSpPr>
              <a:spLocks noChangeShapeType="1"/>
            </p:cNvSpPr>
            <p:nvPr/>
          </p:nvSpPr>
          <p:spPr bwMode="auto">
            <a:xfrm>
              <a:off x="2227" y="291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18"/>
            <p:cNvSpPr>
              <a:spLocks noChangeShapeType="1"/>
            </p:cNvSpPr>
            <p:nvPr/>
          </p:nvSpPr>
          <p:spPr bwMode="auto">
            <a:xfrm>
              <a:off x="2225" y="277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19"/>
            <p:cNvSpPr>
              <a:spLocks noChangeShapeType="1"/>
            </p:cNvSpPr>
            <p:nvPr/>
          </p:nvSpPr>
          <p:spPr bwMode="auto">
            <a:xfrm>
              <a:off x="2229" y="2642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>
              <a:off x="2216" y="250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21"/>
            <p:cNvSpPr>
              <a:spLocks noChangeShapeType="1"/>
            </p:cNvSpPr>
            <p:nvPr/>
          </p:nvSpPr>
          <p:spPr bwMode="auto">
            <a:xfrm>
              <a:off x="2225" y="2373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>
              <a:off x="2225" y="223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>
              <a:off x="2223" y="209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>
              <a:off x="2222" y="19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25"/>
            <p:cNvSpPr>
              <a:spLocks noChangeShapeType="1"/>
            </p:cNvSpPr>
            <p:nvPr/>
          </p:nvSpPr>
          <p:spPr bwMode="auto">
            <a:xfrm>
              <a:off x="2225" y="182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26"/>
            <p:cNvSpPr>
              <a:spLocks noChangeShapeType="1"/>
            </p:cNvSpPr>
            <p:nvPr/>
          </p:nvSpPr>
          <p:spPr bwMode="auto">
            <a:xfrm>
              <a:off x="2229" y="168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27"/>
            <p:cNvSpPr>
              <a:spLocks noChangeShapeType="1"/>
            </p:cNvSpPr>
            <p:nvPr/>
          </p:nvSpPr>
          <p:spPr bwMode="auto">
            <a:xfrm>
              <a:off x="2233" y="1548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auto">
            <a:xfrm>
              <a:off x="2214" y="318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auto">
            <a:xfrm>
              <a:off x="2223" y="332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auto">
            <a:xfrm>
              <a:off x="2216" y="34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1"/>
            <p:cNvSpPr>
              <a:spLocks noChangeShapeType="1"/>
            </p:cNvSpPr>
            <p:nvPr/>
          </p:nvSpPr>
          <p:spPr bwMode="auto">
            <a:xfrm>
              <a:off x="2220" y="359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32"/>
            <p:cNvSpPr>
              <a:spLocks noChangeShapeType="1"/>
            </p:cNvSpPr>
            <p:nvPr/>
          </p:nvSpPr>
          <p:spPr bwMode="auto">
            <a:xfrm>
              <a:off x="2229" y="372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33"/>
            <p:cNvSpPr>
              <a:spLocks noChangeShapeType="1"/>
            </p:cNvSpPr>
            <p:nvPr/>
          </p:nvSpPr>
          <p:spPr bwMode="auto">
            <a:xfrm>
              <a:off x="2227" y="386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4"/>
            <p:cNvSpPr>
              <a:spLocks noChangeShapeType="1"/>
            </p:cNvSpPr>
            <p:nvPr/>
          </p:nvSpPr>
          <p:spPr bwMode="auto">
            <a:xfrm>
              <a:off x="2225" y="400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35"/>
            <p:cNvSpPr>
              <a:spLocks noChangeShapeType="1"/>
            </p:cNvSpPr>
            <p:nvPr/>
          </p:nvSpPr>
          <p:spPr bwMode="auto">
            <a:xfrm>
              <a:off x="2218" y="413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36"/>
            <p:cNvSpPr>
              <a:spLocks noChangeShapeType="1"/>
            </p:cNvSpPr>
            <p:nvPr/>
          </p:nvSpPr>
          <p:spPr bwMode="auto">
            <a:xfrm>
              <a:off x="2227" y="426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37"/>
            <p:cNvSpPr>
              <a:spLocks noChangeShapeType="1"/>
            </p:cNvSpPr>
            <p:nvPr/>
          </p:nvSpPr>
          <p:spPr bwMode="auto">
            <a:xfrm>
              <a:off x="2300" y="1460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38"/>
            <p:cNvSpPr>
              <a:spLocks noChangeShapeType="1"/>
            </p:cNvSpPr>
            <p:nvPr/>
          </p:nvSpPr>
          <p:spPr bwMode="auto">
            <a:xfrm>
              <a:off x="2439" y="1464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39"/>
            <p:cNvSpPr>
              <a:spLocks noChangeShapeType="1"/>
            </p:cNvSpPr>
            <p:nvPr/>
          </p:nvSpPr>
          <p:spPr bwMode="auto">
            <a:xfrm>
              <a:off x="2578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40"/>
            <p:cNvSpPr>
              <a:spLocks noChangeShapeType="1"/>
            </p:cNvSpPr>
            <p:nvPr/>
          </p:nvSpPr>
          <p:spPr bwMode="auto">
            <a:xfrm>
              <a:off x="2717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41"/>
            <p:cNvSpPr>
              <a:spLocks noChangeShapeType="1"/>
            </p:cNvSpPr>
            <p:nvPr/>
          </p:nvSpPr>
          <p:spPr bwMode="auto">
            <a:xfrm>
              <a:off x="2856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42"/>
            <p:cNvSpPr>
              <a:spLocks noChangeShapeType="1"/>
            </p:cNvSpPr>
            <p:nvPr/>
          </p:nvSpPr>
          <p:spPr bwMode="auto">
            <a:xfrm>
              <a:off x="2995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43"/>
            <p:cNvSpPr>
              <a:spLocks noChangeShapeType="1"/>
            </p:cNvSpPr>
            <p:nvPr/>
          </p:nvSpPr>
          <p:spPr bwMode="auto">
            <a:xfrm>
              <a:off x="313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44"/>
            <p:cNvSpPr>
              <a:spLocks noChangeShapeType="1"/>
            </p:cNvSpPr>
            <p:nvPr/>
          </p:nvSpPr>
          <p:spPr bwMode="auto">
            <a:xfrm>
              <a:off x="3273" y="1458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45"/>
            <p:cNvSpPr>
              <a:spLocks noChangeShapeType="1"/>
            </p:cNvSpPr>
            <p:nvPr/>
          </p:nvSpPr>
          <p:spPr bwMode="auto">
            <a:xfrm>
              <a:off x="3412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46"/>
            <p:cNvSpPr>
              <a:spLocks noChangeShapeType="1"/>
            </p:cNvSpPr>
            <p:nvPr/>
          </p:nvSpPr>
          <p:spPr bwMode="auto">
            <a:xfrm>
              <a:off x="3551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47"/>
            <p:cNvSpPr>
              <a:spLocks noChangeShapeType="1"/>
            </p:cNvSpPr>
            <p:nvPr/>
          </p:nvSpPr>
          <p:spPr bwMode="auto">
            <a:xfrm>
              <a:off x="3690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48"/>
            <p:cNvSpPr>
              <a:spLocks noChangeShapeType="1"/>
            </p:cNvSpPr>
            <p:nvPr/>
          </p:nvSpPr>
          <p:spPr bwMode="auto">
            <a:xfrm>
              <a:off x="4103" y="1476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49"/>
            <p:cNvSpPr>
              <a:spLocks noChangeShapeType="1"/>
            </p:cNvSpPr>
            <p:nvPr/>
          </p:nvSpPr>
          <p:spPr bwMode="auto">
            <a:xfrm>
              <a:off x="4248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50"/>
            <p:cNvSpPr>
              <a:spLocks noChangeShapeType="1"/>
            </p:cNvSpPr>
            <p:nvPr/>
          </p:nvSpPr>
          <p:spPr bwMode="auto">
            <a:xfrm>
              <a:off x="4381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51"/>
            <p:cNvSpPr>
              <a:spLocks noChangeShapeType="1"/>
            </p:cNvSpPr>
            <p:nvPr/>
          </p:nvSpPr>
          <p:spPr bwMode="auto">
            <a:xfrm>
              <a:off x="4520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52"/>
            <p:cNvSpPr>
              <a:spLocks noChangeShapeType="1"/>
            </p:cNvSpPr>
            <p:nvPr/>
          </p:nvSpPr>
          <p:spPr bwMode="auto">
            <a:xfrm>
              <a:off x="4659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53"/>
            <p:cNvSpPr>
              <a:spLocks noChangeShapeType="1"/>
            </p:cNvSpPr>
            <p:nvPr/>
          </p:nvSpPr>
          <p:spPr bwMode="auto">
            <a:xfrm>
              <a:off x="4798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54"/>
            <p:cNvSpPr>
              <a:spLocks noChangeShapeType="1"/>
            </p:cNvSpPr>
            <p:nvPr/>
          </p:nvSpPr>
          <p:spPr bwMode="auto">
            <a:xfrm>
              <a:off x="4937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55"/>
            <p:cNvSpPr>
              <a:spLocks noChangeShapeType="1"/>
            </p:cNvSpPr>
            <p:nvPr/>
          </p:nvSpPr>
          <p:spPr bwMode="auto">
            <a:xfrm>
              <a:off x="5076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56"/>
            <p:cNvSpPr>
              <a:spLocks noChangeShapeType="1"/>
            </p:cNvSpPr>
            <p:nvPr/>
          </p:nvSpPr>
          <p:spPr bwMode="auto">
            <a:xfrm>
              <a:off x="5215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57"/>
            <p:cNvSpPr>
              <a:spLocks noChangeShapeType="1"/>
            </p:cNvSpPr>
            <p:nvPr/>
          </p:nvSpPr>
          <p:spPr bwMode="auto">
            <a:xfrm>
              <a:off x="535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58"/>
            <p:cNvSpPr>
              <a:spLocks noChangeShapeType="1"/>
            </p:cNvSpPr>
            <p:nvPr/>
          </p:nvSpPr>
          <p:spPr bwMode="auto">
            <a:xfrm>
              <a:off x="5493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59"/>
            <p:cNvSpPr>
              <a:spLocks noChangeShapeType="1"/>
            </p:cNvSpPr>
            <p:nvPr/>
          </p:nvSpPr>
          <p:spPr bwMode="auto">
            <a:xfrm>
              <a:off x="5632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60"/>
            <p:cNvSpPr>
              <a:spLocks noChangeShapeType="1"/>
            </p:cNvSpPr>
            <p:nvPr/>
          </p:nvSpPr>
          <p:spPr bwMode="auto">
            <a:xfrm>
              <a:off x="5765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61"/>
            <p:cNvSpPr>
              <a:spLocks noChangeShapeType="1"/>
            </p:cNvSpPr>
            <p:nvPr/>
          </p:nvSpPr>
          <p:spPr bwMode="auto">
            <a:xfrm flipV="1">
              <a:off x="3827" y="1465"/>
              <a:ext cx="0" cy="2879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Rectangle 62"/>
            <p:cNvSpPr>
              <a:spLocks noChangeArrowheads="1"/>
            </p:cNvSpPr>
            <p:nvPr/>
          </p:nvSpPr>
          <p:spPr bwMode="auto">
            <a:xfrm>
              <a:off x="5728" y="2860"/>
              <a:ext cx="1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x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51" name="Rectangle 63"/>
            <p:cNvSpPr>
              <a:spLocks noChangeArrowheads="1"/>
            </p:cNvSpPr>
            <p:nvPr/>
          </p:nvSpPr>
          <p:spPr bwMode="auto">
            <a:xfrm>
              <a:off x="3807" y="134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y</a:t>
              </a:r>
              <a:endParaRPr lang="ru-RU" sz="1800">
                <a:latin typeface="Arial" charset="0"/>
              </a:endParaRPr>
            </a:p>
          </p:txBody>
        </p:sp>
      </p:grpSp>
      <p:graphicFrame>
        <p:nvGraphicFramePr>
          <p:cNvPr id="53" name="Объект 52"/>
          <p:cNvGraphicFramePr>
            <a:graphicFrameLocks noChangeAspect="1"/>
          </p:cNvGraphicFramePr>
          <p:nvPr/>
        </p:nvGraphicFramePr>
        <p:xfrm>
          <a:off x="2571736" y="500042"/>
          <a:ext cx="3357586" cy="847856"/>
        </p:xfrm>
        <a:graphic>
          <a:graphicData uri="http://schemas.openxmlformats.org/presentationml/2006/ole">
            <p:oleObj spid="_x0000_s27650" name="Формула" r:id="rId3" imgW="965160" imgH="279360" progId="Equation.3">
              <p:embed/>
            </p:oleObj>
          </a:graphicData>
        </a:graphic>
      </p:graphicFrame>
      <p:sp>
        <p:nvSpPr>
          <p:cNvPr id="55" name="Полилиния 54"/>
          <p:cNvSpPr/>
          <p:nvPr/>
        </p:nvSpPr>
        <p:spPr bwMode="auto">
          <a:xfrm>
            <a:off x="4766872" y="2263515"/>
            <a:ext cx="2196059" cy="1731364"/>
          </a:xfrm>
          <a:custGeom>
            <a:avLst/>
            <a:gdLst>
              <a:gd name="connsiteX0" fmla="*/ 2196059 w 2196059"/>
              <a:gd name="connsiteY0" fmla="*/ 0 h 1731364"/>
              <a:gd name="connsiteX1" fmla="*/ 1761344 w 2196059"/>
              <a:gd name="connsiteY1" fmla="*/ 861934 h 1731364"/>
              <a:gd name="connsiteX2" fmla="*/ 1311639 w 2196059"/>
              <a:gd name="connsiteY2" fmla="*/ 1731364 h 1731364"/>
              <a:gd name="connsiteX3" fmla="*/ 1101777 w 2196059"/>
              <a:gd name="connsiteY3" fmla="*/ 1304144 h 1731364"/>
              <a:gd name="connsiteX4" fmla="*/ 876925 w 2196059"/>
              <a:gd name="connsiteY4" fmla="*/ 1731364 h 1731364"/>
              <a:gd name="connsiteX5" fmla="*/ 434715 w 2196059"/>
              <a:gd name="connsiteY5" fmla="*/ 861934 h 1731364"/>
              <a:gd name="connsiteX6" fmla="*/ 0 w 2196059"/>
              <a:gd name="connsiteY6" fmla="*/ 0 h 1731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6059" h="1731364">
                <a:moveTo>
                  <a:pt x="2196059" y="0"/>
                </a:moveTo>
                <a:lnTo>
                  <a:pt x="1761344" y="861934"/>
                </a:lnTo>
                <a:lnTo>
                  <a:pt x="1311639" y="1731364"/>
                </a:lnTo>
                <a:lnTo>
                  <a:pt x="1101777" y="1304144"/>
                </a:lnTo>
                <a:lnTo>
                  <a:pt x="876925" y="1731364"/>
                </a:lnTo>
                <a:lnTo>
                  <a:pt x="434715" y="861934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7000892" y="2214554"/>
          <a:ext cx="1643074" cy="539572"/>
        </p:xfrm>
        <a:graphic>
          <a:graphicData uri="http://schemas.openxmlformats.org/presentationml/2006/ole">
            <p:oleObj spid="_x0000_s27651" name="Формула" r:id="rId4" imgW="965160" imgH="279360" progId="Equation.3">
              <p:embed/>
            </p:oleObj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500034" y="285728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Исследуйте число решений уравнения </a:t>
            </a:r>
            <a:endParaRPr lang="ru-RU" sz="3600" dirty="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3000364" y="879862"/>
          <a:ext cx="2428892" cy="588558"/>
        </p:xfrm>
        <a:graphic>
          <a:graphicData uri="http://schemas.openxmlformats.org/presentationml/2006/ole">
            <p:oleObj spid="_x0000_s27652" name="Формула" r:id="rId5" imgW="952200" imgH="279360" progId="Equation.3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500034" y="1785926"/>
          <a:ext cx="2143140" cy="612978"/>
        </p:xfrm>
        <a:graphic>
          <a:graphicData uri="http://schemas.openxmlformats.org/presentationml/2006/ole">
            <p:oleObj spid="_x0000_s27653" name="Формула" r:id="rId6" imgW="965160" imgH="279360" progId="Equation.3">
              <p:embed/>
            </p:oleObj>
          </a:graphicData>
        </a:graphic>
      </p:graphicFrame>
      <p:graphicFrame>
        <p:nvGraphicFramePr>
          <p:cNvPr id="60" name="Объект 59"/>
          <p:cNvGraphicFramePr>
            <a:graphicFrameLocks noChangeAspect="1"/>
          </p:cNvGraphicFramePr>
          <p:nvPr/>
        </p:nvGraphicFramePr>
        <p:xfrm>
          <a:off x="500034" y="2428868"/>
          <a:ext cx="1000132" cy="551797"/>
        </p:xfrm>
        <a:graphic>
          <a:graphicData uri="http://schemas.openxmlformats.org/presentationml/2006/ole">
            <p:oleObj spid="_x0000_s27654" name="Формула" r:id="rId7" imgW="368280" imgH="203040" progId="Equation.3">
              <p:embed/>
            </p:oleObj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428596" y="2857496"/>
            <a:ext cx="2428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Горизонтальная прямая, проходящая через точку с ординатой </a:t>
            </a:r>
            <a:r>
              <a:rPr lang="en-US" sz="1600" b="1" dirty="0" smtClean="0"/>
              <a:t>b</a:t>
            </a:r>
            <a:r>
              <a:rPr lang="ru-RU" sz="1600" b="1" dirty="0" smtClean="0"/>
              <a:t>.</a:t>
            </a:r>
            <a:endParaRPr lang="ru-RU" sz="1600" b="1" dirty="0"/>
          </a:p>
        </p:txBody>
      </p:sp>
      <p:sp>
        <p:nvSpPr>
          <p:cNvPr id="64" name="Полилиния 63"/>
          <p:cNvSpPr/>
          <p:nvPr/>
        </p:nvSpPr>
        <p:spPr bwMode="auto">
          <a:xfrm>
            <a:off x="2668249" y="3979889"/>
            <a:ext cx="5621312" cy="2038662"/>
          </a:xfrm>
          <a:custGeom>
            <a:avLst/>
            <a:gdLst>
              <a:gd name="connsiteX0" fmla="*/ 37476 w 5621312"/>
              <a:gd name="connsiteY0" fmla="*/ 14990 h 2038662"/>
              <a:gd name="connsiteX1" fmla="*/ 5621312 w 5621312"/>
              <a:gd name="connsiteY1" fmla="*/ 0 h 2038662"/>
              <a:gd name="connsiteX2" fmla="*/ 5606321 w 5621312"/>
              <a:gd name="connsiteY2" fmla="*/ 2016177 h 2038662"/>
              <a:gd name="connsiteX3" fmla="*/ 0 w 5621312"/>
              <a:gd name="connsiteY3" fmla="*/ 2038662 h 2038662"/>
              <a:gd name="connsiteX4" fmla="*/ 37476 w 5621312"/>
              <a:gd name="connsiteY4" fmla="*/ 14990 h 203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1312" h="2038662">
                <a:moveTo>
                  <a:pt x="37476" y="14990"/>
                </a:moveTo>
                <a:lnTo>
                  <a:pt x="5621312" y="0"/>
                </a:lnTo>
                <a:lnTo>
                  <a:pt x="5606321" y="2016177"/>
                </a:lnTo>
                <a:lnTo>
                  <a:pt x="0" y="2038662"/>
                </a:lnTo>
                <a:lnTo>
                  <a:pt x="37476" y="14990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 bwMode="auto">
          <a:xfrm>
            <a:off x="2714612" y="5715016"/>
            <a:ext cx="5572164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785786" y="6143644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Если </a:t>
            </a:r>
            <a:r>
              <a:rPr lang="en-US" sz="2400" b="1" dirty="0" smtClean="0"/>
              <a:t>b&lt;</a:t>
            </a:r>
            <a:r>
              <a:rPr lang="ru-RU" sz="2400" b="1" dirty="0" smtClean="0"/>
              <a:t>0, то уравнение корней не имеет.</a:t>
            </a:r>
            <a:endParaRPr lang="ru-RU" sz="2400" b="1" dirty="0"/>
          </a:p>
        </p:txBody>
      </p:sp>
      <p:cxnSp>
        <p:nvCxnSpPr>
          <p:cNvPr id="69" name="Прямая соединительная линия 68"/>
          <p:cNvCxnSpPr>
            <a:stCxn id="64" idx="0"/>
            <a:endCxn id="64" idx="1"/>
          </p:cNvCxnSpPr>
          <p:nvPr/>
        </p:nvCxnSpPr>
        <p:spPr bwMode="auto">
          <a:xfrm flipV="1">
            <a:off x="2705725" y="3979889"/>
            <a:ext cx="5583836" cy="149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0" name="Овал 69"/>
          <p:cNvSpPr/>
          <p:nvPr/>
        </p:nvSpPr>
        <p:spPr bwMode="auto">
          <a:xfrm>
            <a:off x="5610522" y="3950006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1" name="Овал 70"/>
          <p:cNvSpPr/>
          <p:nvPr/>
        </p:nvSpPr>
        <p:spPr bwMode="auto">
          <a:xfrm>
            <a:off x="6047768" y="3943026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42910" y="6215082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Если </a:t>
            </a:r>
            <a:r>
              <a:rPr lang="en-US" sz="2400" b="1" dirty="0" smtClean="0"/>
              <a:t>b</a:t>
            </a:r>
            <a:r>
              <a:rPr lang="ru-RU" sz="2400" b="1" dirty="0" smtClean="0"/>
              <a:t>=0, то уравнение имеет два корня.</a:t>
            </a:r>
            <a:endParaRPr lang="ru-RU" sz="2400" b="1" dirty="0"/>
          </a:p>
        </p:txBody>
      </p:sp>
      <p:sp>
        <p:nvSpPr>
          <p:cNvPr id="73" name="Полилиния 72"/>
          <p:cNvSpPr/>
          <p:nvPr/>
        </p:nvSpPr>
        <p:spPr bwMode="auto">
          <a:xfrm>
            <a:off x="2661313" y="3555242"/>
            <a:ext cx="5656997" cy="423080"/>
          </a:xfrm>
          <a:custGeom>
            <a:avLst/>
            <a:gdLst>
              <a:gd name="connsiteX0" fmla="*/ 6824 w 5656997"/>
              <a:gd name="connsiteY0" fmla="*/ 13648 h 423080"/>
              <a:gd name="connsiteX1" fmla="*/ 0 w 5656997"/>
              <a:gd name="connsiteY1" fmla="*/ 423080 h 423080"/>
              <a:gd name="connsiteX2" fmla="*/ 5650174 w 5656997"/>
              <a:gd name="connsiteY2" fmla="*/ 395785 h 423080"/>
              <a:gd name="connsiteX3" fmla="*/ 5656997 w 5656997"/>
              <a:gd name="connsiteY3" fmla="*/ 0 h 423080"/>
              <a:gd name="connsiteX4" fmla="*/ 6824 w 5656997"/>
              <a:gd name="connsiteY4" fmla="*/ 13648 h 42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6997" h="423080">
                <a:moveTo>
                  <a:pt x="6824" y="13648"/>
                </a:moveTo>
                <a:lnTo>
                  <a:pt x="0" y="423080"/>
                </a:lnTo>
                <a:lnTo>
                  <a:pt x="5650174" y="395785"/>
                </a:lnTo>
                <a:lnTo>
                  <a:pt x="5656997" y="0"/>
                </a:lnTo>
                <a:lnTo>
                  <a:pt x="6824" y="13648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79" name="Прямая соединительная линия 78"/>
          <p:cNvCxnSpPr/>
          <p:nvPr/>
        </p:nvCxnSpPr>
        <p:spPr bwMode="auto">
          <a:xfrm>
            <a:off x="2571736" y="3929066"/>
            <a:ext cx="5572164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0" name="Овал 79"/>
          <p:cNvSpPr/>
          <p:nvPr/>
        </p:nvSpPr>
        <p:spPr bwMode="auto">
          <a:xfrm>
            <a:off x="5429256" y="3571876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1" name="Овал 80"/>
          <p:cNvSpPr/>
          <p:nvPr/>
        </p:nvSpPr>
        <p:spPr bwMode="auto">
          <a:xfrm>
            <a:off x="5786446" y="3605834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2" name="Овал 81"/>
          <p:cNvSpPr/>
          <p:nvPr/>
        </p:nvSpPr>
        <p:spPr bwMode="auto">
          <a:xfrm>
            <a:off x="5873102" y="3601860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3" name="Овал 82"/>
          <p:cNvSpPr/>
          <p:nvPr/>
        </p:nvSpPr>
        <p:spPr bwMode="auto">
          <a:xfrm>
            <a:off x="6230066" y="3598112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28596" y="6143644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Если </a:t>
            </a:r>
            <a:r>
              <a:rPr lang="en-US" sz="2400" b="1" dirty="0" smtClean="0"/>
              <a:t>0&lt;b&lt;2</a:t>
            </a:r>
            <a:r>
              <a:rPr lang="ru-RU" sz="2400" b="1" dirty="0" smtClean="0"/>
              <a:t>, то уравнение имеет четыре корня.</a:t>
            </a:r>
            <a:endParaRPr lang="ru-RU" sz="2400" b="1" dirty="0"/>
          </a:p>
        </p:txBody>
      </p:sp>
      <p:cxnSp>
        <p:nvCxnSpPr>
          <p:cNvPr id="87" name="Прямая соединительная линия 86"/>
          <p:cNvCxnSpPr/>
          <p:nvPr/>
        </p:nvCxnSpPr>
        <p:spPr bwMode="auto">
          <a:xfrm flipV="1">
            <a:off x="2786050" y="3555242"/>
            <a:ext cx="5532260" cy="1663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8" name="Овал 87"/>
          <p:cNvSpPr/>
          <p:nvPr/>
        </p:nvSpPr>
        <p:spPr bwMode="auto">
          <a:xfrm>
            <a:off x="5387232" y="3524504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9" name="Овал 88"/>
          <p:cNvSpPr/>
          <p:nvPr/>
        </p:nvSpPr>
        <p:spPr bwMode="auto">
          <a:xfrm>
            <a:off x="5836492" y="3532526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0" name="Овал 89"/>
          <p:cNvSpPr/>
          <p:nvPr/>
        </p:nvSpPr>
        <p:spPr bwMode="auto">
          <a:xfrm>
            <a:off x="6265120" y="3519156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00034" y="6215082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Если </a:t>
            </a:r>
            <a:r>
              <a:rPr lang="en-US" sz="2400" b="1" dirty="0" smtClean="0"/>
              <a:t>b</a:t>
            </a:r>
            <a:r>
              <a:rPr lang="ru-RU" sz="2400" b="1" dirty="0" smtClean="0"/>
              <a:t>=2, то уравнение имеет три корня.</a:t>
            </a:r>
            <a:endParaRPr lang="ru-RU" sz="2400" b="1" dirty="0"/>
          </a:p>
        </p:txBody>
      </p:sp>
      <p:sp>
        <p:nvSpPr>
          <p:cNvPr id="92" name="Полилиния 91"/>
          <p:cNvSpPr/>
          <p:nvPr/>
        </p:nvSpPr>
        <p:spPr bwMode="auto">
          <a:xfrm>
            <a:off x="2681728" y="1459966"/>
            <a:ext cx="5617028" cy="2090058"/>
          </a:xfrm>
          <a:custGeom>
            <a:avLst/>
            <a:gdLst>
              <a:gd name="connsiteX0" fmla="*/ 0 w 5617028"/>
              <a:gd name="connsiteY0" fmla="*/ 0 h 2090058"/>
              <a:gd name="connsiteX1" fmla="*/ 0 w 5617028"/>
              <a:gd name="connsiteY1" fmla="*/ 2090058 h 2090058"/>
              <a:gd name="connsiteX2" fmla="*/ 5601660 w 5617028"/>
              <a:gd name="connsiteY2" fmla="*/ 2074689 h 2090058"/>
              <a:gd name="connsiteX3" fmla="*/ 5617028 w 5617028"/>
              <a:gd name="connsiteY3" fmla="*/ 30737 h 2090058"/>
              <a:gd name="connsiteX4" fmla="*/ 0 w 5617028"/>
              <a:gd name="connsiteY4" fmla="*/ 0 h 2090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7028" h="2090058">
                <a:moveTo>
                  <a:pt x="0" y="0"/>
                </a:moveTo>
                <a:lnTo>
                  <a:pt x="0" y="2090058"/>
                </a:lnTo>
                <a:lnTo>
                  <a:pt x="5601660" y="2074689"/>
                </a:lnTo>
                <a:lnTo>
                  <a:pt x="5617028" y="3073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94" name="Прямая соединительная линия 93"/>
          <p:cNvCxnSpPr/>
          <p:nvPr/>
        </p:nvCxnSpPr>
        <p:spPr bwMode="auto">
          <a:xfrm>
            <a:off x="2786050" y="3429000"/>
            <a:ext cx="5500726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4" name="Овал 83"/>
          <p:cNvSpPr/>
          <p:nvPr/>
        </p:nvSpPr>
        <p:spPr bwMode="auto">
          <a:xfrm>
            <a:off x="6866522" y="2324269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6" name="Овал 85"/>
          <p:cNvSpPr/>
          <p:nvPr/>
        </p:nvSpPr>
        <p:spPr bwMode="auto">
          <a:xfrm>
            <a:off x="4777808" y="2314900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71472" y="6143644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Если </a:t>
            </a:r>
            <a:r>
              <a:rPr lang="en-US" sz="2400" b="1" dirty="0" smtClean="0"/>
              <a:t>b&gt;</a:t>
            </a:r>
            <a:r>
              <a:rPr lang="ru-RU" sz="2400" b="1" dirty="0" smtClean="0"/>
              <a:t>2 уравнение имеет два корня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57224" y="5226784"/>
            <a:ext cx="75009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Ответ: если </a:t>
            </a:r>
            <a:r>
              <a:rPr lang="en-US" sz="2000" b="1" dirty="0" smtClean="0"/>
              <a:t>b&lt;</a:t>
            </a:r>
            <a:r>
              <a:rPr lang="ru-RU" sz="2000" b="1" dirty="0" smtClean="0"/>
              <a:t>0, то уравнение не имеет корней; если </a:t>
            </a:r>
            <a:r>
              <a:rPr lang="en-US" sz="2000" b="1" dirty="0" smtClean="0"/>
              <a:t>b</a:t>
            </a:r>
            <a:r>
              <a:rPr lang="ru-RU" sz="2000" b="1" dirty="0" smtClean="0"/>
              <a:t>=0, то уравнение имеет два корня; если 0</a:t>
            </a:r>
            <a:r>
              <a:rPr lang="en-US" sz="2000" b="1" dirty="0" smtClean="0"/>
              <a:t>&lt;b&lt;2</a:t>
            </a:r>
            <a:r>
              <a:rPr lang="ru-RU" sz="2000" b="1" dirty="0" smtClean="0"/>
              <a:t>, то уравнение имеет четыре корня; если </a:t>
            </a:r>
            <a:r>
              <a:rPr lang="en-US" sz="2000" b="1" dirty="0" smtClean="0"/>
              <a:t>b=</a:t>
            </a:r>
            <a:r>
              <a:rPr lang="ru-RU" sz="2000" b="1" dirty="0" smtClean="0"/>
              <a:t>2, то уравнение имеет три корня; если </a:t>
            </a:r>
            <a:r>
              <a:rPr lang="en-US" sz="2000" b="1" dirty="0" smtClean="0"/>
              <a:t>b&gt;</a:t>
            </a:r>
            <a:r>
              <a:rPr lang="ru-RU" sz="2000" b="1" dirty="0" smtClean="0"/>
              <a:t>2, то уравнение имеет два корня.</a:t>
            </a:r>
            <a:endParaRPr lang="ru-RU" sz="2000" b="1" dirty="0"/>
          </a:p>
        </p:txBody>
      </p:sp>
      <p:cxnSp>
        <p:nvCxnSpPr>
          <p:cNvPr id="96" name="Прямая соединительная линия 95"/>
          <p:cNvCxnSpPr/>
          <p:nvPr/>
        </p:nvCxnSpPr>
        <p:spPr bwMode="auto">
          <a:xfrm>
            <a:off x="2714612" y="4643446"/>
            <a:ext cx="5572164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8" name="Прямая соединительная линия 97"/>
          <p:cNvCxnSpPr/>
          <p:nvPr/>
        </p:nvCxnSpPr>
        <p:spPr bwMode="auto">
          <a:xfrm flipV="1">
            <a:off x="2714612" y="4000504"/>
            <a:ext cx="5583836" cy="149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9" name="Овал 98"/>
          <p:cNvSpPr/>
          <p:nvPr/>
        </p:nvSpPr>
        <p:spPr bwMode="auto">
          <a:xfrm>
            <a:off x="5613451" y="3967642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2" name="Овал 101"/>
          <p:cNvSpPr/>
          <p:nvPr/>
        </p:nvSpPr>
        <p:spPr bwMode="auto">
          <a:xfrm>
            <a:off x="6060734" y="3964756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03" name="Прямая соединительная линия 102"/>
          <p:cNvCxnSpPr/>
          <p:nvPr/>
        </p:nvCxnSpPr>
        <p:spPr bwMode="auto">
          <a:xfrm>
            <a:off x="2857488" y="3747521"/>
            <a:ext cx="5572164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4" name="Овал 103"/>
          <p:cNvSpPr/>
          <p:nvPr/>
        </p:nvSpPr>
        <p:spPr bwMode="auto">
          <a:xfrm>
            <a:off x="5500694" y="3714752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5" name="Овал 104"/>
          <p:cNvSpPr/>
          <p:nvPr/>
        </p:nvSpPr>
        <p:spPr bwMode="auto">
          <a:xfrm>
            <a:off x="5715008" y="3714752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6" name="Овал 105"/>
          <p:cNvSpPr/>
          <p:nvPr/>
        </p:nvSpPr>
        <p:spPr bwMode="auto">
          <a:xfrm>
            <a:off x="5929322" y="3714752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7" name="Овал 106"/>
          <p:cNvSpPr/>
          <p:nvPr/>
        </p:nvSpPr>
        <p:spPr bwMode="auto">
          <a:xfrm>
            <a:off x="6143636" y="3714752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4" name="Овал 113"/>
          <p:cNvSpPr/>
          <p:nvPr/>
        </p:nvSpPr>
        <p:spPr bwMode="auto">
          <a:xfrm>
            <a:off x="5420319" y="3539107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5" name="Овал 114"/>
          <p:cNvSpPr/>
          <p:nvPr/>
        </p:nvSpPr>
        <p:spPr bwMode="auto">
          <a:xfrm>
            <a:off x="6274528" y="3533207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16" name="Прямая соединительная линия 115"/>
          <p:cNvCxnSpPr/>
          <p:nvPr/>
        </p:nvCxnSpPr>
        <p:spPr bwMode="auto">
          <a:xfrm>
            <a:off x="2928926" y="3571876"/>
            <a:ext cx="5500726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Прямая соединительная линия 117"/>
          <p:cNvCxnSpPr/>
          <p:nvPr/>
        </p:nvCxnSpPr>
        <p:spPr bwMode="auto">
          <a:xfrm>
            <a:off x="3000364" y="2928934"/>
            <a:ext cx="5500726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9" name="Овал 118"/>
          <p:cNvSpPr/>
          <p:nvPr/>
        </p:nvSpPr>
        <p:spPr bwMode="auto">
          <a:xfrm>
            <a:off x="5067150" y="2886992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0" name="Овал 119"/>
          <p:cNvSpPr/>
          <p:nvPr/>
        </p:nvSpPr>
        <p:spPr bwMode="auto">
          <a:xfrm>
            <a:off x="6591928" y="2882076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1" name="Управляющая кнопка: далее 120">
            <a:hlinkClick r:id="rId8" action="ppaction://hlinksldjump" highlightClick="1"/>
          </p:cNvPr>
          <p:cNvSpPr/>
          <p:nvPr/>
        </p:nvSpPr>
        <p:spPr bwMode="auto">
          <a:xfrm>
            <a:off x="7429520" y="285728"/>
            <a:ext cx="1071570" cy="357190"/>
          </a:xfrm>
          <a:prstGeom prst="actionButtonForwardNex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0.31875 0.249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00087 -0.2388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2000" fill="hold"/>
                                        <p:tgtEl>
                                          <p:spTgt spid="7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33333E-6 L 0.00087 -0.04144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5" dur="2000" fill="hold"/>
                                        <p:tgtEl>
                                          <p:spTgt spid="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2" dur="2000" fill="hold"/>
                                        <p:tgtEl>
                                          <p:spTgt spid="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9" dur="2000" fill="hold"/>
                                        <p:tgtEl>
                                          <p:spTgt spid="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6" dur="2000" fill="hold"/>
                                        <p:tgtEl>
                                          <p:spTgt spid="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2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8" dur="2000" fill="hold"/>
                                        <p:tgtEl>
                                          <p:spTgt spid="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5" dur="2000" fill="hold"/>
                                        <p:tgtEl>
                                          <p:spTgt spid="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2" dur="2000" fill="hold"/>
                                        <p:tgtEl>
                                          <p:spTgt spid="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1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1.37436E-6 L 6.38889E-6 -0.15734 " pathEditMode="relative" ptsTypes="AA">
                                      <p:cBhvr>
                                        <p:cTn id="233" dur="3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3000"/>
                            </p:stCondLst>
                            <p:childTnLst>
                              <p:par>
                                <p:cTn id="2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5" dur="2000" fill="hold"/>
                                        <p:tgtEl>
                                          <p:spTgt spid="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2" dur="2000" fill="hold"/>
                                        <p:tgtEl>
                                          <p:spTgt spid="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2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2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1" grpId="0"/>
      <p:bldP spid="64" grpId="0" animBg="1"/>
      <p:bldP spid="64" grpId="1" animBg="1"/>
      <p:bldP spid="67" grpId="0"/>
      <p:bldP spid="67" grpId="1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  <p:bldP spid="72" grpId="0" build="allAtOnce"/>
      <p:bldP spid="73" grpId="0" animBg="1"/>
      <p:bldP spid="73" grpId="1" animBg="1"/>
      <p:bldP spid="80" grpId="0" animBg="1"/>
      <p:bldP spid="80" grpId="1" animBg="1"/>
      <p:bldP spid="80" grpId="2" animBg="1"/>
      <p:bldP spid="81" grpId="0" animBg="1"/>
      <p:bldP spid="81" grpId="1" animBg="1"/>
      <p:bldP spid="81" grpId="2" animBg="1"/>
      <p:bldP spid="82" grpId="0" animBg="1"/>
      <p:bldP spid="82" grpId="1" animBg="1"/>
      <p:bldP spid="82" grpId="2" animBg="1"/>
      <p:bldP spid="83" grpId="0" animBg="1"/>
      <p:bldP spid="83" grpId="1" animBg="1"/>
      <p:bldP spid="83" grpId="2" animBg="1"/>
      <p:bldP spid="85" grpId="0" build="allAtOnce"/>
      <p:bldP spid="88" grpId="0" animBg="1"/>
      <p:bldP spid="88" grpId="1" animBg="1"/>
      <p:bldP spid="88" grpId="2" animBg="1"/>
      <p:bldP spid="89" grpId="0" animBg="1"/>
      <p:bldP spid="89" grpId="1" animBg="1"/>
      <p:bldP spid="89" grpId="2" animBg="1"/>
      <p:bldP spid="89" grpId="3" animBg="1"/>
      <p:bldP spid="90" grpId="0" animBg="1"/>
      <p:bldP spid="90" grpId="1" animBg="1"/>
      <p:bldP spid="90" grpId="2" animBg="1"/>
      <p:bldP spid="91" grpId="0" build="allAtOnce"/>
      <p:bldP spid="92" grpId="0" animBg="1"/>
      <p:bldP spid="92" grpId="1" animBg="1"/>
      <p:bldP spid="84" grpId="0" animBg="1"/>
      <p:bldP spid="84" grpId="1" animBg="1"/>
      <p:bldP spid="84" grpId="2" animBg="1"/>
      <p:bldP spid="86" grpId="0" animBg="1"/>
      <p:bldP spid="86" grpId="1" animBg="1"/>
      <p:bldP spid="86" grpId="2" animBg="1"/>
      <p:bldP spid="93" grpId="0" build="allAtOnce"/>
      <p:bldP spid="95" grpId="0"/>
      <p:bldP spid="99" grpId="0" animBg="1"/>
      <p:bldP spid="102" grpId="0" animBg="1"/>
      <p:bldP spid="104" grpId="0" animBg="1"/>
      <p:bldP spid="105" grpId="0" animBg="1"/>
      <p:bldP spid="106" grpId="0" animBg="1"/>
      <p:bldP spid="107" grpId="0" animBg="1"/>
      <p:bldP spid="114" grpId="0" animBg="1"/>
      <p:bldP spid="115" grpId="0" animBg="1"/>
      <p:bldP spid="119" grpId="0" animBg="1"/>
      <p:bldP spid="1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2650858" y="1357298"/>
            <a:ext cx="6143668" cy="5053014"/>
            <a:chOff x="2214" y="1341"/>
            <a:chExt cx="3703" cy="3003"/>
          </a:xfrm>
        </p:grpSpPr>
        <p:sp>
          <p:nvSpPr>
            <p:cNvPr id="4" name="Line 15"/>
            <p:cNvSpPr>
              <a:spLocks noChangeShapeType="1"/>
            </p:cNvSpPr>
            <p:nvPr/>
          </p:nvSpPr>
          <p:spPr bwMode="auto">
            <a:xfrm>
              <a:off x="2250" y="3048"/>
              <a:ext cx="362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Line 16"/>
            <p:cNvSpPr>
              <a:spLocks noChangeShapeType="1"/>
            </p:cNvSpPr>
            <p:nvPr/>
          </p:nvSpPr>
          <p:spPr bwMode="auto">
            <a:xfrm flipV="1">
              <a:off x="3968" y="1471"/>
              <a:ext cx="0" cy="286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17"/>
            <p:cNvSpPr>
              <a:spLocks noChangeShapeType="1"/>
            </p:cNvSpPr>
            <p:nvPr/>
          </p:nvSpPr>
          <p:spPr bwMode="auto">
            <a:xfrm>
              <a:off x="2227" y="291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18"/>
            <p:cNvSpPr>
              <a:spLocks noChangeShapeType="1"/>
            </p:cNvSpPr>
            <p:nvPr/>
          </p:nvSpPr>
          <p:spPr bwMode="auto">
            <a:xfrm>
              <a:off x="2225" y="277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229" y="2642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20"/>
            <p:cNvSpPr>
              <a:spLocks noChangeShapeType="1"/>
            </p:cNvSpPr>
            <p:nvPr/>
          </p:nvSpPr>
          <p:spPr bwMode="auto">
            <a:xfrm>
              <a:off x="2216" y="250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>
              <a:off x="2225" y="2373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>
              <a:off x="2225" y="223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auto">
            <a:xfrm>
              <a:off x="2223" y="209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24"/>
            <p:cNvSpPr>
              <a:spLocks noChangeShapeType="1"/>
            </p:cNvSpPr>
            <p:nvPr/>
          </p:nvSpPr>
          <p:spPr bwMode="auto">
            <a:xfrm>
              <a:off x="2222" y="19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25"/>
            <p:cNvSpPr>
              <a:spLocks noChangeShapeType="1"/>
            </p:cNvSpPr>
            <p:nvPr/>
          </p:nvSpPr>
          <p:spPr bwMode="auto">
            <a:xfrm>
              <a:off x="2225" y="182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26"/>
            <p:cNvSpPr>
              <a:spLocks noChangeShapeType="1"/>
            </p:cNvSpPr>
            <p:nvPr/>
          </p:nvSpPr>
          <p:spPr bwMode="auto">
            <a:xfrm>
              <a:off x="2229" y="168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27"/>
            <p:cNvSpPr>
              <a:spLocks noChangeShapeType="1"/>
            </p:cNvSpPr>
            <p:nvPr/>
          </p:nvSpPr>
          <p:spPr bwMode="auto">
            <a:xfrm>
              <a:off x="2233" y="1548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auto">
            <a:xfrm>
              <a:off x="2214" y="318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auto">
            <a:xfrm>
              <a:off x="2223" y="332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auto">
            <a:xfrm>
              <a:off x="2216" y="34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31"/>
            <p:cNvSpPr>
              <a:spLocks noChangeShapeType="1"/>
            </p:cNvSpPr>
            <p:nvPr/>
          </p:nvSpPr>
          <p:spPr bwMode="auto">
            <a:xfrm>
              <a:off x="2220" y="359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32"/>
            <p:cNvSpPr>
              <a:spLocks noChangeShapeType="1"/>
            </p:cNvSpPr>
            <p:nvPr/>
          </p:nvSpPr>
          <p:spPr bwMode="auto">
            <a:xfrm>
              <a:off x="2229" y="372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3"/>
            <p:cNvSpPr>
              <a:spLocks noChangeShapeType="1"/>
            </p:cNvSpPr>
            <p:nvPr/>
          </p:nvSpPr>
          <p:spPr bwMode="auto">
            <a:xfrm>
              <a:off x="2227" y="386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34"/>
            <p:cNvSpPr>
              <a:spLocks noChangeShapeType="1"/>
            </p:cNvSpPr>
            <p:nvPr/>
          </p:nvSpPr>
          <p:spPr bwMode="auto">
            <a:xfrm>
              <a:off x="2225" y="400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35"/>
            <p:cNvSpPr>
              <a:spLocks noChangeShapeType="1"/>
            </p:cNvSpPr>
            <p:nvPr/>
          </p:nvSpPr>
          <p:spPr bwMode="auto">
            <a:xfrm>
              <a:off x="2218" y="413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36"/>
            <p:cNvSpPr>
              <a:spLocks noChangeShapeType="1"/>
            </p:cNvSpPr>
            <p:nvPr/>
          </p:nvSpPr>
          <p:spPr bwMode="auto">
            <a:xfrm>
              <a:off x="2227" y="426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37"/>
            <p:cNvSpPr>
              <a:spLocks noChangeShapeType="1"/>
            </p:cNvSpPr>
            <p:nvPr/>
          </p:nvSpPr>
          <p:spPr bwMode="auto">
            <a:xfrm>
              <a:off x="2300" y="1460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38"/>
            <p:cNvSpPr>
              <a:spLocks noChangeShapeType="1"/>
            </p:cNvSpPr>
            <p:nvPr/>
          </p:nvSpPr>
          <p:spPr bwMode="auto">
            <a:xfrm>
              <a:off x="2439" y="1464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2578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>
              <a:off x="2717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>
              <a:off x="2856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42"/>
            <p:cNvSpPr>
              <a:spLocks noChangeShapeType="1"/>
            </p:cNvSpPr>
            <p:nvPr/>
          </p:nvSpPr>
          <p:spPr bwMode="auto">
            <a:xfrm>
              <a:off x="2995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43"/>
            <p:cNvSpPr>
              <a:spLocks noChangeShapeType="1"/>
            </p:cNvSpPr>
            <p:nvPr/>
          </p:nvSpPr>
          <p:spPr bwMode="auto">
            <a:xfrm>
              <a:off x="313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44"/>
            <p:cNvSpPr>
              <a:spLocks noChangeShapeType="1"/>
            </p:cNvSpPr>
            <p:nvPr/>
          </p:nvSpPr>
          <p:spPr bwMode="auto">
            <a:xfrm>
              <a:off x="3273" y="1458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45"/>
            <p:cNvSpPr>
              <a:spLocks noChangeShapeType="1"/>
            </p:cNvSpPr>
            <p:nvPr/>
          </p:nvSpPr>
          <p:spPr bwMode="auto">
            <a:xfrm>
              <a:off x="3412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46"/>
            <p:cNvSpPr>
              <a:spLocks noChangeShapeType="1"/>
            </p:cNvSpPr>
            <p:nvPr/>
          </p:nvSpPr>
          <p:spPr bwMode="auto">
            <a:xfrm>
              <a:off x="3551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47"/>
            <p:cNvSpPr>
              <a:spLocks noChangeShapeType="1"/>
            </p:cNvSpPr>
            <p:nvPr/>
          </p:nvSpPr>
          <p:spPr bwMode="auto">
            <a:xfrm>
              <a:off x="3690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48"/>
            <p:cNvSpPr>
              <a:spLocks noChangeShapeType="1"/>
            </p:cNvSpPr>
            <p:nvPr/>
          </p:nvSpPr>
          <p:spPr bwMode="auto">
            <a:xfrm>
              <a:off x="4103" y="1476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49"/>
            <p:cNvSpPr>
              <a:spLocks noChangeShapeType="1"/>
            </p:cNvSpPr>
            <p:nvPr/>
          </p:nvSpPr>
          <p:spPr bwMode="auto">
            <a:xfrm>
              <a:off x="4248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50"/>
            <p:cNvSpPr>
              <a:spLocks noChangeShapeType="1"/>
            </p:cNvSpPr>
            <p:nvPr/>
          </p:nvSpPr>
          <p:spPr bwMode="auto">
            <a:xfrm>
              <a:off x="4381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51"/>
            <p:cNvSpPr>
              <a:spLocks noChangeShapeType="1"/>
            </p:cNvSpPr>
            <p:nvPr/>
          </p:nvSpPr>
          <p:spPr bwMode="auto">
            <a:xfrm>
              <a:off x="4520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52"/>
            <p:cNvSpPr>
              <a:spLocks noChangeShapeType="1"/>
            </p:cNvSpPr>
            <p:nvPr/>
          </p:nvSpPr>
          <p:spPr bwMode="auto">
            <a:xfrm>
              <a:off x="4659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53"/>
            <p:cNvSpPr>
              <a:spLocks noChangeShapeType="1"/>
            </p:cNvSpPr>
            <p:nvPr/>
          </p:nvSpPr>
          <p:spPr bwMode="auto">
            <a:xfrm>
              <a:off x="4798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54"/>
            <p:cNvSpPr>
              <a:spLocks noChangeShapeType="1"/>
            </p:cNvSpPr>
            <p:nvPr/>
          </p:nvSpPr>
          <p:spPr bwMode="auto">
            <a:xfrm>
              <a:off x="4937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55"/>
            <p:cNvSpPr>
              <a:spLocks noChangeShapeType="1"/>
            </p:cNvSpPr>
            <p:nvPr/>
          </p:nvSpPr>
          <p:spPr bwMode="auto">
            <a:xfrm>
              <a:off x="5076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56"/>
            <p:cNvSpPr>
              <a:spLocks noChangeShapeType="1"/>
            </p:cNvSpPr>
            <p:nvPr/>
          </p:nvSpPr>
          <p:spPr bwMode="auto">
            <a:xfrm>
              <a:off x="5215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57"/>
            <p:cNvSpPr>
              <a:spLocks noChangeShapeType="1"/>
            </p:cNvSpPr>
            <p:nvPr/>
          </p:nvSpPr>
          <p:spPr bwMode="auto">
            <a:xfrm>
              <a:off x="535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58"/>
            <p:cNvSpPr>
              <a:spLocks noChangeShapeType="1"/>
            </p:cNvSpPr>
            <p:nvPr/>
          </p:nvSpPr>
          <p:spPr bwMode="auto">
            <a:xfrm>
              <a:off x="5493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59"/>
            <p:cNvSpPr>
              <a:spLocks noChangeShapeType="1"/>
            </p:cNvSpPr>
            <p:nvPr/>
          </p:nvSpPr>
          <p:spPr bwMode="auto">
            <a:xfrm>
              <a:off x="5632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60"/>
            <p:cNvSpPr>
              <a:spLocks noChangeShapeType="1"/>
            </p:cNvSpPr>
            <p:nvPr/>
          </p:nvSpPr>
          <p:spPr bwMode="auto">
            <a:xfrm>
              <a:off x="5765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61"/>
            <p:cNvSpPr>
              <a:spLocks noChangeShapeType="1"/>
            </p:cNvSpPr>
            <p:nvPr/>
          </p:nvSpPr>
          <p:spPr bwMode="auto">
            <a:xfrm flipV="1">
              <a:off x="3827" y="1465"/>
              <a:ext cx="0" cy="2879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Rectangle 62"/>
            <p:cNvSpPr>
              <a:spLocks noChangeArrowheads="1"/>
            </p:cNvSpPr>
            <p:nvPr/>
          </p:nvSpPr>
          <p:spPr bwMode="auto">
            <a:xfrm>
              <a:off x="5728" y="2860"/>
              <a:ext cx="1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x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52" name="Rectangle 63"/>
            <p:cNvSpPr>
              <a:spLocks noChangeArrowheads="1"/>
            </p:cNvSpPr>
            <p:nvPr/>
          </p:nvSpPr>
          <p:spPr bwMode="auto">
            <a:xfrm>
              <a:off x="3807" y="134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Arial" charset="0"/>
                </a:rPr>
                <a:t>y</a:t>
              </a:r>
              <a:endParaRPr lang="ru-RU" sz="1800" dirty="0">
                <a:latin typeface="Arial" charset="0"/>
              </a:endParaRPr>
            </a:p>
          </p:txBody>
        </p:sp>
      </p:grpSp>
      <p:sp>
        <p:nvSpPr>
          <p:cNvPr id="53" name="Заголовок 52"/>
          <p:cNvSpPr>
            <a:spLocks noGrp="1"/>
          </p:cNvSpPr>
          <p:nvPr>
            <p:ph type="title"/>
          </p:nvPr>
        </p:nvSpPr>
        <p:spPr>
          <a:xfrm>
            <a:off x="214282" y="357166"/>
            <a:ext cx="8248680" cy="1143000"/>
          </a:xfrm>
        </p:spPr>
        <p:txBody>
          <a:bodyPr/>
          <a:lstStyle/>
          <a:p>
            <a:r>
              <a:rPr lang="ru-RU" sz="3200" dirty="0" smtClean="0"/>
              <a:t>При каком значении </a:t>
            </a:r>
            <a:r>
              <a:rPr lang="en-US" sz="3200" dirty="0" smtClean="0"/>
              <a:t>b</a:t>
            </a:r>
            <a:r>
              <a:rPr lang="ru-RU" sz="3200" dirty="0" smtClean="0"/>
              <a:t> уравнение </a:t>
            </a:r>
            <a:br>
              <a:rPr lang="ru-RU" sz="3200" dirty="0" smtClean="0"/>
            </a:br>
            <a:r>
              <a:rPr lang="ru-RU" sz="3200" dirty="0" smtClean="0"/>
              <a:t>имеет единственное решение</a:t>
            </a:r>
            <a:endParaRPr lang="ru-RU" sz="3200" dirty="0"/>
          </a:p>
        </p:txBody>
      </p:sp>
      <p:graphicFrame>
        <p:nvGraphicFramePr>
          <p:cNvPr id="54" name="Объект 53"/>
          <p:cNvGraphicFramePr>
            <a:graphicFrameLocks noChangeAspect="1"/>
          </p:cNvGraphicFramePr>
          <p:nvPr/>
        </p:nvGraphicFramePr>
        <p:xfrm>
          <a:off x="6715140" y="428604"/>
          <a:ext cx="2071670" cy="642942"/>
        </p:xfrm>
        <a:graphic>
          <a:graphicData uri="http://schemas.openxmlformats.org/presentationml/2006/ole">
            <p:oleObj spid="_x0000_s29698" name="Формула" r:id="rId3" imgW="977760" imgH="253800" progId="Equation.3">
              <p:embed/>
            </p:oleObj>
          </a:graphicData>
        </a:graphic>
      </p:graphicFrame>
      <p:graphicFrame>
        <p:nvGraphicFramePr>
          <p:cNvPr id="55" name="Объект 54"/>
          <p:cNvGraphicFramePr>
            <a:graphicFrameLocks noChangeAspect="1"/>
          </p:cNvGraphicFramePr>
          <p:nvPr/>
        </p:nvGraphicFramePr>
        <p:xfrm>
          <a:off x="642909" y="1643050"/>
          <a:ext cx="1925249" cy="611190"/>
        </p:xfrm>
        <a:graphic>
          <a:graphicData uri="http://schemas.openxmlformats.org/presentationml/2006/ole">
            <p:oleObj spid="_x0000_s29699" name="Формула" r:id="rId4" imgW="799920" imgH="253800" progId="Equation.3">
              <p:embed/>
            </p:oleObj>
          </a:graphicData>
        </a:graphic>
      </p:graphicFrame>
      <p:graphicFrame>
        <p:nvGraphicFramePr>
          <p:cNvPr id="56" name="Объект 55"/>
          <p:cNvGraphicFramePr>
            <a:graphicFrameLocks noChangeAspect="1"/>
          </p:cNvGraphicFramePr>
          <p:nvPr/>
        </p:nvGraphicFramePr>
        <p:xfrm>
          <a:off x="642909" y="2500306"/>
          <a:ext cx="1894689" cy="488952"/>
        </p:xfrm>
        <a:graphic>
          <a:graphicData uri="http://schemas.openxmlformats.org/presentationml/2006/ole">
            <p:oleObj spid="_x0000_s29700" name="Формула" r:id="rId5" imgW="787320" imgH="203040" progId="Equation.3">
              <p:embed/>
            </p:oleObj>
          </a:graphicData>
        </a:graphic>
      </p:graphicFrame>
      <p:sp>
        <p:nvSpPr>
          <p:cNvPr id="57" name="Овал 56"/>
          <p:cNvSpPr/>
          <p:nvPr/>
        </p:nvSpPr>
        <p:spPr bwMode="auto">
          <a:xfrm>
            <a:off x="5529820" y="3513563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8" name="Овал 57"/>
          <p:cNvSpPr/>
          <p:nvPr/>
        </p:nvSpPr>
        <p:spPr bwMode="auto">
          <a:xfrm>
            <a:off x="6437413" y="3504149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0" name="Овал 59"/>
          <p:cNvSpPr/>
          <p:nvPr/>
        </p:nvSpPr>
        <p:spPr bwMode="auto">
          <a:xfrm>
            <a:off x="5987635" y="4200255"/>
            <a:ext cx="71438" cy="7143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1" name="Полилиния 60"/>
          <p:cNvSpPr/>
          <p:nvPr/>
        </p:nvSpPr>
        <p:spPr bwMode="auto">
          <a:xfrm>
            <a:off x="4639456" y="2173574"/>
            <a:ext cx="2758190" cy="2053652"/>
          </a:xfrm>
          <a:custGeom>
            <a:avLst/>
            <a:gdLst>
              <a:gd name="connsiteX0" fmla="*/ 2758190 w 2758190"/>
              <a:gd name="connsiteY0" fmla="*/ 0 h 2053652"/>
              <a:gd name="connsiteX1" fmla="*/ 2300990 w 2758190"/>
              <a:gd name="connsiteY1" fmla="*/ 689547 h 2053652"/>
              <a:gd name="connsiteX2" fmla="*/ 1836295 w 2758190"/>
              <a:gd name="connsiteY2" fmla="*/ 1371600 h 2053652"/>
              <a:gd name="connsiteX3" fmla="*/ 1386590 w 2758190"/>
              <a:gd name="connsiteY3" fmla="*/ 2053652 h 2053652"/>
              <a:gd name="connsiteX4" fmla="*/ 921895 w 2758190"/>
              <a:gd name="connsiteY4" fmla="*/ 1371600 h 2053652"/>
              <a:gd name="connsiteX5" fmla="*/ 457200 w 2758190"/>
              <a:gd name="connsiteY5" fmla="*/ 689547 h 2053652"/>
              <a:gd name="connsiteX6" fmla="*/ 0 w 2758190"/>
              <a:gd name="connsiteY6" fmla="*/ 0 h 2053652"/>
              <a:gd name="connsiteX7" fmla="*/ 0 w 2758190"/>
              <a:gd name="connsiteY7" fmla="*/ 0 h 2053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8190" h="2053652">
                <a:moveTo>
                  <a:pt x="2758190" y="0"/>
                </a:moveTo>
                <a:lnTo>
                  <a:pt x="2300990" y="689547"/>
                </a:lnTo>
                <a:lnTo>
                  <a:pt x="1836295" y="1371600"/>
                </a:lnTo>
                <a:lnTo>
                  <a:pt x="1386590" y="2053652"/>
                </a:lnTo>
                <a:lnTo>
                  <a:pt x="921895" y="1371600"/>
                </a:lnTo>
                <a:lnTo>
                  <a:pt x="457200" y="68954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 bwMode="auto">
          <a:xfrm rot="5400000">
            <a:off x="4607719" y="2893215"/>
            <a:ext cx="4143404" cy="278608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Прямая соединительная линия 64"/>
          <p:cNvCxnSpPr/>
          <p:nvPr/>
        </p:nvCxnSpPr>
        <p:spPr bwMode="auto">
          <a:xfrm rot="5400000">
            <a:off x="3961265" y="2821777"/>
            <a:ext cx="4143404" cy="278608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6" name="Овал 65"/>
          <p:cNvSpPr/>
          <p:nvPr/>
        </p:nvSpPr>
        <p:spPr bwMode="auto">
          <a:xfrm>
            <a:off x="5524209" y="4880738"/>
            <a:ext cx="71438" cy="7143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072066" y="47148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-3</a:t>
            </a:r>
            <a:endParaRPr lang="ru-RU" b="1" dirty="0"/>
          </a:p>
        </p:txBody>
      </p:sp>
      <p:cxnSp>
        <p:nvCxnSpPr>
          <p:cNvPr id="69" name="Прямая соединительная линия 68"/>
          <p:cNvCxnSpPr/>
          <p:nvPr/>
        </p:nvCxnSpPr>
        <p:spPr bwMode="auto">
          <a:xfrm rot="5400000" flipH="1">
            <a:off x="3914337" y="3195916"/>
            <a:ext cx="3298664" cy="13053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1" name="Прямая соединительная линия 70"/>
          <p:cNvCxnSpPr/>
          <p:nvPr/>
        </p:nvCxnSpPr>
        <p:spPr bwMode="auto">
          <a:xfrm rot="5400000">
            <a:off x="3954241" y="2821777"/>
            <a:ext cx="4143404" cy="278608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571472" y="3214686"/>
            <a:ext cx="20002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Ответ: при </a:t>
            </a:r>
            <a:r>
              <a:rPr lang="en-US" sz="2400" dirty="0" smtClean="0"/>
              <a:t>b&gt;</a:t>
            </a:r>
            <a:r>
              <a:rPr lang="ru-RU" sz="2400" dirty="0" smtClean="0"/>
              <a:t>-3 исходное уравнение имеет единственное решение.</a:t>
            </a:r>
            <a:endParaRPr lang="ru-RU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022E-16 L -0.15973 -0.29306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5.18519E-6 L -0.04357 -0.22823 L -0.06979 -0.36157 " pathEditMode="relative" ptsTypes="AAA">
                                      <p:cBhvr>
                                        <p:cTn id="31" dur="1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5.18519E-6 L -0.04357 -0.22823 L -0.06979 -0.36157 " pathEditMode="relative" ptsTypes="AAA">
                                      <p:cBhvr>
                                        <p:cTn id="48" dur="1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/>
      <p:bldP spid="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4"/>
            <a:ext cx="749924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«Сегодня на занятии я повторил…»</a:t>
            </a:r>
            <a:endParaRPr lang="ru-RU" sz="4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2285992"/>
            <a:ext cx="65958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«Сегодня на занятии я узнал…»</a:t>
            </a:r>
            <a:endParaRPr lang="ru-RU" sz="4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4286256"/>
            <a:ext cx="692948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«Сегодня на занятии я научился…»</a:t>
            </a:r>
            <a:endParaRPr lang="ru-RU" sz="4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1500166" y="1714488"/>
            <a:ext cx="58579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33CC33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Я вам предлагаю попробовать построить график функции </a:t>
            </a:r>
            <a:endParaRPr lang="ru-RU" sz="3600" b="1" dirty="0">
              <a:ln w="10541" cmpd="sng">
                <a:solidFill>
                  <a:srgbClr val="00B050"/>
                </a:solidFill>
                <a:prstDash val="solid"/>
              </a:ln>
              <a:solidFill>
                <a:srgbClr val="33CC33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46" name="Объект 45"/>
          <p:cNvGraphicFramePr>
            <a:graphicFrameLocks noChangeAspect="1"/>
          </p:cNvGraphicFramePr>
          <p:nvPr/>
        </p:nvGraphicFramePr>
        <p:xfrm>
          <a:off x="3286116" y="3929066"/>
          <a:ext cx="2911490" cy="1039818"/>
        </p:xfrm>
        <a:graphic>
          <a:graphicData uri="http://schemas.openxmlformats.org/presentationml/2006/ole">
            <p:oleObj spid="_x0000_s28673" name="Формула" r:id="rId3" imgW="711000" imgH="25380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Group 2"/>
          <p:cNvGraphicFramePr>
            <a:graphicFrameLocks noGrp="1"/>
          </p:cNvGraphicFramePr>
          <p:nvPr/>
        </p:nvGraphicFramePr>
        <p:xfrm>
          <a:off x="395288" y="549275"/>
          <a:ext cx="6096000" cy="54864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1165" name="Line 445"/>
          <p:cNvSpPr>
            <a:spLocks noChangeShapeType="1"/>
          </p:cNvSpPr>
          <p:nvPr/>
        </p:nvSpPr>
        <p:spPr bwMode="auto">
          <a:xfrm flipV="1">
            <a:off x="3419475" y="549275"/>
            <a:ext cx="0" cy="540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66" name="Line 446"/>
          <p:cNvSpPr>
            <a:spLocks noChangeShapeType="1"/>
          </p:cNvSpPr>
          <p:nvPr/>
        </p:nvSpPr>
        <p:spPr bwMode="auto">
          <a:xfrm>
            <a:off x="323850" y="3284538"/>
            <a:ext cx="61198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67" name="Line 447"/>
          <p:cNvSpPr>
            <a:spLocks noChangeShapeType="1"/>
          </p:cNvSpPr>
          <p:nvPr/>
        </p:nvSpPr>
        <p:spPr bwMode="auto">
          <a:xfrm>
            <a:off x="3746500" y="3146425"/>
            <a:ext cx="0" cy="238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68" name="Line 448"/>
          <p:cNvSpPr>
            <a:spLocks noChangeShapeType="1"/>
          </p:cNvSpPr>
          <p:nvPr/>
        </p:nvSpPr>
        <p:spPr bwMode="auto">
          <a:xfrm flipV="1">
            <a:off x="3313113" y="2981325"/>
            <a:ext cx="238125" cy="14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74" name="Freeform 454"/>
          <p:cNvSpPr>
            <a:spLocks/>
          </p:cNvSpPr>
          <p:nvPr/>
        </p:nvSpPr>
        <p:spPr bwMode="auto">
          <a:xfrm>
            <a:off x="2532063" y="2835275"/>
            <a:ext cx="1814512" cy="438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4" y="167"/>
              </a:cxn>
              <a:cxn ang="0">
                <a:pos x="776" y="0"/>
              </a:cxn>
            </a:cxnLst>
            <a:rect l="0" t="0" r="r" b="b"/>
            <a:pathLst>
              <a:path w="776" h="167">
                <a:moveTo>
                  <a:pt x="0" y="0"/>
                </a:moveTo>
                <a:lnTo>
                  <a:pt x="384" y="167"/>
                </a:lnTo>
                <a:lnTo>
                  <a:pt x="776" y="0"/>
                </a:lnTo>
              </a:path>
            </a:pathLst>
          </a:custGeom>
          <a:noFill/>
          <a:ln w="57150" cmpd="sng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76" name="Line 456"/>
          <p:cNvSpPr>
            <a:spLocks noChangeShapeType="1"/>
          </p:cNvSpPr>
          <p:nvPr/>
        </p:nvSpPr>
        <p:spPr bwMode="auto">
          <a:xfrm>
            <a:off x="3127375" y="2451100"/>
            <a:ext cx="609600" cy="0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77" name="AutoShape 457"/>
          <p:cNvSpPr>
            <a:spLocks noChangeArrowheads="1"/>
          </p:cNvSpPr>
          <p:nvPr/>
        </p:nvSpPr>
        <p:spPr bwMode="auto">
          <a:xfrm>
            <a:off x="2200275" y="1630363"/>
            <a:ext cx="622300" cy="569912"/>
          </a:xfrm>
          <a:prstGeom prst="diamond">
            <a:avLst/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78" name="AutoShape 458"/>
          <p:cNvSpPr>
            <a:spLocks noChangeArrowheads="1"/>
          </p:cNvSpPr>
          <p:nvPr/>
        </p:nvSpPr>
        <p:spPr bwMode="auto">
          <a:xfrm>
            <a:off x="4029075" y="1630363"/>
            <a:ext cx="622300" cy="569912"/>
          </a:xfrm>
          <a:prstGeom prst="diamond">
            <a:avLst/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80" name="Freeform 460"/>
          <p:cNvSpPr>
            <a:spLocks/>
          </p:cNvSpPr>
          <p:nvPr/>
        </p:nvSpPr>
        <p:spPr bwMode="auto">
          <a:xfrm>
            <a:off x="1908175" y="1365250"/>
            <a:ext cx="1219200" cy="265113"/>
          </a:xfrm>
          <a:custGeom>
            <a:avLst/>
            <a:gdLst/>
            <a:ahLst/>
            <a:cxnLst>
              <a:cxn ang="0">
                <a:pos x="0" y="167"/>
              </a:cxn>
              <a:cxn ang="0">
                <a:pos x="384" y="0"/>
              </a:cxn>
              <a:cxn ang="0">
                <a:pos x="768" y="167"/>
              </a:cxn>
            </a:cxnLst>
            <a:rect l="0" t="0" r="r" b="b"/>
            <a:pathLst>
              <a:path w="768" h="167">
                <a:moveTo>
                  <a:pt x="0" y="167"/>
                </a:moveTo>
                <a:lnTo>
                  <a:pt x="384" y="0"/>
                </a:lnTo>
                <a:lnTo>
                  <a:pt x="768" y="167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81" name="Freeform 461"/>
          <p:cNvSpPr>
            <a:spLocks/>
          </p:cNvSpPr>
          <p:nvPr/>
        </p:nvSpPr>
        <p:spPr bwMode="auto">
          <a:xfrm>
            <a:off x="3749675" y="1365250"/>
            <a:ext cx="1219200" cy="265113"/>
          </a:xfrm>
          <a:custGeom>
            <a:avLst/>
            <a:gdLst/>
            <a:ahLst/>
            <a:cxnLst>
              <a:cxn ang="0">
                <a:pos x="0" y="167"/>
              </a:cxn>
              <a:cxn ang="0">
                <a:pos x="384" y="0"/>
              </a:cxn>
              <a:cxn ang="0">
                <a:pos x="768" y="167"/>
              </a:cxn>
            </a:cxnLst>
            <a:rect l="0" t="0" r="r" b="b"/>
            <a:pathLst>
              <a:path w="768" h="167">
                <a:moveTo>
                  <a:pt x="0" y="167"/>
                </a:moveTo>
                <a:lnTo>
                  <a:pt x="384" y="0"/>
                </a:lnTo>
                <a:lnTo>
                  <a:pt x="768" y="167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785786" y="285728"/>
            <a:ext cx="6293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урок!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85786" y="4429132"/>
            <a:ext cx="65133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До новых встреч!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7" name="Picture 4" descr="AG00319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3116"/>
            <a:ext cx="2841625" cy="205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1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1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74" grpId="0" animBg="1"/>
      <p:bldP spid="31176" grpId="0" animBg="1"/>
      <p:bldP spid="31177" grpId="0" animBg="1"/>
      <p:bldP spid="31178" grpId="0" animBg="1"/>
      <p:bldP spid="31180" grpId="0" animBg="1"/>
      <p:bldP spid="3118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0"/>
            <a:ext cx="8105804" cy="1143000"/>
          </a:xfrm>
        </p:spPr>
        <p:txBody>
          <a:bodyPr/>
          <a:lstStyle/>
          <a:p>
            <a:r>
              <a:rPr lang="en-US" sz="3600" dirty="0">
                <a:solidFill>
                  <a:schemeClr val="bg2">
                    <a:lumMod val="75000"/>
                  </a:schemeClr>
                </a:solidFill>
              </a:rPr>
              <a:t>I</a:t>
            </a:r>
            <a:r>
              <a:rPr lang="ru-RU" sz="3600" dirty="0">
                <a:solidFill>
                  <a:schemeClr val="bg2">
                    <a:lumMod val="75000"/>
                  </a:schemeClr>
                </a:solidFill>
              </a:rPr>
              <a:t>. Графики функций вида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</a:rPr>
              <a:t> y = </a:t>
            </a:r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</a:rPr>
              <a:t>|</a:t>
            </a:r>
            <a:r>
              <a:rPr lang="en-US" sz="3600" dirty="0" err="1" smtClean="0">
                <a:solidFill>
                  <a:schemeClr val="bg2">
                    <a:lumMod val="75000"/>
                  </a:schemeClr>
                </a:solidFill>
              </a:rPr>
              <a:t>kx+b</a:t>
            </a:r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</a:rPr>
              <a:t>|</a:t>
            </a:r>
            <a:endParaRPr lang="ru-RU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102416" name="Object 16"/>
          <p:cNvGraphicFramePr>
            <a:graphicFrameLocks noChangeAspect="1"/>
          </p:cNvGraphicFramePr>
          <p:nvPr>
            <p:ph sz="half" idx="1"/>
          </p:nvPr>
        </p:nvGraphicFramePr>
        <p:xfrm>
          <a:off x="2762250" y="3757613"/>
          <a:ext cx="114300" cy="215900"/>
        </p:xfrm>
        <a:graphic>
          <a:graphicData uri="http://schemas.openxmlformats.org/presentationml/2006/ole">
            <p:oleObj spid="_x0000_s2050" name="Формула" r:id="rId3" imgW="114120" imgH="215640" progId="Equation.3">
              <p:embed/>
            </p:oleObj>
          </a:graphicData>
        </a:graphic>
      </p:graphicFrame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950913" y="1714500"/>
            <a:ext cx="2468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2415" name="Text Box 15"/>
          <p:cNvSpPr txBox="1">
            <a:spLocks noChangeArrowheads="1"/>
          </p:cNvSpPr>
          <p:nvPr/>
        </p:nvSpPr>
        <p:spPr bwMode="auto">
          <a:xfrm>
            <a:off x="500034" y="1500174"/>
            <a:ext cx="8335962" cy="453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lnSpc>
                <a:spcPct val="150000"/>
              </a:lnSpc>
            </a:pP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Для</a:t>
            </a: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построения </a:t>
            </a:r>
            <a:r>
              <a:rPr lang="ru-RU" sz="2800" dirty="0">
                <a:solidFill>
                  <a:schemeClr val="tx1">
                    <a:lumMod val="75000"/>
                  </a:schemeClr>
                </a:solidFill>
              </a:rPr>
              <a:t>графика функции </a:t>
            </a:r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</a:rPr>
              <a:t>y=|</a:t>
            </a:r>
            <a:r>
              <a:rPr lang="en-US" sz="2800" b="1" dirty="0" err="1" smtClean="0">
                <a:solidFill>
                  <a:schemeClr val="tx1">
                    <a:lumMod val="75000"/>
                  </a:schemeClr>
                </a:solidFill>
              </a:rPr>
              <a:t>kx+b</a:t>
            </a:r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</a:rPr>
              <a:t>|</a:t>
            </a: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1">
                    <a:lumMod val="75000"/>
                  </a:schemeClr>
                </a:solidFill>
              </a:rPr>
              <a:t>надо сохранить ту часть графика функции </a:t>
            </a:r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</a:rPr>
              <a:t>y=</a:t>
            </a:r>
            <a:r>
              <a:rPr lang="en-US" sz="2800" b="1" dirty="0" err="1" smtClean="0">
                <a:solidFill>
                  <a:schemeClr val="tx1">
                    <a:lumMod val="75000"/>
                  </a:schemeClr>
                </a:solidFill>
              </a:rPr>
              <a:t>kx+b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ru-RU" sz="2800" dirty="0">
                <a:solidFill>
                  <a:schemeClr val="tx1">
                    <a:lumMod val="75000"/>
                  </a:schemeClr>
                </a:solidFill>
              </a:rPr>
              <a:t>точки которой находятся на оси </a:t>
            </a:r>
            <a:r>
              <a:rPr lang="ru-RU" sz="2800" b="1" i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Ох </a:t>
            </a:r>
            <a:r>
              <a:rPr lang="ru-RU" sz="2800" dirty="0">
                <a:solidFill>
                  <a:schemeClr val="tx1">
                    <a:lumMod val="75000"/>
                  </a:schemeClr>
                </a:solidFill>
              </a:rPr>
              <a:t>или выше этой оси, и симметрично отразить относительно оси</a:t>
            </a:r>
            <a:r>
              <a:rPr lang="ru-RU" sz="2800" b="1" i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Ох</a:t>
            </a:r>
            <a:r>
              <a:rPr lang="ru-RU" sz="2800" dirty="0">
                <a:solidFill>
                  <a:schemeClr val="tx1">
                    <a:lumMod val="75000"/>
                  </a:schemeClr>
                </a:solidFill>
              </a:rPr>
              <a:t> ту часть графика 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функции </a:t>
            </a:r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</a:rPr>
              <a:t>y=</a:t>
            </a:r>
            <a:r>
              <a:rPr lang="en-US" sz="2800" b="1" dirty="0" err="1" smtClean="0">
                <a:solidFill>
                  <a:schemeClr val="tx1">
                    <a:lumMod val="75000"/>
                  </a:schemeClr>
                </a:solidFill>
              </a:rPr>
              <a:t>kx+b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ru-RU" sz="2800" dirty="0">
                <a:solidFill>
                  <a:schemeClr val="tx1">
                    <a:lumMod val="75000"/>
                  </a:schemeClr>
                </a:solidFill>
              </a:rPr>
              <a:t>которая расположена ниже оси</a:t>
            </a:r>
            <a:r>
              <a:rPr lang="ru-RU" sz="2800" b="1" i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Ох.</a:t>
            </a:r>
          </a:p>
        </p:txBody>
      </p:sp>
      <p:sp>
        <p:nvSpPr>
          <p:cNvPr id="10242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2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2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2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3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31" name="Text Box 31"/>
          <p:cNvSpPr txBox="1">
            <a:spLocks noChangeArrowheads="1"/>
          </p:cNvSpPr>
          <p:nvPr/>
        </p:nvSpPr>
        <p:spPr bwMode="auto">
          <a:xfrm>
            <a:off x="1619250" y="27082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243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35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37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68"/>
          <p:cNvGrpSpPr>
            <a:grpSpLocks/>
          </p:cNvGrpSpPr>
          <p:nvPr/>
        </p:nvGrpSpPr>
        <p:grpSpPr bwMode="auto">
          <a:xfrm>
            <a:off x="2714612" y="857232"/>
            <a:ext cx="5878513" cy="4767262"/>
            <a:chOff x="2214" y="1341"/>
            <a:chExt cx="3703" cy="3003"/>
          </a:xfrm>
        </p:grpSpPr>
        <p:sp>
          <p:nvSpPr>
            <p:cNvPr id="73" name="Line 15"/>
            <p:cNvSpPr>
              <a:spLocks noChangeShapeType="1"/>
            </p:cNvSpPr>
            <p:nvPr/>
          </p:nvSpPr>
          <p:spPr bwMode="auto">
            <a:xfrm>
              <a:off x="2250" y="3048"/>
              <a:ext cx="362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Line 16"/>
            <p:cNvSpPr>
              <a:spLocks noChangeShapeType="1"/>
            </p:cNvSpPr>
            <p:nvPr/>
          </p:nvSpPr>
          <p:spPr bwMode="auto">
            <a:xfrm flipV="1">
              <a:off x="3968" y="1471"/>
              <a:ext cx="0" cy="286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Line 17"/>
            <p:cNvSpPr>
              <a:spLocks noChangeShapeType="1"/>
            </p:cNvSpPr>
            <p:nvPr/>
          </p:nvSpPr>
          <p:spPr bwMode="auto">
            <a:xfrm>
              <a:off x="2227" y="291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Line 18"/>
            <p:cNvSpPr>
              <a:spLocks noChangeShapeType="1"/>
            </p:cNvSpPr>
            <p:nvPr/>
          </p:nvSpPr>
          <p:spPr bwMode="auto">
            <a:xfrm>
              <a:off x="2225" y="277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Line 19"/>
            <p:cNvSpPr>
              <a:spLocks noChangeShapeType="1"/>
            </p:cNvSpPr>
            <p:nvPr/>
          </p:nvSpPr>
          <p:spPr bwMode="auto">
            <a:xfrm>
              <a:off x="2229" y="2642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Line 20"/>
            <p:cNvSpPr>
              <a:spLocks noChangeShapeType="1"/>
            </p:cNvSpPr>
            <p:nvPr/>
          </p:nvSpPr>
          <p:spPr bwMode="auto">
            <a:xfrm>
              <a:off x="2216" y="250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Line 21"/>
            <p:cNvSpPr>
              <a:spLocks noChangeShapeType="1"/>
            </p:cNvSpPr>
            <p:nvPr/>
          </p:nvSpPr>
          <p:spPr bwMode="auto">
            <a:xfrm>
              <a:off x="2225" y="2373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Line 22"/>
            <p:cNvSpPr>
              <a:spLocks noChangeShapeType="1"/>
            </p:cNvSpPr>
            <p:nvPr/>
          </p:nvSpPr>
          <p:spPr bwMode="auto">
            <a:xfrm>
              <a:off x="2225" y="223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>
              <a:off x="2223" y="209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>
              <a:off x="2222" y="19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Line 25"/>
            <p:cNvSpPr>
              <a:spLocks noChangeShapeType="1"/>
            </p:cNvSpPr>
            <p:nvPr/>
          </p:nvSpPr>
          <p:spPr bwMode="auto">
            <a:xfrm>
              <a:off x="2225" y="182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Line 26"/>
            <p:cNvSpPr>
              <a:spLocks noChangeShapeType="1"/>
            </p:cNvSpPr>
            <p:nvPr/>
          </p:nvSpPr>
          <p:spPr bwMode="auto">
            <a:xfrm>
              <a:off x="2229" y="168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Line 27"/>
            <p:cNvSpPr>
              <a:spLocks noChangeShapeType="1"/>
            </p:cNvSpPr>
            <p:nvPr/>
          </p:nvSpPr>
          <p:spPr bwMode="auto">
            <a:xfrm>
              <a:off x="2233" y="1548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Line 28"/>
            <p:cNvSpPr>
              <a:spLocks noChangeShapeType="1"/>
            </p:cNvSpPr>
            <p:nvPr/>
          </p:nvSpPr>
          <p:spPr bwMode="auto">
            <a:xfrm>
              <a:off x="2214" y="318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Line 29"/>
            <p:cNvSpPr>
              <a:spLocks noChangeShapeType="1"/>
            </p:cNvSpPr>
            <p:nvPr/>
          </p:nvSpPr>
          <p:spPr bwMode="auto">
            <a:xfrm>
              <a:off x="2223" y="332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Line 30"/>
            <p:cNvSpPr>
              <a:spLocks noChangeShapeType="1"/>
            </p:cNvSpPr>
            <p:nvPr/>
          </p:nvSpPr>
          <p:spPr bwMode="auto">
            <a:xfrm>
              <a:off x="2216" y="34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Line 31"/>
            <p:cNvSpPr>
              <a:spLocks noChangeShapeType="1"/>
            </p:cNvSpPr>
            <p:nvPr/>
          </p:nvSpPr>
          <p:spPr bwMode="auto">
            <a:xfrm>
              <a:off x="2220" y="359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Line 32"/>
            <p:cNvSpPr>
              <a:spLocks noChangeShapeType="1"/>
            </p:cNvSpPr>
            <p:nvPr/>
          </p:nvSpPr>
          <p:spPr bwMode="auto">
            <a:xfrm>
              <a:off x="2229" y="372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Line 33"/>
            <p:cNvSpPr>
              <a:spLocks noChangeShapeType="1"/>
            </p:cNvSpPr>
            <p:nvPr/>
          </p:nvSpPr>
          <p:spPr bwMode="auto">
            <a:xfrm>
              <a:off x="2227" y="386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Line 34"/>
            <p:cNvSpPr>
              <a:spLocks noChangeShapeType="1"/>
            </p:cNvSpPr>
            <p:nvPr/>
          </p:nvSpPr>
          <p:spPr bwMode="auto">
            <a:xfrm>
              <a:off x="2225" y="400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Line 35"/>
            <p:cNvSpPr>
              <a:spLocks noChangeShapeType="1"/>
            </p:cNvSpPr>
            <p:nvPr/>
          </p:nvSpPr>
          <p:spPr bwMode="auto">
            <a:xfrm>
              <a:off x="2218" y="413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Line 36"/>
            <p:cNvSpPr>
              <a:spLocks noChangeShapeType="1"/>
            </p:cNvSpPr>
            <p:nvPr/>
          </p:nvSpPr>
          <p:spPr bwMode="auto">
            <a:xfrm>
              <a:off x="2227" y="426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Line 37"/>
            <p:cNvSpPr>
              <a:spLocks noChangeShapeType="1"/>
            </p:cNvSpPr>
            <p:nvPr/>
          </p:nvSpPr>
          <p:spPr bwMode="auto">
            <a:xfrm>
              <a:off x="2300" y="1460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Line 38"/>
            <p:cNvSpPr>
              <a:spLocks noChangeShapeType="1"/>
            </p:cNvSpPr>
            <p:nvPr/>
          </p:nvSpPr>
          <p:spPr bwMode="auto">
            <a:xfrm>
              <a:off x="2439" y="1464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Line 39"/>
            <p:cNvSpPr>
              <a:spLocks noChangeShapeType="1"/>
            </p:cNvSpPr>
            <p:nvPr/>
          </p:nvSpPr>
          <p:spPr bwMode="auto">
            <a:xfrm>
              <a:off x="2578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Line 40"/>
            <p:cNvSpPr>
              <a:spLocks noChangeShapeType="1"/>
            </p:cNvSpPr>
            <p:nvPr/>
          </p:nvSpPr>
          <p:spPr bwMode="auto">
            <a:xfrm>
              <a:off x="2717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Line 41"/>
            <p:cNvSpPr>
              <a:spLocks noChangeShapeType="1"/>
            </p:cNvSpPr>
            <p:nvPr/>
          </p:nvSpPr>
          <p:spPr bwMode="auto">
            <a:xfrm>
              <a:off x="2856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Line 42"/>
            <p:cNvSpPr>
              <a:spLocks noChangeShapeType="1"/>
            </p:cNvSpPr>
            <p:nvPr/>
          </p:nvSpPr>
          <p:spPr bwMode="auto">
            <a:xfrm>
              <a:off x="2995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Line 43"/>
            <p:cNvSpPr>
              <a:spLocks noChangeShapeType="1"/>
            </p:cNvSpPr>
            <p:nvPr/>
          </p:nvSpPr>
          <p:spPr bwMode="auto">
            <a:xfrm>
              <a:off x="313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Line 44"/>
            <p:cNvSpPr>
              <a:spLocks noChangeShapeType="1"/>
            </p:cNvSpPr>
            <p:nvPr/>
          </p:nvSpPr>
          <p:spPr bwMode="auto">
            <a:xfrm>
              <a:off x="3273" y="1458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Line 45"/>
            <p:cNvSpPr>
              <a:spLocks noChangeShapeType="1"/>
            </p:cNvSpPr>
            <p:nvPr/>
          </p:nvSpPr>
          <p:spPr bwMode="auto">
            <a:xfrm>
              <a:off x="3412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Line 46"/>
            <p:cNvSpPr>
              <a:spLocks noChangeShapeType="1"/>
            </p:cNvSpPr>
            <p:nvPr/>
          </p:nvSpPr>
          <p:spPr bwMode="auto">
            <a:xfrm>
              <a:off x="3551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Line 47"/>
            <p:cNvSpPr>
              <a:spLocks noChangeShapeType="1"/>
            </p:cNvSpPr>
            <p:nvPr/>
          </p:nvSpPr>
          <p:spPr bwMode="auto">
            <a:xfrm>
              <a:off x="3690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Line 48"/>
            <p:cNvSpPr>
              <a:spLocks noChangeShapeType="1"/>
            </p:cNvSpPr>
            <p:nvPr/>
          </p:nvSpPr>
          <p:spPr bwMode="auto">
            <a:xfrm>
              <a:off x="4103" y="1476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Line 49"/>
            <p:cNvSpPr>
              <a:spLocks noChangeShapeType="1"/>
            </p:cNvSpPr>
            <p:nvPr/>
          </p:nvSpPr>
          <p:spPr bwMode="auto">
            <a:xfrm>
              <a:off x="4248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Line 50"/>
            <p:cNvSpPr>
              <a:spLocks noChangeShapeType="1"/>
            </p:cNvSpPr>
            <p:nvPr/>
          </p:nvSpPr>
          <p:spPr bwMode="auto">
            <a:xfrm>
              <a:off x="4381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Line 51"/>
            <p:cNvSpPr>
              <a:spLocks noChangeShapeType="1"/>
            </p:cNvSpPr>
            <p:nvPr/>
          </p:nvSpPr>
          <p:spPr bwMode="auto">
            <a:xfrm>
              <a:off x="4520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Line 52"/>
            <p:cNvSpPr>
              <a:spLocks noChangeShapeType="1"/>
            </p:cNvSpPr>
            <p:nvPr/>
          </p:nvSpPr>
          <p:spPr bwMode="auto">
            <a:xfrm>
              <a:off x="4659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Line 53"/>
            <p:cNvSpPr>
              <a:spLocks noChangeShapeType="1"/>
            </p:cNvSpPr>
            <p:nvPr/>
          </p:nvSpPr>
          <p:spPr bwMode="auto">
            <a:xfrm>
              <a:off x="4798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Line 54"/>
            <p:cNvSpPr>
              <a:spLocks noChangeShapeType="1"/>
            </p:cNvSpPr>
            <p:nvPr/>
          </p:nvSpPr>
          <p:spPr bwMode="auto">
            <a:xfrm>
              <a:off x="4937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Line 55"/>
            <p:cNvSpPr>
              <a:spLocks noChangeShapeType="1"/>
            </p:cNvSpPr>
            <p:nvPr/>
          </p:nvSpPr>
          <p:spPr bwMode="auto">
            <a:xfrm>
              <a:off x="5076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Line 56"/>
            <p:cNvSpPr>
              <a:spLocks noChangeShapeType="1"/>
            </p:cNvSpPr>
            <p:nvPr/>
          </p:nvSpPr>
          <p:spPr bwMode="auto">
            <a:xfrm>
              <a:off x="5215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Line 57"/>
            <p:cNvSpPr>
              <a:spLocks noChangeShapeType="1"/>
            </p:cNvSpPr>
            <p:nvPr/>
          </p:nvSpPr>
          <p:spPr bwMode="auto">
            <a:xfrm>
              <a:off x="535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Line 58"/>
            <p:cNvSpPr>
              <a:spLocks noChangeShapeType="1"/>
            </p:cNvSpPr>
            <p:nvPr/>
          </p:nvSpPr>
          <p:spPr bwMode="auto">
            <a:xfrm>
              <a:off x="5493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Line 59"/>
            <p:cNvSpPr>
              <a:spLocks noChangeShapeType="1"/>
            </p:cNvSpPr>
            <p:nvPr/>
          </p:nvSpPr>
          <p:spPr bwMode="auto">
            <a:xfrm>
              <a:off x="5632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Line 60"/>
            <p:cNvSpPr>
              <a:spLocks noChangeShapeType="1"/>
            </p:cNvSpPr>
            <p:nvPr/>
          </p:nvSpPr>
          <p:spPr bwMode="auto">
            <a:xfrm>
              <a:off x="5765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Line 61"/>
            <p:cNvSpPr>
              <a:spLocks noChangeShapeType="1"/>
            </p:cNvSpPr>
            <p:nvPr/>
          </p:nvSpPr>
          <p:spPr bwMode="auto">
            <a:xfrm flipV="1">
              <a:off x="3827" y="1465"/>
              <a:ext cx="0" cy="2879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Rectangle 62"/>
            <p:cNvSpPr>
              <a:spLocks noChangeArrowheads="1"/>
            </p:cNvSpPr>
            <p:nvPr/>
          </p:nvSpPr>
          <p:spPr bwMode="auto">
            <a:xfrm>
              <a:off x="5728" y="2860"/>
              <a:ext cx="1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x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21" name="Rectangle 63"/>
            <p:cNvSpPr>
              <a:spLocks noChangeArrowheads="1"/>
            </p:cNvSpPr>
            <p:nvPr/>
          </p:nvSpPr>
          <p:spPr bwMode="auto">
            <a:xfrm>
              <a:off x="3807" y="134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y</a:t>
              </a:r>
              <a:endParaRPr lang="ru-RU" sz="1800">
                <a:latin typeface="Arial" charset="0"/>
              </a:endParaRPr>
            </a:p>
          </p:txBody>
        </p:sp>
      </p:grpSp>
      <p:sp>
        <p:nvSpPr>
          <p:cNvPr id="122" name="Овал 121"/>
          <p:cNvSpPr/>
          <p:nvPr/>
        </p:nvSpPr>
        <p:spPr bwMode="auto">
          <a:xfrm>
            <a:off x="5466200" y="4173256"/>
            <a:ext cx="71438" cy="7143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3" name="Овал 122"/>
          <p:cNvSpPr/>
          <p:nvPr/>
        </p:nvSpPr>
        <p:spPr bwMode="auto">
          <a:xfrm>
            <a:off x="6337854" y="3734848"/>
            <a:ext cx="71438" cy="7143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25" name="Прямая соединительная линия 124"/>
          <p:cNvCxnSpPr/>
          <p:nvPr/>
        </p:nvCxnSpPr>
        <p:spPr bwMode="auto">
          <a:xfrm rot="10800000" flipV="1">
            <a:off x="4214810" y="2744678"/>
            <a:ext cx="4214842" cy="211886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1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139" name="Group 87"/>
          <p:cNvGrpSpPr>
            <a:grpSpLocks/>
          </p:cNvGrpSpPr>
          <p:nvPr/>
        </p:nvGrpSpPr>
        <p:grpSpPr bwMode="auto">
          <a:xfrm rot="15572014" flipV="1">
            <a:off x="5744930" y="4466697"/>
            <a:ext cx="723900" cy="1825625"/>
            <a:chOff x="3797" y="754"/>
            <a:chExt cx="852" cy="1931"/>
          </a:xfrm>
        </p:grpSpPr>
        <p:sp>
          <p:nvSpPr>
            <p:cNvPr id="140" name="Freeform 88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1" name="Freeform 89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Freeform 90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Freeform 91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5" name="Group 87"/>
          <p:cNvGrpSpPr>
            <a:grpSpLocks/>
          </p:cNvGrpSpPr>
          <p:nvPr/>
        </p:nvGrpSpPr>
        <p:grpSpPr bwMode="auto">
          <a:xfrm rot="4694172" flipV="1">
            <a:off x="4963170" y="3056637"/>
            <a:ext cx="723900" cy="1825625"/>
            <a:chOff x="3797" y="754"/>
            <a:chExt cx="852" cy="1931"/>
          </a:xfrm>
        </p:grpSpPr>
        <p:sp>
          <p:nvSpPr>
            <p:cNvPr id="146" name="Freeform 88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7" name="Freeform 89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" name="Freeform 90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" name="Freeform 91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0" name="Group 87"/>
          <p:cNvGrpSpPr>
            <a:grpSpLocks/>
          </p:cNvGrpSpPr>
          <p:nvPr/>
        </p:nvGrpSpPr>
        <p:grpSpPr bwMode="auto">
          <a:xfrm rot="15572014" flipV="1">
            <a:off x="8459574" y="3252250"/>
            <a:ext cx="723900" cy="1825625"/>
            <a:chOff x="3797" y="754"/>
            <a:chExt cx="852" cy="1931"/>
          </a:xfrm>
        </p:grpSpPr>
        <p:sp>
          <p:nvSpPr>
            <p:cNvPr id="151" name="Freeform 88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2" name="Freeform 89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" name="Freeform 90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" name="Freeform 91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5" name="Заголовок 154"/>
          <p:cNvSpPr>
            <a:spLocks noGrp="1"/>
          </p:cNvSpPr>
          <p:nvPr>
            <p:ph type="title"/>
          </p:nvPr>
        </p:nvSpPr>
        <p:spPr>
          <a:xfrm>
            <a:off x="714348" y="-285776"/>
            <a:ext cx="7772400" cy="1143000"/>
          </a:xfrm>
        </p:spPr>
        <p:txBody>
          <a:bodyPr/>
          <a:lstStyle/>
          <a:p>
            <a:r>
              <a:rPr lang="ru-RU" dirty="0" smtClean="0"/>
              <a:t>Построение графика </a:t>
            </a:r>
            <a:endParaRPr lang="ru-RU" dirty="0"/>
          </a:p>
        </p:txBody>
      </p:sp>
      <p:graphicFrame>
        <p:nvGraphicFramePr>
          <p:cNvPr id="156" name="Объект 155"/>
          <p:cNvGraphicFramePr>
            <a:graphicFrameLocks noChangeAspect="1"/>
          </p:cNvGraphicFramePr>
          <p:nvPr/>
        </p:nvGraphicFramePr>
        <p:xfrm>
          <a:off x="6357950" y="0"/>
          <a:ext cx="1928826" cy="1111527"/>
        </p:xfrm>
        <a:graphic>
          <a:graphicData uri="http://schemas.openxmlformats.org/presentationml/2006/ole">
            <p:oleObj spid="_x0000_s3074" name="Формула" r:id="rId4" imgW="749160" imgH="431640" progId="Equation.3">
              <p:embed/>
            </p:oleObj>
          </a:graphicData>
        </a:graphic>
      </p:graphicFrame>
      <p:sp>
        <p:nvSpPr>
          <p:cNvPr id="157" name="TextBox 156"/>
          <p:cNvSpPr txBox="1"/>
          <p:nvPr/>
        </p:nvSpPr>
        <p:spPr>
          <a:xfrm>
            <a:off x="357158" y="1785926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Построим график функции </a:t>
            </a:r>
            <a:endParaRPr lang="ru-RU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714348" y="2357430"/>
          <a:ext cx="1306493" cy="735551"/>
        </p:xfrm>
        <a:graphic>
          <a:graphicData uri="http://schemas.openxmlformats.org/presentationml/2006/ole">
            <p:oleObj spid="_x0000_s3075" name="Формула" r:id="rId5" imgW="698400" imgH="393480" progId="Equation.3">
              <p:embed/>
            </p:oleObj>
          </a:graphicData>
        </a:graphic>
      </p:graphicFrame>
      <p:graphicFrame>
        <p:nvGraphicFramePr>
          <p:cNvPr id="160" name="Таблица 159"/>
          <p:cNvGraphicFramePr>
            <a:graphicFrameLocks noGrp="1"/>
          </p:cNvGraphicFramePr>
          <p:nvPr/>
        </p:nvGraphicFramePr>
        <p:xfrm>
          <a:off x="428596" y="3143248"/>
          <a:ext cx="2047869" cy="7813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2623"/>
                <a:gridCol w="682623"/>
                <a:gridCol w="682623"/>
              </a:tblGrid>
              <a:tr h="390691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69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1" name="TextBox 160"/>
          <p:cNvSpPr txBox="1"/>
          <p:nvPr/>
        </p:nvSpPr>
        <p:spPr>
          <a:xfrm>
            <a:off x="357158" y="4429132"/>
            <a:ext cx="22145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Выполним необходимые преобразования графика линейной функции</a:t>
            </a:r>
            <a:endParaRPr lang="ru-RU" dirty="0"/>
          </a:p>
        </p:txBody>
      </p:sp>
      <p:sp>
        <p:nvSpPr>
          <p:cNvPr id="162" name="TextBox 161"/>
          <p:cNvSpPr txBox="1"/>
          <p:nvPr/>
        </p:nvSpPr>
        <p:spPr>
          <a:xfrm>
            <a:off x="5214942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163" name="Полилиния 162"/>
          <p:cNvSpPr/>
          <p:nvPr/>
        </p:nvSpPr>
        <p:spPr bwMode="auto">
          <a:xfrm>
            <a:off x="2714612" y="1071546"/>
            <a:ext cx="5803641" cy="2491273"/>
          </a:xfrm>
          <a:custGeom>
            <a:avLst/>
            <a:gdLst>
              <a:gd name="connsiteX0" fmla="*/ 0 w 5803641"/>
              <a:gd name="connsiteY0" fmla="*/ 9330 h 2491273"/>
              <a:gd name="connsiteX1" fmla="*/ 0 w 5803641"/>
              <a:gd name="connsiteY1" fmla="*/ 2491273 h 2491273"/>
              <a:gd name="connsiteX2" fmla="*/ 5803641 w 5803641"/>
              <a:gd name="connsiteY2" fmla="*/ 2491273 h 2491273"/>
              <a:gd name="connsiteX3" fmla="*/ 5803641 w 5803641"/>
              <a:gd name="connsiteY3" fmla="*/ 0 h 2491273"/>
              <a:gd name="connsiteX4" fmla="*/ 0 w 5803641"/>
              <a:gd name="connsiteY4" fmla="*/ 9330 h 249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3641" h="2491273">
                <a:moveTo>
                  <a:pt x="0" y="9330"/>
                </a:moveTo>
                <a:lnTo>
                  <a:pt x="0" y="2491273"/>
                </a:lnTo>
                <a:lnTo>
                  <a:pt x="5803641" y="2491273"/>
                </a:lnTo>
                <a:lnTo>
                  <a:pt x="5803641" y="0"/>
                </a:lnTo>
                <a:lnTo>
                  <a:pt x="0" y="9330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58" name="Прямая соединительная линия 157"/>
          <p:cNvCxnSpPr/>
          <p:nvPr/>
        </p:nvCxnSpPr>
        <p:spPr bwMode="auto">
          <a:xfrm flipV="1">
            <a:off x="6786578" y="2714620"/>
            <a:ext cx="1714512" cy="85725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5" name="Прямая соединительная линия 164"/>
          <p:cNvCxnSpPr/>
          <p:nvPr/>
        </p:nvCxnSpPr>
        <p:spPr bwMode="auto">
          <a:xfrm rot="10800000">
            <a:off x="4143372" y="2214554"/>
            <a:ext cx="2643206" cy="135732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custDataLst>
      <p:tags r:id="rId2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306 -0.0273 L 0.05312 -0.16077 L 0.2125 -0.27042 L 0.33993 -0.35786 " pathEditMode="relative" rAng="0" ptsTypes="AAAA">
                                      <p:cBhvr>
                                        <p:cTn id="32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976 -0.04234 L 0.06198 -0.17442 " pathEditMode="relative" ptsTypes="AA">
                                      <p:cBhvr>
                                        <p:cTn id="58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6292 " pathEditMode="relative" ptsTypes="AA">
                                      <p:cBhvr>
                                        <p:cTn id="71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8908 " pathEditMode="relative" ptsTypes="AA">
                                      <p:cBhvr>
                                        <p:cTn id="73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4 -0.05205 L -0.03854 -0.13116 L -0.13767 -0.19708 L -0.19253 -0.23595 " pathEditMode="relative" rAng="0" ptsTypes="AAAA">
                                      <p:cBhvr>
                                        <p:cTn id="84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2" grpId="1" animBg="1"/>
      <p:bldP spid="123" grpId="0" animBg="1"/>
      <p:bldP spid="123" grpId="1" animBg="1"/>
      <p:bldP spid="157" grpId="0"/>
      <p:bldP spid="161" grpId="0"/>
      <p:bldP spid="163" grpId="0" animBg="1"/>
      <p:bldP spid="16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05804" cy="1143000"/>
          </a:xfrm>
        </p:spPr>
        <p:txBody>
          <a:bodyPr/>
          <a:lstStyle/>
          <a:p>
            <a:r>
              <a:rPr lang="en-US" sz="3800" dirty="0"/>
              <a:t>II. </a:t>
            </a:r>
            <a:r>
              <a:rPr lang="ru-RU" sz="3600" dirty="0">
                <a:solidFill>
                  <a:schemeClr val="bg2">
                    <a:lumMod val="75000"/>
                  </a:schemeClr>
                </a:solidFill>
              </a:rPr>
              <a:t>Графики функций вида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</a:rPr>
              <a:t>y= </a:t>
            </a:r>
            <a:r>
              <a:rPr lang="en-US" sz="3600" dirty="0" err="1" smtClean="0">
                <a:solidFill>
                  <a:schemeClr val="bg2">
                    <a:lumMod val="75000"/>
                  </a:schemeClr>
                </a:solidFill>
              </a:rPr>
              <a:t>k|x</a:t>
            </a:r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</a:rPr>
              <a:t>|+b</a:t>
            </a:r>
            <a:endParaRPr lang="ru-RU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32913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  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Для построения графика функции 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         </a:t>
            </a:r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</a:rPr>
              <a:t>y= </a:t>
            </a:r>
            <a:r>
              <a:rPr lang="en-US" sz="2800" b="1" dirty="0" err="1" smtClean="0">
                <a:solidFill>
                  <a:schemeClr val="tx1">
                    <a:lumMod val="75000"/>
                  </a:schemeClr>
                </a:solidFill>
              </a:rPr>
              <a:t>k|x</a:t>
            </a:r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</a:rPr>
              <a:t>|+b 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надо сохранить ту часть графика функции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</a:rPr>
              <a:t>y=</a:t>
            </a:r>
            <a:r>
              <a:rPr lang="en-US" sz="2800" b="1" dirty="0" err="1" smtClean="0">
                <a:solidFill>
                  <a:schemeClr val="tx1">
                    <a:lumMod val="75000"/>
                  </a:schemeClr>
                </a:solidFill>
              </a:rPr>
              <a:t>kx+b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, точки которой находятся на оси </a:t>
            </a: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Оу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 или справа от неё, и симметрично отразить эту часть относительно оси </a:t>
            </a: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Оу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5482" name="Rectangle 10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Построение графика функции</a:t>
            </a:r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446463" y="785813"/>
          <a:ext cx="2074862" cy="754062"/>
        </p:xfrm>
        <a:graphic>
          <a:graphicData uri="http://schemas.openxmlformats.org/presentationml/2006/ole">
            <p:oleObj spid="_x0000_s5122" name="Формула" r:id="rId3" imgW="698400" imgH="253800" progId="Equation.3">
              <p:embed/>
            </p:oleObj>
          </a:graphicData>
        </a:graphic>
      </p:graphicFrame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3000364" y="1357298"/>
            <a:ext cx="5878513" cy="4767262"/>
            <a:chOff x="2214" y="1341"/>
            <a:chExt cx="3703" cy="3003"/>
          </a:xfrm>
        </p:grpSpPr>
        <p:sp>
          <p:nvSpPr>
            <p:cNvPr id="7" name="Line 15"/>
            <p:cNvSpPr>
              <a:spLocks noChangeShapeType="1"/>
            </p:cNvSpPr>
            <p:nvPr/>
          </p:nvSpPr>
          <p:spPr bwMode="auto">
            <a:xfrm>
              <a:off x="2250" y="3048"/>
              <a:ext cx="362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16"/>
            <p:cNvSpPr>
              <a:spLocks noChangeShapeType="1"/>
            </p:cNvSpPr>
            <p:nvPr/>
          </p:nvSpPr>
          <p:spPr bwMode="auto">
            <a:xfrm flipV="1">
              <a:off x="3968" y="1471"/>
              <a:ext cx="0" cy="286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>
              <a:off x="2227" y="291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>
              <a:off x="2225" y="277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9"/>
            <p:cNvSpPr>
              <a:spLocks noChangeShapeType="1"/>
            </p:cNvSpPr>
            <p:nvPr/>
          </p:nvSpPr>
          <p:spPr bwMode="auto">
            <a:xfrm>
              <a:off x="2229" y="2642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20"/>
            <p:cNvSpPr>
              <a:spLocks noChangeShapeType="1"/>
            </p:cNvSpPr>
            <p:nvPr/>
          </p:nvSpPr>
          <p:spPr bwMode="auto">
            <a:xfrm>
              <a:off x="2216" y="250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21"/>
            <p:cNvSpPr>
              <a:spLocks noChangeShapeType="1"/>
            </p:cNvSpPr>
            <p:nvPr/>
          </p:nvSpPr>
          <p:spPr bwMode="auto">
            <a:xfrm>
              <a:off x="2225" y="2373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>
              <a:off x="2225" y="223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>
              <a:off x="2223" y="209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>
              <a:off x="2222" y="19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>
              <a:off x="2225" y="182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6"/>
            <p:cNvSpPr>
              <a:spLocks noChangeShapeType="1"/>
            </p:cNvSpPr>
            <p:nvPr/>
          </p:nvSpPr>
          <p:spPr bwMode="auto">
            <a:xfrm>
              <a:off x="2229" y="168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27"/>
            <p:cNvSpPr>
              <a:spLocks noChangeShapeType="1"/>
            </p:cNvSpPr>
            <p:nvPr/>
          </p:nvSpPr>
          <p:spPr bwMode="auto">
            <a:xfrm>
              <a:off x="2233" y="1548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28"/>
            <p:cNvSpPr>
              <a:spLocks noChangeShapeType="1"/>
            </p:cNvSpPr>
            <p:nvPr/>
          </p:nvSpPr>
          <p:spPr bwMode="auto">
            <a:xfrm>
              <a:off x="2214" y="318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29"/>
            <p:cNvSpPr>
              <a:spLocks noChangeShapeType="1"/>
            </p:cNvSpPr>
            <p:nvPr/>
          </p:nvSpPr>
          <p:spPr bwMode="auto">
            <a:xfrm>
              <a:off x="2223" y="332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0"/>
            <p:cNvSpPr>
              <a:spLocks noChangeShapeType="1"/>
            </p:cNvSpPr>
            <p:nvPr/>
          </p:nvSpPr>
          <p:spPr bwMode="auto">
            <a:xfrm>
              <a:off x="2216" y="34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31"/>
            <p:cNvSpPr>
              <a:spLocks noChangeShapeType="1"/>
            </p:cNvSpPr>
            <p:nvPr/>
          </p:nvSpPr>
          <p:spPr bwMode="auto">
            <a:xfrm>
              <a:off x="2220" y="359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32"/>
            <p:cNvSpPr>
              <a:spLocks noChangeShapeType="1"/>
            </p:cNvSpPr>
            <p:nvPr/>
          </p:nvSpPr>
          <p:spPr bwMode="auto">
            <a:xfrm>
              <a:off x="2229" y="372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33"/>
            <p:cNvSpPr>
              <a:spLocks noChangeShapeType="1"/>
            </p:cNvSpPr>
            <p:nvPr/>
          </p:nvSpPr>
          <p:spPr bwMode="auto">
            <a:xfrm>
              <a:off x="2227" y="386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34"/>
            <p:cNvSpPr>
              <a:spLocks noChangeShapeType="1"/>
            </p:cNvSpPr>
            <p:nvPr/>
          </p:nvSpPr>
          <p:spPr bwMode="auto">
            <a:xfrm>
              <a:off x="2225" y="400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35"/>
            <p:cNvSpPr>
              <a:spLocks noChangeShapeType="1"/>
            </p:cNvSpPr>
            <p:nvPr/>
          </p:nvSpPr>
          <p:spPr bwMode="auto">
            <a:xfrm>
              <a:off x="2218" y="413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36"/>
            <p:cNvSpPr>
              <a:spLocks noChangeShapeType="1"/>
            </p:cNvSpPr>
            <p:nvPr/>
          </p:nvSpPr>
          <p:spPr bwMode="auto">
            <a:xfrm>
              <a:off x="2227" y="426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37"/>
            <p:cNvSpPr>
              <a:spLocks noChangeShapeType="1"/>
            </p:cNvSpPr>
            <p:nvPr/>
          </p:nvSpPr>
          <p:spPr bwMode="auto">
            <a:xfrm>
              <a:off x="2300" y="1460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38"/>
            <p:cNvSpPr>
              <a:spLocks noChangeShapeType="1"/>
            </p:cNvSpPr>
            <p:nvPr/>
          </p:nvSpPr>
          <p:spPr bwMode="auto">
            <a:xfrm>
              <a:off x="2439" y="1464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39"/>
            <p:cNvSpPr>
              <a:spLocks noChangeShapeType="1"/>
            </p:cNvSpPr>
            <p:nvPr/>
          </p:nvSpPr>
          <p:spPr bwMode="auto">
            <a:xfrm>
              <a:off x="2578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40"/>
            <p:cNvSpPr>
              <a:spLocks noChangeShapeType="1"/>
            </p:cNvSpPr>
            <p:nvPr/>
          </p:nvSpPr>
          <p:spPr bwMode="auto">
            <a:xfrm>
              <a:off x="2717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41"/>
            <p:cNvSpPr>
              <a:spLocks noChangeShapeType="1"/>
            </p:cNvSpPr>
            <p:nvPr/>
          </p:nvSpPr>
          <p:spPr bwMode="auto">
            <a:xfrm>
              <a:off x="2856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42"/>
            <p:cNvSpPr>
              <a:spLocks noChangeShapeType="1"/>
            </p:cNvSpPr>
            <p:nvPr/>
          </p:nvSpPr>
          <p:spPr bwMode="auto">
            <a:xfrm>
              <a:off x="2995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43"/>
            <p:cNvSpPr>
              <a:spLocks noChangeShapeType="1"/>
            </p:cNvSpPr>
            <p:nvPr/>
          </p:nvSpPr>
          <p:spPr bwMode="auto">
            <a:xfrm>
              <a:off x="313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44"/>
            <p:cNvSpPr>
              <a:spLocks noChangeShapeType="1"/>
            </p:cNvSpPr>
            <p:nvPr/>
          </p:nvSpPr>
          <p:spPr bwMode="auto">
            <a:xfrm>
              <a:off x="3273" y="1458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45"/>
            <p:cNvSpPr>
              <a:spLocks noChangeShapeType="1"/>
            </p:cNvSpPr>
            <p:nvPr/>
          </p:nvSpPr>
          <p:spPr bwMode="auto">
            <a:xfrm>
              <a:off x="3412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46"/>
            <p:cNvSpPr>
              <a:spLocks noChangeShapeType="1"/>
            </p:cNvSpPr>
            <p:nvPr/>
          </p:nvSpPr>
          <p:spPr bwMode="auto">
            <a:xfrm>
              <a:off x="3551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47"/>
            <p:cNvSpPr>
              <a:spLocks noChangeShapeType="1"/>
            </p:cNvSpPr>
            <p:nvPr/>
          </p:nvSpPr>
          <p:spPr bwMode="auto">
            <a:xfrm>
              <a:off x="3690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48"/>
            <p:cNvSpPr>
              <a:spLocks noChangeShapeType="1"/>
            </p:cNvSpPr>
            <p:nvPr/>
          </p:nvSpPr>
          <p:spPr bwMode="auto">
            <a:xfrm>
              <a:off x="4103" y="1476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49"/>
            <p:cNvSpPr>
              <a:spLocks noChangeShapeType="1"/>
            </p:cNvSpPr>
            <p:nvPr/>
          </p:nvSpPr>
          <p:spPr bwMode="auto">
            <a:xfrm>
              <a:off x="4248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50"/>
            <p:cNvSpPr>
              <a:spLocks noChangeShapeType="1"/>
            </p:cNvSpPr>
            <p:nvPr/>
          </p:nvSpPr>
          <p:spPr bwMode="auto">
            <a:xfrm>
              <a:off x="4381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51"/>
            <p:cNvSpPr>
              <a:spLocks noChangeShapeType="1"/>
            </p:cNvSpPr>
            <p:nvPr/>
          </p:nvSpPr>
          <p:spPr bwMode="auto">
            <a:xfrm>
              <a:off x="4520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52"/>
            <p:cNvSpPr>
              <a:spLocks noChangeShapeType="1"/>
            </p:cNvSpPr>
            <p:nvPr/>
          </p:nvSpPr>
          <p:spPr bwMode="auto">
            <a:xfrm>
              <a:off x="4659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53"/>
            <p:cNvSpPr>
              <a:spLocks noChangeShapeType="1"/>
            </p:cNvSpPr>
            <p:nvPr/>
          </p:nvSpPr>
          <p:spPr bwMode="auto">
            <a:xfrm>
              <a:off x="4798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54"/>
            <p:cNvSpPr>
              <a:spLocks noChangeShapeType="1"/>
            </p:cNvSpPr>
            <p:nvPr/>
          </p:nvSpPr>
          <p:spPr bwMode="auto">
            <a:xfrm>
              <a:off x="4937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55"/>
            <p:cNvSpPr>
              <a:spLocks noChangeShapeType="1"/>
            </p:cNvSpPr>
            <p:nvPr/>
          </p:nvSpPr>
          <p:spPr bwMode="auto">
            <a:xfrm>
              <a:off x="5076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56"/>
            <p:cNvSpPr>
              <a:spLocks noChangeShapeType="1"/>
            </p:cNvSpPr>
            <p:nvPr/>
          </p:nvSpPr>
          <p:spPr bwMode="auto">
            <a:xfrm>
              <a:off x="5215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57"/>
            <p:cNvSpPr>
              <a:spLocks noChangeShapeType="1"/>
            </p:cNvSpPr>
            <p:nvPr/>
          </p:nvSpPr>
          <p:spPr bwMode="auto">
            <a:xfrm>
              <a:off x="535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58"/>
            <p:cNvSpPr>
              <a:spLocks noChangeShapeType="1"/>
            </p:cNvSpPr>
            <p:nvPr/>
          </p:nvSpPr>
          <p:spPr bwMode="auto">
            <a:xfrm>
              <a:off x="5493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Line 59"/>
            <p:cNvSpPr>
              <a:spLocks noChangeShapeType="1"/>
            </p:cNvSpPr>
            <p:nvPr/>
          </p:nvSpPr>
          <p:spPr bwMode="auto">
            <a:xfrm>
              <a:off x="5632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Line 60"/>
            <p:cNvSpPr>
              <a:spLocks noChangeShapeType="1"/>
            </p:cNvSpPr>
            <p:nvPr/>
          </p:nvSpPr>
          <p:spPr bwMode="auto">
            <a:xfrm>
              <a:off x="5765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61"/>
            <p:cNvSpPr>
              <a:spLocks noChangeShapeType="1"/>
            </p:cNvSpPr>
            <p:nvPr/>
          </p:nvSpPr>
          <p:spPr bwMode="auto">
            <a:xfrm flipV="1">
              <a:off x="3827" y="1465"/>
              <a:ext cx="0" cy="2879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Rectangle 62"/>
            <p:cNvSpPr>
              <a:spLocks noChangeArrowheads="1"/>
            </p:cNvSpPr>
            <p:nvPr/>
          </p:nvSpPr>
          <p:spPr bwMode="auto">
            <a:xfrm>
              <a:off x="5728" y="2860"/>
              <a:ext cx="1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x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55" name="Rectangle 63"/>
            <p:cNvSpPr>
              <a:spLocks noChangeArrowheads="1"/>
            </p:cNvSpPr>
            <p:nvPr/>
          </p:nvSpPr>
          <p:spPr bwMode="auto">
            <a:xfrm>
              <a:off x="3807" y="134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Arial" charset="0"/>
                </a:rPr>
                <a:t>y</a:t>
              </a:r>
              <a:endParaRPr lang="ru-RU" sz="1800" dirty="0">
                <a:latin typeface="Arial" charset="0"/>
              </a:endParaRPr>
            </a:p>
          </p:txBody>
        </p:sp>
      </p:grpSp>
      <p:sp>
        <p:nvSpPr>
          <p:cNvPr id="56" name="Rectangle 63"/>
          <p:cNvSpPr>
            <a:spLocks noChangeArrowheads="1"/>
          </p:cNvSpPr>
          <p:nvPr/>
        </p:nvSpPr>
        <p:spPr bwMode="auto">
          <a:xfrm>
            <a:off x="5500694" y="4071942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0</a:t>
            </a:r>
            <a:endParaRPr lang="ru-RU" sz="1800" dirty="0">
              <a:latin typeface="Arial" charset="0"/>
            </a:endParaRPr>
          </a:p>
        </p:txBody>
      </p:sp>
      <p:sp>
        <p:nvSpPr>
          <p:cNvPr id="57" name="Овал 56"/>
          <p:cNvSpPr/>
          <p:nvPr/>
        </p:nvSpPr>
        <p:spPr bwMode="auto">
          <a:xfrm>
            <a:off x="5743001" y="4457125"/>
            <a:ext cx="71438" cy="7143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8" name="Овал 57"/>
          <p:cNvSpPr/>
          <p:nvPr/>
        </p:nvSpPr>
        <p:spPr bwMode="auto">
          <a:xfrm>
            <a:off x="6205743" y="3152579"/>
            <a:ext cx="71438" cy="7143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 bwMode="auto">
          <a:xfrm rot="5400000">
            <a:off x="3761398" y="3143249"/>
            <a:ext cx="4429156" cy="157163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1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63" name="Group 87"/>
          <p:cNvGrpSpPr>
            <a:grpSpLocks/>
          </p:cNvGrpSpPr>
          <p:nvPr/>
        </p:nvGrpSpPr>
        <p:grpSpPr bwMode="auto">
          <a:xfrm rot="15572014" flipV="1">
            <a:off x="6890011" y="5423440"/>
            <a:ext cx="723900" cy="1825625"/>
            <a:chOff x="3797" y="754"/>
            <a:chExt cx="852" cy="1931"/>
          </a:xfrm>
        </p:grpSpPr>
        <p:sp>
          <p:nvSpPr>
            <p:cNvPr id="64" name="Freeform 88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89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90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91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" name="Полилиния 67"/>
          <p:cNvSpPr/>
          <p:nvPr/>
        </p:nvSpPr>
        <p:spPr bwMode="auto">
          <a:xfrm>
            <a:off x="5786446" y="1571612"/>
            <a:ext cx="3060440" cy="4627984"/>
          </a:xfrm>
          <a:custGeom>
            <a:avLst/>
            <a:gdLst>
              <a:gd name="connsiteX0" fmla="*/ 9330 w 3060440"/>
              <a:gd name="connsiteY0" fmla="*/ 0 h 4627984"/>
              <a:gd name="connsiteX1" fmla="*/ 0 w 3060440"/>
              <a:gd name="connsiteY1" fmla="*/ 4599992 h 4627984"/>
              <a:gd name="connsiteX2" fmla="*/ 3051110 w 3060440"/>
              <a:gd name="connsiteY2" fmla="*/ 4627984 h 4627984"/>
              <a:gd name="connsiteX3" fmla="*/ 3060440 w 3060440"/>
              <a:gd name="connsiteY3" fmla="*/ 9331 h 4627984"/>
              <a:gd name="connsiteX4" fmla="*/ 9330 w 3060440"/>
              <a:gd name="connsiteY4" fmla="*/ 0 h 462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0440" h="4627984">
                <a:moveTo>
                  <a:pt x="9330" y="0"/>
                </a:moveTo>
                <a:lnTo>
                  <a:pt x="0" y="4599992"/>
                </a:lnTo>
                <a:lnTo>
                  <a:pt x="3051110" y="4627984"/>
                </a:lnTo>
                <a:lnTo>
                  <a:pt x="3060440" y="9331"/>
                </a:lnTo>
                <a:lnTo>
                  <a:pt x="933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 bwMode="auto">
          <a:xfrm rot="5400000">
            <a:off x="4848421" y="2568534"/>
            <a:ext cx="2857520" cy="100013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Прямая соединительная линия 69"/>
          <p:cNvCxnSpPr>
            <a:endCxn id="57" idx="4"/>
          </p:cNvCxnSpPr>
          <p:nvPr/>
        </p:nvCxnSpPr>
        <p:spPr bwMode="auto">
          <a:xfrm rot="16200000" flipH="1">
            <a:off x="3982639" y="2732481"/>
            <a:ext cx="2742635" cy="8495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7" name="Group 87"/>
          <p:cNvGrpSpPr>
            <a:grpSpLocks/>
          </p:cNvGrpSpPr>
          <p:nvPr/>
        </p:nvGrpSpPr>
        <p:grpSpPr bwMode="auto">
          <a:xfrm rot="15572014" flipV="1">
            <a:off x="7316566" y="4180944"/>
            <a:ext cx="723900" cy="1825625"/>
            <a:chOff x="3797" y="754"/>
            <a:chExt cx="852" cy="1931"/>
          </a:xfrm>
        </p:grpSpPr>
        <p:sp>
          <p:nvSpPr>
            <p:cNvPr id="78" name="Freeform 88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89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90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91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2" name="Group 87"/>
          <p:cNvGrpSpPr>
            <a:grpSpLocks/>
          </p:cNvGrpSpPr>
          <p:nvPr/>
        </p:nvGrpSpPr>
        <p:grpSpPr bwMode="auto">
          <a:xfrm rot="4763308" flipV="1">
            <a:off x="3602269" y="3825859"/>
            <a:ext cx="723900" cy="1825625"/>
            <a:chOff x="3797" y="754"/>
            <a:chExt cx="852" cy="1931"/>
          </a:xfrm>
        </p:grpSpPr>
        <p:sp>
          <p:nvSpPr>
            <p:cNvPr id="83" name="Freeform 88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89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90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91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642910" y="1785926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. Построить график функции </a:t>
            </a:r>
          </a:p>
        </p:txBody>
      </p:sp>
      <p:graphicFrame>
        <p:nvGraphicFramePr>
          <p:cNvPr id="88" name="Объект 87"/>
          <p:cNvGraphicFramePr>
            <a:graphicFrameLocks noChangeAspect="1"/>
          </p:cNvGraphicFramePr>
          <p:nvPr/>
        </p:nvGraphicFramePr>
        <p:xfrm>
          <a:off x="785786" y="2500306"/>
          <a:ext cx="1821268" cy="560390"/>
        </p:xfrm>
        <a:graphic>
          <a:graphicData uri="http://schemas.openxmlformats.org/presentationml/2006/ole">
            <p:oleObj spid="_x0000_s5123" name="Формула" r:id="rId4" imgW="660240" imgH="203040" progId="Equation.3">
              <p:embed/>
            </p:oleObj>
          </a:graphicData>
        </a:graphic>
      </p:graphicFrame>
      <p:graphicFrame>
        <p:nvGraphicFramePr>
          <p:cNvPr id="89" name="Таблица 88"/>
          <p:cNvGraphicFramePr>
            <a:graphicFrameLocks noGrp="1"/>
          </p:cNvGraphicFramePr>
          <p:nvPr/>
        </p:nvGraphicFramePr>
        <p:xfrm>
          <a:off x="642910" y="3071810"/>
          <a:ext cx="2119305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435"/>
                <a:gridCol w="706435"/>
                <a:gridCol w="7064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0" name="TextBox 89"/>
          <p:cNvSpPr txBox="1"/>
          <p:nvPr/>
        </p:nvSpPr>
        <p:spPr>
          <a:xfrm>
            <a:off x="357158" y="4429132"/>
            <a:ext cx="2428892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ru-RU" dirty="0" smtClean="0"/>
              <a:t>2. Выполним необходимые преобразования графика линейной функции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788 -0.03403 L -0.04341 -0.30347 L 0.01892 -0.52523 L 0.05972 -0.6831 " pathEditMode="relative" ptsTypes="AAAA">
                                      <p:cBhvr>
                                        <p:cTn id="3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348 -0.04328 L -0.03264 -0.29537 L 0.02257 -0.4949 " pathEditMode="relative" ptsTypes="AAA">
                                      <p:cBhvr>
                                        <p:cTn id="6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371 L -0.04862 0.00371 L -0.09584 0.00371 " pathEditMode="relative" rAng="0" ptsTypes="AAA">
                                      <p:cBhvr>
                                        <p:cTn id="7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389 0.00857 L 0.06649 -0.19097 L 0.03507 -0.35903 L 0.01927 -0.43241 " pathEditMode="relative" ptsTypes="AAAA">
                                      <p:cBhvr>
                                        <p:cTn id="85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8" grpId="1" animBg="1"/>
      <p:bldP spid="68" grpId="0" animBg="1"/>
      <p:bldP spid="68" grpId="1" animBg="1"/>
      <p:bldP spid="87" grpId="0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1143000"/>
          </a:xfrm>
        </p:spPr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504220" y="1500174"/>
            <a:ext cx="5878513" cy="4767262"/>
            <a:chOff x="2214" y="1341"/>
            <a:chExt cx="3703" cy="3003"/>
          </a:xfrm>
        </p:grpSpPr>
        <p:sp>
          <p:nvSpPr>
            <p:cNvPr id="4" name="Line 15"/>
            <p:cNvSpPr>
              <a:spLocks noChangeShapeType="1"/>
            </p:cNvSpPr>
            <p:nvPr/>
          </p:nvSpPr>
          <p:spPr bwMode="auto">
            <a:xfrm>
              <a:off x="2250" y="3048"/>
              <a:ext cx="362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Line 16"/>
            <p:cNvSpPr>
              <a:spLocks noChangeShapeType="1"/>
            </p:cNvSpPr>
            <p:nvPr/>
          </p:nvSpPr>
          <p:spPr bwMode="auto">
            <a:xfrm flipV="1">
              <a:off x="3968" y="1471"/>
              <a:ext cx="0" cy="286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17"/>
            <p:cNvSpPr>
              <a:spLocks noChangeShapeType="1"/>
            </p:cNvSpPr>
            <p:nvPr/>
          </p:nvSpPr>
          <p:spPr bwMode="auto">
            <a:xfrm>
              <a:off x="2227" y="291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18"/>
            <p:cNvSpPr>
              <a:spLocks noChangeShapeType="1"/>
            </p:cNvSpPr>
            <p:nvPr/>
          </p:nvSpPr>
          <p:spPr bwMode="auto">
            <a:xfrm>
              <a:off x="2225" y="277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229" y="2642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20"/>
            <p:cNvSpPr>
              <a:spLocks noChangeShapeType="1"/>
            </p:cNvSpPr>
            <p:nvPr/>
          </p:nvSpPr>
          <p:spPr bwMode="auto">
            <a:xfrm>
              <a:off x="2216" y="250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>
              <a:off x="2225" y="2373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>
              <a:off x="2225" y="223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auto">
            <a:xfrm>
              <a:off x="2223" y="209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24"/>
            <p:cNvSpPr>
              <a:spLocks noChangeShapeType="1"/>
            </p:cNvSpPr>
            <p:nvPr/>
          </p:nvSpPr>
          <p:spPr bwMode="auto">
            <a:xfrm>
              <a:off x="2222" y="19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25"/>
            <p:cNvSpPr>
              <a:spLocks noChangeShapeType="1"/>
            </p:cNvSpPr>
            <p:nvPr/>
          </p:nvSpPr>
          <p:spPr bwMode="auto">
            <a:xfrm>
              <a:off x="2225" y="182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26"/>
            <p:cNvSpPr>
              <a:spLocks noChangeShapeType="1"/>
            </p:cNvSpPr>
            <p:nvPr/>
          </p:nvSpPr>
          <p:spPr bwMode="auto">
            <a:xfrm>
              <a:off x="2229" y="168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27"/>
            <p:cNvSpPr>
              <a:spLocks noChangeShapeType="1"/>
            </p:cNvSpPr>
            <p:nvPr/>
          </p:nvSpPr>
          <p:spPr bwMode="auto">
            <a:xfrm>
              <a:off x="2233" y="1548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auto">
            <a:xfrm>
              <a:off x="2214" y="318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auto">
            <a:xfrm>
              <a:off x="2223" y="332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auto">
            <a:xfrm>
              <a:off x="2216" y="34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31"/>
            <p:cNvSpPr>
              <a:spLocks noChangeShapeType="1"/>
            </p:cNvSpPr>
            <p:nvPr/>
          </p:nvSpPr>
          <p:spPr bwMode="auto">
            <a:xfrm>
              <a:off x="2220" y="359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32"/>
            <p:cNvSpPr>
              <a:spLocks noChangeShapeType="1"/>
            </p:cNvSpPr>
            <p:nvPr/>
          </p:nvSpPr>
          <p:spPr bwMode="auto">
            <a:xfrm>
              <a:off x="2229" y="372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3"/>
            <p:cNvSpPr>
              <a:spLocks noChangeShapeType="1"/>
            </p:cNvSpPr>
            <p:nvPr/>
          </p:nvSpPr>
          <p:spPr bwMode="auto">
            <a:xfrm>
              <a:off x="2227" y="386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34"/>
            <p:cNvSpPr>
              <a:spLocks noChangeShapeType="1"/>
            </p:cNvSpPr>
            <p:nvPr/>
          </p:nvSpPr>
          <p:spPr bwMode="auto">
            <a:xfrm>
              <a:off x="2225" y="400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35"/>
            <p:cNvSpPr>
              <a:spLocks noChangeShapeType="1"/>
            </p:cNvSpPr>
            <p:nvPr/>
          </p:nvSpPr>
          <p:spPr bwMode="auto">
            <a:xfrm>
              <a:off x="2218" y="413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36"/>
            <p:cNvSpPr>
              <a:spLocks noChangeShapeType="1"/>
            </p:cNvSpPr>
            <p:nvPr/>
          </p:nvSpPr>
          <p:spPr bwMode="auto">
            <a:xfrm>
              <a:off x="2227" y="426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37"/>
            <p:cNvSpPr>
              <a:spLocks noChangeShapeType="1"/>
            </p:cNvSpPr>
            <p:nvPr/>
          </p:nvSpPr>
          <p:spPr bwMode="auto">
            <a:xfrm>
              <a:off x="2300" y="1460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38"/>
            <p:cNvSpPr>
              <a:spLocks noChangeShapeType="1"/>
            </p:cNvSpPr>
            <p:nvPr/>
          </p:nvSpPr>
          <p:spPr bwMode="auto">
            <a:xfrm>
              <a:off x="2439" y="1464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2578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>
              <a:off x="2717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>
              <a:off x="2856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42"/>
            <p:cNvSpPr>
              <a:spLocks noChangeShapeType="1"/>
            </p:cNvSpPr>
            <p:nvPr/>
          </p:nvSpPr>
          <p:spPr bwMode="auto">
            <a:xfrm>
              <a:off x="2995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43"/>
            <p:cNvSpPr>
              <a:spLocks noChangeShapeType="1"/>
            </p:cNvSpPr>
            <p:nvPr/>
          </p:nvSpPr>
          <p:spPr bwMode="auto">
            <a:xfrm>
              <a:off x="313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44"/>
            <p:cNvSpPr>
              <a:spLocks noChangeShapeType="1"/>
            </p:cNvSpPr>
            <p:nvPr/>
          </p:nvSpPr>
          <p:spPr bwMode="auto">
            <a:xfrm>
              <a:off x="3273" y="1458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45"/>
            <p:cNvSpPr>
              <a:spLocks noChangeShapeType="1"/>
            </p:cNvSpPr>
            <p:nvPr/>
          </p:nvSpPr>
          <p:spPr bwMode="auto">
            <a:xfrm>
              <a:off x="3412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46"/>
            <p:cNvSpPr>
              <a:spLocks noChangeShapeType="1"/>
            </p:cNvSpPr>
            <p:nvPr/>
          </p:nvSpPr>
          <p:spPr bwMode="auto">
            <a:xfrm>
              <a:off x="3551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47"/>
            <p:cNvSpPr>
              <a:spLocks noChangeShapeType="1"/>
            </p:cNvSpPr>
            <p:nvPr/>
          </p:nvSpPr>
          <p:spPr bwMode="auto">
            <a:xfrm>
              <a:off x="3690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48"/>
            <p:cNvSpPr>
              <a:spLocks noChangeShapeType="1"/>
            </p:cNvSpPr>
            <p:nvPr/>
          </p:nvSpPr>
          <p:spPr bwMode="auto">
            <a:xfrm>
              <a:off x="4103" y="1476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49"/>
            <p:cNvSpPr>
              <a:spLocks noChangeShapeType="1"/>
            </p:cNvSpPr>
            <p:nvPr/>
          </p:nvSpPr>
          <p:spPr bwMode="auto">
            <a:xfrm>
              <a:off x="4248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50"/>
            <p:cNvSpPr>
              <a:spLocks noChangeShapeType="1"/>
            </p:cNvSpPr>
            <p:nvPr/>
          </p:nvSpPr>
          <p:spPr bwMode="auto">
            <a:xfrm>
              <a:off x="4381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51"/>
            <p:cNvSpPr>
              <a:spLocks noChangeShapeType="1"/>
            </p:cNvSpPr>
            <p:nvPr/>
          </p:nvSpPr>
          <p:spPr bwMode="auto">
            <a:xfrm>
              <a:off x="4520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52"/>
            <p:cNvSpPr>
              <a:spLocks noChangeShapeType="1"/>
            </p:cNvSpPr>
            <p:nvPr/>
          </p:nvSpPr>
          <p:spPr bwMode="auto">
            <a:xfrm>
              <a:off x="4659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53"/>
            <p:cNvSpPr>
              <a:spLocks noChangeShapeType="1"/>
            </p:cNvSpPr>
            <p:nvPr/>
          </p:nvSpPr>
          <p:spPr bwMode="auto">
            <a:xfrm>
              <a:off x="4798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54"/>
            <p:cNvSpPr>
              <a:spLocks noChangeShapeType="1"/>
            </p:cNvSpPr>
            <p:nvPr/>
          </p:nvSpPr>
          <p:spPr bwMode="auto">
            <a:xfrm>
              <a:off x="4937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55"/>
            <p:cNvSpPr>
              <a:spLocks noChangeShapeType="1"/>
            </p:cNvSpPr>
            <p:nvPr/>
          </p:nvSpPr>
          <p:spPr bwMode="auto">
            <a:xfrm>
              <a:off x="5076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56"/>
            <p:cNvSpPr>
              <a:spLocks noChangeShapeType="1"/>
            </p:cNvSpPr>
            <p:nvPr/>
          </p:nvSpPr>
          <p:spPr bwMode="auto">
            <a:xfrm>
              <a:off x="5215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57"/>
            <p:cNvSpPr>
              <a:spLocks noChangeShapeType="1"/>
            </p:cNvSpPr>
            <p:nvPr/>
          </p:nvSpPr>
          <p:spPr bwMode="auto">
            <a:xfrm>
              <a:off x="535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58"/>
            <p:cNvSpPr>
              <a:spLocks noChangeShapeType="1"/>
            </p:cNvSpPr>
            <p:nvPr/>
          </p:nvSpPr>
          <p:spPr bwMode="auto">
            <a:xfrm>
              <a:off x="5493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59"/>
            <p:cNvSpPr>
              <a:spLocks noChangeShapeType="1"/>
            </p:cNvSpPr>
            <p:nvPr/>
          </p:nvSpPr>
          <p:spPr bwMode="auto">
            <a:xfrm>
              <a:off x="5632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60"/>
            <p:cNvSpPr>
              <a:spLocks noChangeShapeType="1"/>
            </p:cNvSpPr>
            <p:nvPr/>
          </p:nvSpPr>
          <p:spPr bwMode="auto">
            <a:xfrm>
              <a:off x="5765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61"/>
            <p:cNvSpPr>
              <a:spLocks noChangeShapeType="1"/>
            </p:cNvSpPr>
            <p:nvPr/>
          </p:nvSpPr>
          <p:spPr bwMode="auto">
            <a:xfrm flipV="1">
              <a:off x="3827" y="1465"/>
              <a:ext cx="0" cy="2879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Rectangle 62"/>
            <p:cNvSpPr>
              <a:spLocks noChangeArrowheads="1"/>
            </p:cNvSpPr>
            <p:nvPr/>
          </p:nvSpPr>
          <p:spPr bwMode="auto">
            <a:xfrm>
              <a:off x="5728" y="2860"/>
              <a:ext cx="1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Arial" charset="0"/>
                </a:rPr>
                <a:t>x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52" name="Rectangle 63"/>
            <p:cNvSpPr>
              <a:spLocks noChangeArrowheads="1"/>
            </p:cNvSpPr>
            <p:nvPr/>
          </p:nvSpPr>
          <p:spPr bwMode="auto">
            <a:xfrm>
              <a:off x="3807" y="134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Arial" charset="0"/>
                </a:rPr>
                <a:t>y</a:t>
              </a:r>
              <a:endParaRPr lang="ru-RU" sz="1800" dirty="0">
                <a:latin typeface="Arial" charset="0"/>
              </a:endParaRPr>
            </a:p>
          </p:txBody>
        </p:sp>
      </p:grpSp>
      <p:sp>
        <p:nvSpPr>
          <p:cNvPr id="53" name="Rectangle 63"/>
          <p:cNvSpPr>
            <a:spLocks noChangeArrowheads="1"/>
          </p:cNvSpPr>
          <p:nvPr/>
        </p:nvSpPr>
        <p:spPr bwMode="auto">
          <a:xfrm>
            <a:off x="2928926" y="4214818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Arial" charset="0"/>
              </a:rPr>
              <a:t>0</a:t>
            </a:r>
            <a:endParaRPr lang="ru-RU" sz="1800" dirty="0">
              <a:latin typeface="Arial" charset="0"/>
            </a:endParaRPr>
          </a:p>
        </p:txBody>
      </p:sp>
      <p:sp>
        <p:nvSpPr>
          <p:cNvPr id="56" name="Полилиния 55"/>
          <p:cNvSpPr/>
          <p:nvPr/>
        </p:nvSpPr>
        <p:spPr bwMode="auto">
          <a:xfrm>
            <a:off x="2845837" y="1642188"/>
            <a:ext cx="1754155" cy="2556588"/>
          </a:xfrm>
          <a:custGeom>
            <a:avLst/>
            <a:gdLst>
              <a:gd name="connsiteX0" fmla="*/ 1754155 w 1754155"/>
              <a:gd name="connsiteY0" fmla="*/ 18661 h 2556588"/>
              <a:gd name="connsiteX1" fmla="*/ 1315616 w 1754155"/>
              <a:gd name="connsiteY1" fmla="*/ 1278294 h 2556588"/>
              <a:gd name="connsiteX2" fmla="*/ 886408 w 1754155"/>
              <a:gd name="connsiteY2" fmla="*/ 2556588 h 2556588"/>
              <a:gd name="connsiteX3" fmla="*/ 438539 w 1754155"/>
              <a:gd name="connsiteY3" fmla="*/ 1268963 h 2556588"/>
              <a:gd name="connsiteX4" fmla="*/ 0 w 1754155"/>
              <a:gd name="connsiteY4" fmla="*/ 0 h 2556588"/>
              <a:gd name="connsiteX5" fmla="*/ 0 w 1754155"/>
              <a:gd name="connsiteY5" fmla="*/ 0 h 25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4155" h="2556588">
                <a:moveTo>
                  <a:pt x="1754155" y="18661"/>
                </a:moveTo>
                <a:lnTo>
                  <a:pt x="1315616" y="1278294"/>
                </a:lnTo>
                <a:lnTo>
                  <a:pt x="886408" y="2556588"/>
                </a:lnTo>
                <a:lnTo>
                  <a:pt x="438539" y="126896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17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7" name="Полилиния 56"/>
          <p:cNvSpPr/>
          <p:nvPr/>
        </p:nvSpPr>
        <p:spPr bwMode="auto">
          <a:xfrm>
            <a:off x="1956787" y="1643050"/>
            <a:ext cx="1754155" cy="2556588"/>
          </a:xfrm>
          <a:custGeom>
            <a:avLst/>
            <a:gdLst>
              <a:gd name="connsiteX0" fmla="*/ 1754155 w 1754155"/>
              <a:gd name="connsiteY0" fmla="*/ 18661 h 2556588"/>
              <a:gd name="connsiteX1" fmla="*/ 1315616 w 1754155"/>
              <a:gd name="connsiteY1" fmla="*/ 1278294 h 2556588"/>
              <a:gd name="connsiteX2" fmla="*/ 886408 w 1754155"/>
              <a:gd name="connsiteY2" fmla="*/ 2556588 h 2556588"/>
              <a:gd name="connsiteX3" fmla="*/ 438539 w 1754155"/>
              <a:gd name="connsiteY3" fmla="*/ 1268963 h 2556588"/>
              <a:gd name="connsiteX4" fmla="*/ 0 w 1754155"/>
              <a:gd name="connsiteY4" fmla="*/ 0 h 2556588"/>
              <a:gd name="connsiteX5" fmla="*/ 0 w 1754155"/>
              <a:gd name="connsiteY5" fmla="*/ 0 h 25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4155" h="2556588">
                <a:moveTo>
                  <a:pt x="1754155" y="18661"/>
                </a:moveTo>
                <a:lnTo>
                  <a:pt x="1315616" y="1278294"/>
                </a:lnTo>
                <a:lnTo>
                  <a:pt x="886408" y="2556588"/>
                </a:lnTo>
                <a:lnTo>
                  <a:pt x="438539" y="126896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8" name="Полилиния 57"/>
          <p:cNvSpPr/>
          <p:nvPr/>
        </p:nvSpPr>
        <p:spPr bwMode="auto">
          <a:xfrm>
            <a:off x="2532093" y="1643050"/>
            <a:ext cx="1754155" cy="2556588"/>
          </a:xfrm>
          <a:custGeom>
            <a:avLst/>
            <a:gdLst>
              <a:gd name="connsiteX0" fmla="*/ 1754155 w 1754155"/>
              <a:gd name="connsiteY0" fmla="*/ 18661 h 2556588"/>
              <a:gd name="connsiteX1" fmla="*/ 1315616 w 1754155"/>
              <a:gd name="connsiteY1" fmla="*/ 1278294 h 2556588"/>
              <a:gd name="connsiteX2" fmla="*/ 886408 w 1754155"/>
              <a:gd name="connsiteY2" fmla="*/ 2556588 h 2556588"/>
              <a:gd name="connsiteX3" fmla="*/ 438539 w 1754155"/>
              <a:gd name="connsiteY3" fmla="*/ 1268963 h 2556588"/>
              <a:gd name="connsiteX4" fmla="*/ 0 w 1754155"/>
              <a:gd name="connsiteY4" fmla="*/ 0 h 2556588"/>
              <a:gd name="connsiteX5" fmla="*/ 0 w 1754155"/>
              <a:gd name="connsiteY5" fmla="*/ 0 h 25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4155" h="2556588">
                <a:moveTo>
                  <a:pt x="1754155" y="18661"/>
                </a:moveTo>
                <a:lnTo>
                  <a:pt x="1315616" y="1278294"/>
                </a:lnTo>
                <a:lnTo>
                  <a:pt x="886408" y="2556588"/>
                </a:lnTo>
                <a:lnTo>
                  <a:pt x="438539" y="126896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9" name="Rectangle 62"/>
          <p:cNvSpPr>
            <a:spLocks noChangeArrowheads="1"/>
          </p:cNvSpPr>
          <p:nvPr/>
        </p:nvSpPr>
        <p:spPr bwMode="auto">
          <a:xfrm>
            <a:off x="3357554" y="414338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Arial" charset="0"/>
              </a:rPr>
              <a:t>1</a:t>
            </a:r>
            <a:endParaRPr lang="ru-RU" sz="1800" dirty="0">
              <a:latin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500826" y="1428736"/>
            <a:ext cx="23574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alibri" pitchFamily="34" charset="0"/>
                <a:ea typeface="BatangChe" pitchFamily="49" charset="-127"/>
              </a:rPr>
              <a:t>Укажите график для функции, заданной формулой</a:t>
            </a:r>
            <a:endParaRPr lang="ru-RU" sz="2800" b="1" dirty="0">
              <a:latin typeface="Calibri" pitchFamily="34" charset="0"/>
              <a:ea typeface="BatangChe" pitchFamily="49" charset="-127"/>
            </a:endParaRPr>
          </a:p>
        </p:txBody>
      </p:sp>
      <p:graphicFrame>
        <p:nvGraphicFramePr>
          <p:cNvPr id="61" name="Объект 60"/>
          <p:cNvGraphicFramePr>
            <a:graphicFrameLocks noChangeAspect="1"/>
          </p:cNvGraphicFramePr>
          <p:nvPr/>
        </p:nvGraphicFramePr>
        <p:xfrm>
          <a:off x="6572264" y="3857628"/>
          <a:ext cx="2270136" cy="825504"/>
        </p:xfrm>
        <a:graphic>
          <a:graphicData uri="http://schemas.openxmlformats.org/presentationml/2006/ole">
            <p:oleObj spid="_x0000_s7170" name="Формула" r:id="rId3" imgW="698400" imgH="253800" progId="Equation.3">
              <p:embed/>
            </p:oleObj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4643438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1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214810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689961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3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1143000"/>
          </a:xfrm>
        </p:spPr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500034" y="1500174"/>
            <a:ext cx="5878513" cy="4767262"/>
            <a:chOff x="2214" y="1341"/>
            <a:chExt cx="3703" cy="3003"/>
          </a:xfrm>
        </p:grpSpPr>
        <p:sp>
          <p:nvSpPr>
            <p:cNvPr id="4" name="Line 15"/>
            <p:cNvSpPr>
              <a:spLocks noChangeShapeType="1"/>
            </p:cNvSpPr>
            <p:nvPr/>
          </p:nvSpPr>
          <p:spPr bwMode="auto">
            <a:xfrm>
              <a:off x="2250" y="3048"/>
              <a:ext cx="362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Line 16"/>
            <p:cNvSpPr>
              <a:spLocks noChangeShapeType="1"/>
            </p:cNvSpPr>
            <p:nvPr/>
          </p:nvSpPr>
          <p:spPr bwMode="auto">
            <a:xfrm flipV="1">
              <a:off x="3968" y="1471"/>
              <a:ext cx="0" cy="286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17"/>
            <p:cNvSpPr>
              <a:spLocks noChangeShapeType="1"/>
            </p:cNvSpPr>
            <p:nvPr/>
          </p:nvSpPr>
          <p:spPr bwMode="auto">
            <a:xfrm>
              <a:off x="2227" y="291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18"/>
            <p:cNvSpPr>
              <a:spLocks noChangeShapeType="1"/>
            </p:cNvSpPr>
            <p:nvPr/>
          </p:nvSpPr>
          <p:spPr bwMode="auto">
            <a:xfrm>
              <a:off x="2225" y="277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229" y="2642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20"/>
            <p:cNvSpPr>
              <a:spLocks noChangeShapeType="1"/>
            </p:cNvSpPr>
            <p:nvPr/>
          </p:nvSpPr>
          <p:spPr bwMode="auto">
            <a:xfrm>
              <a:off x="2216" y="250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>
              <a:off x="2225" y="2373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>
              <a:off x="2225" y="223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auto">
            <a:xfrm>
              <a:off x="2223" y="209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24"/>
            <p:cNvSpPr>
              <a:spLocks noChangeShapeType="1"/>
            </p:cNvSpPr>
            <p:nvPr/>
          </p:nvSpPr>
          <p:spPr bwMode="auto">
            <a:xfrm>
              <a:off x="2222" y="19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25"/>
            <p:cNvSpPr>
              <a:spLocks noChangeShapeType="1"/>
            </p:cNvSpPr>
            <p:nvPr/>
          </p:nvSpPr>
          <p:spPr bwMode="auto">
            <a:xfrm>
              <a:off x="2225" y="182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26"/>
            <p:cNvSpPr>
              <a:spLocks noChangeShapeType="1"/>
            </p:cNvSpPr>
            <p:nvPr/>
          </p:nvSpPr>
          <p:spPr bwMode="auto">
            <a:xfrm>
              <a:off x="2229" y="168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27"/>
            <p:cNvSpPr>
              <a:spLocks noChangeShapeType="1"/>
            </p:cNvSpPr>
            <p:nvPr/>
          </p:nvSpPr>
          <p:spPr bwMode="auto">
            <a:xfrm>
              <a:off x="2233" y="1548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auto">
            <a:xfrm>
              <a:off x="2214" y="318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auto">
            <a:xfrm>
              <a:off x="2223" y="332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auto">
            <a:xfrm>
              <a:off x="2216" y="34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31"/>
            <p:cNvSpPr>
              <a:spLocks noChangeShapeType="1"/>
            </p:cNvSpPr>
            <p:nvPr/>
          </p:nvSpPr>
          <p:spPr bwMode="auto">
            <a:xfrm>
              <a:off x="2220" y="359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32"/>
            <p:cNvSpPr>
              <a:spLocks noChangeShapeType="1"/>
            </p:cNvSpPr>
            <p:nvPr/>
          </p:nvSpPr>
          <p:spPr bwMode="auto">
            <a:xfrm>
              <a:off x="2229" y="372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3"/>
            <p:cNvSpPr>
              <a:spLocks noChangeShapeType="1"/>
            </p:cNvSpPr>
            <p:nvPr/>
          </p:nvSpPr>
          <p:spPr bwMode="auto">
            <a:xfrm>
              <a:off x="2227" y="386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34"/>
            <p:cNvSpPr>
              <a:spLocks noChangeShapeType="1"/>
            </p:cNvSpPr>
            <p:nvPr/>
          </p:nvSpPr>
          <p:spPr bwMode="auto">
            <a:xfrm>
              <a:off x="2225" y="400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35"/>
            <p:cNvSpPr>
              <a:spLocks noChangeShapeType="1"/>
            </p:cNvSpPr>
            <p:nvPr/>
          </p:nvSpPr>
          <p:spPr bwMode="auto">
            <a:xfrm>
              <a:off x="2218" y="413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36"/>
            <p:cNvSpPr>
              <a:spLocks noChangeShapeType="1"/>
            </p:cNvSpPr>
            <p:nvPr/>
          </p:nvSpPr>
          <p:spPr bwMode="auto">
            <a:xfrm>
              <a:off x="2227" y="426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37"/>
            <p:cNvSpPr>
              <a:spLocks noChangeShapeType="1"/>
            </p:cNvSpPr>
            <p:nvPr/>
          </p:nvSpPr>
          <p:spPr bwMode="auto">
            <a:xfrm>
              <a:off x="2300" y="1460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38"/>
            <p:cNvSpPr>
              <a:spLocks noChangeShapeType="1"/>
            </p:cNvSpPr>
            <p:nvPr/>
          </p:nvSpPr>
          <p:spPr bwMode="auto">
            <a:xfrm>
              <a:off x="2439" y="1464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2578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>
              <a:off x="2717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>
              <a:off x="2856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42"/>
            <p:cNvSpPr>
              <a:spLocks noChangeShapeType="1"/>
            </p:cNvSpPr>
            <p:nvPr/>
          </p:nvSpPr>
          <p:spPr bwMode="auto">
            <a:xfrm>
              <a:off x="2995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43"/>
            <p:cNvSpPr>
              <a:spLocks noChangeShapeType="1"/>
            </p:cNvSpPr>
            <p:nvPr/>
          </p:nvSpPr>
          <p:spPr bwMode="auto">
            <a:xfrm>
              <a:off x="313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44"/>
            <p:cNvSpPr>
              <a:spLocks noChangeShapeType="1"/>
            </p:cNvSpPr>
            <p:nvPr/>
          </p:nvSpPr>
          <p:spPr bwMode="auto">
            <a:xfrm>
              <a:off x="3273" y="1458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45"/>
            <p:cNvSpPr>
              <a:spLocks noChangeShapeType="1"/>
            </p:cNvSpPr>
            <p:nvPr/>
          </p:nvSpPr>
          <p:spPr bwMode="auto">
            <a:xfrm>
              <a:off x="3412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46"/>
            <p:cNvSpPr>
              <a:spLocks noChangeShapeType="1"/>
            </p:cNvSpPr>
            <p:nvPr/>
          </p:nvSpPr>
          <p:spPr bwMode="auto">
            <a:xfrm>
              <a:off x="3551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47"/>
            <p:cNvSpPr>
              <a:spLocks noChangeShapeType="1"/>
            </p:cNvSpPr>
            <p:nvPr/>
          </p:nvSpPr>
          <p:spPr bwMode="auto">
            <a:xfrm>
              <a:off x="3690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48"/>
            <p:cNvSpPr>
              <a:spLocks noChangeShapeType="1"/>
            </p:cNvSpPr>
            <p:nvPr/>
          </p:nvSpPr>
          <p:spPr bwMode="auto">
            <a:xfrm>
              <a:off x="4103" y="1476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49"/>
            <p:cNvSpPr>
              <a:spLocks noChangeShapeType="1"/>
            </p:cNvSpPr>
            <p:nvPr/>
          </p:nvSpPr>
          <p:spPr bwMode="auto">
            <a:xfrm>
              <a:off x="4248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50"/>
            <p:cNvSpPr>
              <a:spLocks noChangeShapeType="1"/>
            </p:cNvSpPr>
            <p:nvPr/>
          </p:nvSpPr>
          <p:spPr bwMode="auto">
            <a:xfrm>
              <a:off x="4381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51"/>
            <p:cNvSpPr>
              <a:spLocks noChangeShapeType="1"/>
            </p:cNvSpPr>
            <p:nvPr/>
          </p:nvSpPr>
          <p:spPr bwMode="auto">
            <a:xfrm>
              <a:off x="4520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52"/>
            <p:cNvSpPr>
              <a:spLocks noChangeShapeType="1"/>
            </p:cNvSpPr>
            <p:nvPr/>
          </p:nvSpPr>
          <p:spPr bwMode="auto">
            <a:xfrm>
              <a:off x="4659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53"/>
            <p:cNvSpPr>
              <a:spLocks noChangeShapeType="1"/>
            </p:cNvSpPr>
            <p:nvPr/>
          </p:nvSpPr>
          <p:spPr bwMode="auto">
            <a:xfrm>
              <a:off x="4798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54"/>
            <p:cNvSpPr>
              <a:spLocks noChangeShapeType="1"/>
            </p:cNvSpPr>
            <p:nvPr/>
          </p:nvSpPr>
          <p:spPr bwMode="auto">
            <a:xfrm>
              <a:off x="4937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55"/>
            <p:cNvSpPr>
              <a:spLocks noChangeShapeType="1"/>
            </p:cNvSpPr>
            <p:nvPr/>
          </p:nvSpPr>
          <p:spPr bwMode="auto">
            <a:xfrm>
              <a:off x="5076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56"/>
            <p:cNvSpPr>
              <a:spLocks noChangeShapeType="1"/>
            </p:cNvSpPr>
            <p:nvPr/>
          </p:nvSpPr>
          <p:spPr bwMode="auto">
            <a:xfrm>
              <a:off x="5215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57"/>
            <p:cNvSpPr>
              <a:spLocks noChangeShapeType="1"/>
            </p:cNvSpPr>
            <p:nvPr/>
          </p:nvSpPr>
          <p:spPr bwMode="auto">
            <a:xfrm>
              <a:off x="535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58"/>
            <p:cNvSpPr>
              <a:spLocks noChangeShapeType="1"/>
            </p:cNvSpPr>
            <p:nvPr/>
          </p:nvSpPr>
          <p:spPr bwMode="auto">
            <a:xfrm>
              <a:off x="5493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59"/>
            <p:cNvSpPr>
              <a:spLocks noChangeShapeType="1"/>
            </p:cNvSpPr>
            <p:nvPr/>
          </p:nvSpPr>
          <p:spPr bwMode="auto">
            <a:xfrm>
              <a:off x="5632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60"/>
            <p:cNvSpPr>
              <a:spLocks noChangeShapeType="1"/>
            </p:cNvSpPr>
            <p:nvPr/>
          </p:nvSpPr>
          <p:spPr bwMode="auto">
            <a:xfrm>
              <a:off x="5765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61"/>
            <p:cNvSpPr>
              <a:spLocks noChangeShapeType="1"/>
            </p:cNvSpPr>
            <p:nvPr/>
          </p:nvSpPr>
          <p:spPr bwMode="auto">
            <a:xfrm flipV="1">
              <a:off x="3827" y="1465"/>
              <a:ext cx="0" cy="2879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Rectangle 62"/>
            <p:cNvSpPr>
              <a:spLocks noChangeArrowheads="1"/>
            </p:cNvSpPr>
            <p:nvPr/>
          </p:nvSpPr>
          <p:spPr bwMode="auto">
            <a:xfrm>
              <a:off x="5728" y="2860"/>
              <a:ext cx="1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x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52" name="Rectangle 63"/>
            <p:cNvSpPr>
              <a:spLocks noChangeArrowheads="1"/>
            </p:cNvSpPr>
            <p:nvPr/>
          </p:nvSpPr>
          <p:spPr bwMode="auto">
            <a:xfrm>
              <a:off x="3807" y="134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Arial" charset="0"/>
                </a:rPr>
                <a:t>y</a:t>
              </a:r>
              <a:endParaRPr lang="ru-RU" sz="1800" dirty="0">
                <a:latin typeface="Arial" charset="0"/>
              </a:endParaRPr>
            </a:p>
          </p:txBody>
        </p:sp>
      </p:grpSp>
      <p:sp>
        <p:nvSpPr>
          <p:cNvPr id="53" name="Rectangle 63"/>
          <p:cNvSpPr>
            <a:spLocks noChangeArrowheads="1"/>
          </p:cNvSpPr>
          <p:nvPr/>
        </p:nvSpPr>
        <p:spPr bwMode="auto">
          <a:xfrm>
            <a:off x="3000364" y="4214818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Arial" charset="0"/>
              </a:rPr>
              <a:t>0</a:t>
            </a:r>
            <a:endParaRPr lang="ru-RU" sz="1800" dirty="0">
              <a:latin typeface="Arial" charset="0"/>
            </a:endParaRPr>
          </a:p>
        </p:txBody>
      </p:sp>
      <p:sp>
        <p:nvSpPr>
          <p:cNvPr id="54" name="Rectangle 63"/>
          <p:cNvSpPr>
            <a:spLocks noChangeArrowheads="1"/>
          </p:cNvSpPr>
          <p:nvPr/>
        </p:nvSpPr>
        <p:spPr bwMode="auto">
          <a:xfrm>
            <a:off x="3357554" y="4214818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Arial" charset="0"/>
              </a:rPr>
              <a:t>1</a:t>
            </a:r>
            <a:endParaRPr lang="ru-RU" sz="1800" dirty="0">
              <a:latin typeface="Arial" charset="0"/>
            </a:endParaRPr>
          </a:p>
        </p:txBody>
      </p:sp>
      <p:sp>
        <p:nvSpPr>
          <p:cNvPr id="55" name="Полилиния 54"/>
          <p:cNvSpPr/>
          <p:nvPr/>
        </p:nvSpPr>
        <p:spPr bwMode="auto">
          <a:xfrm>
            <a:off x="634482" y="3993502"/>
            <a:ext cx="5290457" cy="867747"/>
          </a:xfrm>
          <a:custGeom>
            <a:avLst/>
            <a:gdLst>
              <a:gd name="connsiteX0" fmla="*/ 5290457 w 5290457"/>
              <a:gd name="connsiteY0" fmla="*/ 0 h 867747"/>
              <a:gd name="connsiteX1" fmla="*/ 4627983 w 5290457"/>
              <a:gd name="connsiteY1" fmla="*/ 205274 h 867747"/>
              <a:gd name="connsiteX2" fmla="*/ 3965510 w 5290457"/>
              <a:gd name="connsiteY2" fmla="*/ 429208 h 867747"/>
              <a:gd name="connsiteX3" fmla="*/ 2640563 w 5290457"/>
              <a:gd name="connsiteY3" fmla="*/ 867747 h 867747"/>
              <a:gd name="connsiteX4" fmla="*/ 1987420 w 5290457"/>
              <a:gd name="connsiteY4" fmla="*/ 643812 h 867747"/>
              <a:gd name="connsiteX5" fmla="*/ 1324947 w 5290457"/>
              <a:gd name="connsiteY5" fmla="*/ 429208 h 867747"/>
              <a:gd name="connsiteX6" fmla="*/ 662473 w 5290457"/>
              <a:gd name="connsiteY6" fmla="*/ 214604 h 867747"/>
              <a:gd name="connsiteX7" fmla="*/ 0 w 5290457"/>
              <a:gd name="connsiteY7" fmla="*/ 0 h 867747"/>
              <a:gd name="connsiteX8" fmla="*/ 0 w 5290457"/>
              <a:gd name="connsiteY8" fmla="*/ 0 h 867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0457" h="867747">
                <a:moveTo>
                  <a:pt x="5290457" y="0"/>
                </a:moveTo>
                <a:lnTo>
                  <a:pt x="4627983" y="205274"/>
                </a:lnTo>
                <a:lnTo>
                  <a:pt x="3965510" y="429208"/>
                </a:lnTo>
                <a:lnTo>
                  <a:pt x="2640563" y="867747"/>
                </a:lnTo>
                <a:lnTo>
                  <a:pt x="1987420" y="643812"/>
                </a:lnTo>
                <a:lnTo>
                  <a:pt x="1324947" y="429208"/>
                </a:lnTo>
                <a:lnTo>
                  <a:pt x="662473" y="214604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072230" y="1500174"/>
            <a:ext cx="32146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alibri" pitchFamily="34" charset="0"/>
                <a:ea typeface="BatangChe" pitchFamily="49" charset="-127"/>
              </a:rPr>
              <a:t>Укажите формулу, соответствующую данному графику функции</a:t>
            </a:r>
          </a:p>
        </p:txBody>
      </p:sp>
      <p:graphicFrame>
        <p:nvGraphicFramePr>
          <p:cNvPr id="57" name="Объект 56"/>
          <p:cNvGraphicFramePr>
            <a:graphicFrameLocks noChangeAspect="1"/>
          </p:cNvGraphicFramePr>
          <p:nvPr/>
        </p:nvGraphicFramePr>
        <p:xfrm>
          <a:off x="6324600" y="4192588"/>
          <a:ext cx="2335213" cy="808037"/>
        </p:xfrm>
        <a:graphic>
          <a:graphicData uri="http://schemas.openxmlformats.org/presentationml/2006/ole">
            <p:oleObj spid="_x0000_s8194" name="Формула" r:id="rId3" imgW="1002960" imgH="393480" progId="Equation.3">
              <p:embed/>
            </p:oleObj>
          </a:graphicData>
        </a:graphic>
      </p:graphicFrame>
      <p:graphicFrame>
        <p:nvGraphicFramePr>
          <p:cNvPr id="58" name="Объект 57"/>
          <p:cNvGraphicFramePr>
            <a:graphicFrameLocks noChangeAspect="1"/>
          </p:cNvGraphicFramePr>
          <p:nvPr/>
        </p:nvGraphicFramePr>
        <p:xfrm>
          <a:off x="6348413" y="3286125"/>
          <a:ext cx="2306637" cy="838200"/>
        </p:xfrm>
        <a:graphic>
          <a:graphicData uri="http://schemas.openxmlformats.org/presentationml/2006/ole">
            <p:oleObj spid="_x0000_s8195" name="Формула" r:id="rId4" imgW="990360" imgH="431640" progId="Equation.3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6357950" y="5143500"/>
          <a:ext cx="2333625" cy="808038"/>
        </p:xfrm>
        <a:graphic>
          <a:graphicData uri="http://schemas.openxmlformats.org/presentationml/2006/ole">
            <p:oleObj spid="_x0000_s8196" name="Формула" r:id="rId5" imgW="1002960" imgH="39348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143000"/>
          </a:xfrm>
        </p:spPr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3122643" y="1357298"/>
            <a:ext cx="5878513" cy="4767262"/>
            <a:chOff x="2214" y="1341"/>
            <a:chExt cx="3703" cy="3003"/>
          </a:xfrm>
        </p:grpSpPr>
        <p:sp>
          <p:nvSpPr>
            <p:cNvPr id="4" name="Line 15"/>
            <p:cNvSpPr>
              <a:spLocks noChangeShapeType="1"/>
            </p:cNvSpPr>
            <p:nvPr/>
          </p:nvSpPr>
          <p:spPr bwMode="auto">
            <a:xfrm>
              <a:off x="2250" y="3048"/>
              <a:ext cx="362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Line 16"/>
            <p:cNvSpPr>
              <a:spLocks noChangeShapeType="1"/>
            </p:cNvSpPr>
            <p:nvPr/>
          </p:nvSpPr>
          <p:spPr bwMode="auto">
            <a:xfrm flipV="1">
              <a:off x="3968" y="1471"/>
              <a:ext cx="0" cy="286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17"/>
            <p:cNvSpPr>
              <a:spLocks noChangeShapeType="1"/>
            </p:cNvSpPr>
            <p:nvPr/>
          </p:nvSpPr>
          <p:spPr bwMode="auto">
            <a:xfrm>
              <a:off x="2227" y="291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18"/>
            <p:cNvSpPr>
              <a:spLocks noChangeShapeType="1"/>
            </p:cNvSpPr>
            <p:nvPr/>
          </p:nvSpPr>
          <p:spPr bwMode="auto">
            <a:xfrm>
              <a:off x="2225" y="277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229" y="2642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20"/>
            <p:cNvSpPr>
              <a:spLocks noChangeShapeType="1"/>
            </p:cNvSpPr>
            <p:nvPr/>
          </p:nvSpPr>
          <p:spPr bwMode="auto">
            <a:xfrm>
              <a:off x="2216" y="250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>
              <a:off x="2225" y="2373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>
              <a:off x="2225" y="223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auto">
            <a:xfrm>
              <a:off x="2223" y="209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24"/>
            <p:cNvSpPr>
              <a:spLocks noChangeShapeType="1"/>
            </p:cNvSpPr>
            <p:nvPr/>
          </p:nvSpPr>
          <p:spPr bwMode="auto">
            <a:xfrm>
              <a:off x="2222" y="19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25"/>
            <p:cNvSpPr>
              <a:spLocks noChangeShapeType="1"/>
            </p:cNvSpPr>
            <p:nvPr/>
          </p:nvSpPr>
          <p:spPr bwMode="auto">
            <a:xfrm>
              <a:off x="2225" y="182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26"/>
            <p:cNvSpPr>
              <a:spLocks noChangeShapeType="1"/>
            </p:cNvSpPr>
            <p:nvPr/>
          </p:nvSpPr>
          <p:spPr bwMode="auto">
            <a:xfrm>
              <a:off x="2229" y="168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27"/>
            <p:cNvSpPr>
              <a:spLocks noChangeShapeType="1"/>
            </p:cNvSpPr>
            <p:nvPr/>
          </p:nvSpPr>
          <p:spPr bwMode="auto">
            <a:xfrm>
              <a:off x="2233" y="1548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auto">
            <a:xfrm>
              <a:off x="2214" y="318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auto">
            <a:xfrm>
              <a:off x="2223" y="332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auto">
            <a:xfrm>
              <a:off x="2216" y="34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31"/>
            <p:cNvSpPr>
              <a:spLocks noChangeShapeType="1"/>
            </p:cNvSpPr>
            <p:nvPr/>
          </p:nvSpPr>
          <p:spPr bwMode="auto">
            <a:xfrm>
              <a:off x="2220" y="359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32"/>
            <p:cNvSpPr>
              <a:spLocks noChangeShapeType="1"/>
            </p:cNvSpPr>
            <p:nvPr/>
          </p:nvSpPr>
          <p:spPr bwMode="auto">
            <a:xfrm>
              <a:off x="2229" y="372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3"/>
            <p:cNvSpPr>
              <a:spLocks noChangeShapeType="1"/>
            </p:cNvSpPr>
            <p:nvPr/>
          </p:nvSpPr>
          <p:spPr bwMode="auto">
            <a:xfrm>
              <a:off x="2227" y="386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34"/>
            <p:cNvSpPr>
              <a:spLocks noChangeShapeType="1"/>
            </p:cNvSpPr>
            <p:nvPr/>
          </p:nvSpPr>
          <p:spPr bwMode="auto">
            <a:xfrm>
              <a:off x="2225" y="400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35"/>
            <p:cNvSpPr>
              <a:spLocks noChangeShapeType="1"/>
            </p:cNvSpPr>
            <p:nvPr/>
          </p:nvSpPr>
          <p:spPr bwMode="auto">
            <a:xfrm>
              <a:off x="2218" y="413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36"/>
            <p:cNvSpPr>
              <a:spLocks noChangeShapeType="1"/>
            </p:cNvSpPr>
            <p:nvPr/>
          </p:nvSpPr>
          <p:spPr bwMode="auto">
            <a:xfrm>
              <a:off x="2227" y="426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37"/>
            <p:cNvSpPr>
              <a:spLocks noChangeShapeType="1"/>
            </p:cNvSpPr>
            <p:nvPr/>
          </p:nvSpPr>
          <p:spPr bwMode="auto">
            <a:xfrm>
              <a:off x="2300" y="1460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38"/>
            <p:cNvSpPr>
              <a:spLocks noChangeShapeType="1"/>
            </p:cNvSpPr>
            <p:nvPr/>
          </p:nvSpPr>
          <p:spPr bwMode="auto">
            <a:xfrm>
              <a:off x="2439" y="1464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2578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>
              <a:off x="2717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>
              <a:off x="2856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42"/>
            <p:cNvSpPr>
              <a:spLocks noChangeShapeType="1"/>
            </p:cNvSpPr>
            <p:nvPr/>
          </p:nvSpPr>
          <p:spPr bwMode="auto">
            <a:xfrm>
              <a:off x="2995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43"/>
            <p:cNvSpPr>
              <a:spLocks noChangeShapeType="1"/>
            </p:cNvSpPr>
            <p:nvPr/>
          </p:nvSpPr>
          <p:spPr bwMode="auto">
            <a:xfrm>
              <a:off x="313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44"/>
            <p:cNvSpPr>
              <a:spLocks noChangeShapeType="1"/>
            </p:cNvSpPr>
            <p:nvPr/>
          </p:nvSpPr>
          <p:spPr bwMode="auto">
            <a:xfrm>
              <a:off x="3273" y="1458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45"/>
            <p:cNvSpPr>
              <a:spLocks noChangeShapeType="1"/>
            </p:cNvSpPr>
            <p:nvPr/>
          </p:nvSpPr>
          <p:spPr bwMode="auto">
            <a:xfrm>
              <a:off x="3412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46"/>
            <p:cNvSpPr>
              <a:spLocks noChangeShapeType="1"/>
            </p:cNvSpPr>
            <p:nvPr/>
          </p:nvSpPr>
          <p:spPr bwMode="auto">
            <a:xfrm>
              <a:off x="3551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47"/>
            <p:cNvSpPr>
              <a:spLocks noChangeShapeType="1"/>
            </p:cNvSpPr>
            <p:nvPr/>
          </p:nvSpPr>
          <p:spPr bwMode="auto">
            <a:xfrm>
              <a:off x="3690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48"/>
            <p:cNvSpPr>
              <a:spLocks noChangeShapeType="1"/>
            </p:cNvSpPr>
            <p:nvPr/>
          </p:nvSpPr>
          <p:spPr bwMode="auto">
            <a:xfrm>
              <a:off x="4103" y="1476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49"/>
            <p:cNvSpPr>
              <a:spLocks noChangeShapeType="1"/>
            </p:cNvSpPr>
            <p:nvPr/>
          </p:nvSpPr>
          <p:spPr bwMode="auto">
            <a:xfrm>
              <a:off x="4248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50"/>
            <p:cNvSpPr>
              <a:spLocks noChangeShapeType="1"/>
            </p:cNvSpPr>
            <p:nvPr/>
          </p:nvSpPr>
          <p:spPr bwMode="auto">
            <a:xfrm>
              <a:off x="4381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51"/>
            <p:cNvSpPr>
              <a:spLocks noChangeShapeType="1"/>
            </p:cNvSpPr>
            <p:nvPr/>
          </p:nvSpPr>
          <p:spPr bwMode="auto">
            <a:xfrm>
              <a:off x="4520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52"/>
            <p:cNvSpPr>
              <a:spLocks noChangeShapeType="1"/>
            </p:cNvSpPr>
            <p:nvPr/>
          </p:nvSpPr>
          <p:spPr bwMode="auto">
            <a:xfrm>
              <a:off x="4659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53"/>
            <p:cNvSpPr>
              <a:spLocks noChangeShapeType="1"/>
            </p:cNvSpPr>
            <p:nvPr/>
          </p:nvSpPr>
          <p:spPr bwMode="auto">
            <a:xfrm>
              <a:off x="4798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54"/>
            <p:cNvSpPr>
              <a:spLocks noChangeShapeType="1"/>
            </p:cNvSpPr>
            <p:nvPr/>
          </p:nvSpPr>
          <p:spPr bwMode="auto">
            <a:xfrm>
              <a:off x="4937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55"/>
            <p:cNvSpPr>
              <a:spLocks noChangeShapeType="1"/>
            </p:cNvSpPr>
            <p:nvPr/>
          </p:nvSpPr>
          <p:spPr bwMode="auto">
            <a:xfrm>
              <a:off x="5076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56"/>
            <p:cNvSpPr>
              <a:spLocks noChangeShapeType="1"/>
            </p:cNvSpPr>
            <p:nvPr/>
          </p:nvSpPr>
          <p:spPr bwMode="auto">
            <a:xfrm>
              <a:off x="5215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57"/>
            <p:cNvSpPr>
              <a:spLocks noChangeShapeType="1"/>
            </p:cNvSpPr>
            <p:nvPr/>
          </p:nvSpPr>
          <p:spPr bwMode="auto">
            <a:xfrm>
              <a:off x="535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58"/>
            <p:cNvSpPr>
              <a:spLocks noChangeShapeType="1"/>
            </p:cNvSpPr>
            <p:nvPr/>
          </p:nvSpPr>
          <p:spPr bwMode="auto">
            <a:xfrm>
              <a:off x="5493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59"/>
            <p:cNvSpPr>
              <a:spLocks noChangeShapeType="1"/>
            </p:cNvSpPr>
            <p:nvPr/>
          </p:nvSpPr>
          <p:spPr bwMode="auto">
            <a:xfrm>
              <a:off x="5632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60"/>
            <p:cNvSpPr>
              <a:spLocks noChangeShapeType="1"/>
            </p:cNvSpPr>
            <p:nvPr/>
          </p:nvSpPr>
          <p:spPr bwMode="auto">
            <a:xfrm>
              <a:off x="5765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61"/>
            <p:cNvSpPr>
              <a:spLocks noChangeShapeType="1"/>
            </p:cNvSpPr>
            <p:nvPr/>
          </p:nvSpPr>
          <p:spPr bwMode="auto">
            <a:xfrm flipV="1">
              <a:off x="3827" y="1465"/>
              <a:ext cx="0" cy="2879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Rectangle 62"/>
            <p:cNvSpPr>
              <a:spLocks noChangeArrowheads="1"/>
            </p:cNvSpPr>
            <p:nvPr/>
          </p:nvSpPr>
          <p:spPr bwMode="auto">
            <a:xfrm>
              <a:off x="5728" y="2860"/>
              <a:ext cx="1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Arial" charset="0"/>
                </a:rPr>
                <a:t>x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52" name="Rectangle 63"/>
            <p:cNvSpPr>
              <a:spLocks noChangeArrowheads="1"/>
            </p:cNvSpPr>
            <p:nvPr/>
          </p:nvSpPr>
          <p:spPr bwMode="auto">
            <a:xfrm>
              <a:off x="3807" y="134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y</a:t>
              </a:r>
              <a:endParaRPr lang="ru-RU" sz="1800">
                <a:latin typeface="Arial" charset="0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71472" y="2000240"/>
            <a:ext cx="285752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alibri" pitchFamily="34" charset="0"/>
                <a:ea typeface="BatangChe" pitchFamily="49" charset="-127"/>
              </a:rPr>
              <a:t>На рисунке представлены графики функций</a:t>
            </a:r>
          </a:p>
          <a:p>
            <a:r>
              <a:rPr lang="ru-RU" sz="2800" b="1" dirty="0" smtClean="0">
                <a:latin typeface="Calibri" pitchFamily="34" charset="0"/>
                <a:ea typeface="BatangChe" pitchFamily="49" charset="-127"/>
              </a:rPr>
              <a:t> </a:t>
            </a:r>
          </a:p>
          <a:p>
            <a:endParaRPr lang="ru-RU" dirty="0" smtClean="0"/>
          </a:p>
          <a:p>
            <a:r>
              <a:rPr lang="ru-RU" sz="2800" b="1" dirty="0" smtClean="0">
                <a:latin typeface="Calibri" pitchFamily="34" charset="0"/>
                <a:ea typeface="BatangChe" pitchFamily="49" charset="-127"/>
              </a:rPr>
              <a:t>Найдите корень уравнения</a:t>
            </a:r>
          </a:p>
          <a:p>
            <a:endParaRPr lang="ru-RU" dirty="0"/>
          </a:p>
        </p:txBody>
      </p:sp>
      <p:graphicFrame>
        <p:nvGraphicFramePr>
          <p:cNvPr id="54" name="Объект 53"/>
          <p:cNvGraphicFramePr>
            <a:graphicFrameLocks noChangeAspect="1"/>
          </p:cNvGraphicFramePr>
          <p:nvPr/>
        </p:nvGraphicFramePr>
        <p:xfrm>
          <a:off x="285720" y="3643314"/>
          <a:ext cx="2792112" cy="857256"/>
        </p:xfrm>
        <a:graphic>
          <a:graphicData uri="http://schemas.openxmlformats.org/presentationml/2006/ole">
            <p:oleObj spid="_x0000_s9218" name="Формула" r:id="rId3" imgW="1854000" imgH="393480" progId="Equation.3">
              <p:embed/>
            </p:oleObj>
          </a:graphicData>
        </a:graphic>
      </p:graphicFrame>
      <p:graphicFrame>
        <p:nvGraphicFramePr>
          <p:cNvPr id="55" name="Объект 54"/>
          <p:cNvGraphicFramePr>
            <a:graphicFrameLocks noChangeAspect="1"/>
          </p:cNvGraphicFramePr>
          <p:nvPr/>
        </p:nvGraphicFramePr>
        <p:xfrm>
          <a:off x="214282" y="5214950"/>
          <a:ext cx="2895612" cy="965204"/>
        </p:xfrm>
        <a:graphic>
          <a:graphicData uri="http://schemas.openxmlformats.org/presentationml/2006/ole">
            <p:oleObj spid="_x0000_s9219" name="Формула" r:id="rId4" imgW="1180800" imgH="393480" progId="Equation.3">
              <p:embed/>
            </p:oleObj>
          </a:graphicData>
        </a:graphic>
      </p:graphicFrame>
      <p:sp>
        <p:nvSpPr>
          <p:cNvPr id="56" name="Полилиния 55"/>
          <p:cNvSpPr/>
          <p:nvPr/>
        </p:nvSpPr>
        <p:spPr bwMode="auto">
          <a:xfrm>
            <a:off x="5429256" y="1571613"/>
            <a:ext cx="1500197" cy="4429156"/>
          </a:xfrm>
          <a:custGeom>
            <a:avLst/>
            <a:gdLst>
              <a:gd name="connsiteX0" fmla="*/ 1315616 w 1315616"/>
              <a:gd name="connsiteY0" fmla="*/ 3890865 h 3890865"/>
              <a:gd name="connsiteX1" fmla="*/ 886408 w 1315616"/>
              <a:gd name="connsiteY1" fmla="*/ 2593910 h 3890865"/>
              <a:gd name="connsiteX2" fmla="*/ 438539 w 1315616"/>
              <a:gd name="connsiteY2" fmla="*/ 1296955 h 3890865"/>
              <a:gd name="connsiteX3" fmla="*/ 0 w 1315616"/>
              <a:gd name="connsiteY3" fmla="*/ 0 h 3890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5616" h="3890865">
                <a:moveTo>
                  <a:pt x="1315616" y="3890865"/>
                </a:moveTo>
                <a:lnTo>
                  <a:pt x="886408" y="2593910"/>
                </a:lnTo>
                <a:lnTo>
                  <a:pt x="438539" y="1296955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9" name="Полилиния 58"/>
          <p:cNvSpPr/>
          <p:nvPr/>
        </p:nvSpPr>
        <p:spPr bwMode="auto">
          <a:xfrm>
            <a:off x="3428992" y="1928802"/>
            <a:ext cx="5357849" cy="3429024"/>
          </a:xfrm>
          <a:custGeom>
            <a:avLst/>
            <a:gdLst>
              <a:gd name="connsiteX0" fmla="*/ 2640564 w 2640564"/>
              <a:gd name="connsiteY0" fmla="*/ 0 h 1716833"/>
              <a:gd name="connsiteX1" fmla="*/ 1978090 w 2640564"/>
              <a:gd name="connsiteY1" fmla="*/ 419878 h 1716833"/>
              <a:gd name="connsiteX2" fmla="*/ 1315617 w 2640564"/>
              <a:gd name="connsiteY2" fmla="*/ 858417 h 1716833"/>
              <a:gd name="connsiteX3" fmla="*/ 653143 w 2640564"/>
              <a:gd name="connsiteY3" fmla="*/ 1278294 h 1716833"/>
              <a:gd name="connsiteX4" fmla="*/ 0 w 2640564"/>
              <a:gd name="connsiteY4" fmla="*/ 1716833 h 171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0564" h="1716833">
                <a:moveTo>
                  <a:pt x="2640564" y="0"/>
                </a:moveTo>
                <a:lnTo>
                  <a:pt x="1978090" y="419878"/>
                </a:lnTo>
                <a:lnTo>
                  <a:pt x="1315617" y="858417"/>
                </a:lnTo>
                <a:lnTo>
                  <a:pt x="653143" y="1278294"/>
                </a:lnTo>
                <a:lnTo>
                  <a:pt x="0" y="1716833"/>
                </a:lnTo>
              </a:path>
            </a:pathLst>
          </a:cu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aphicFrame>
        <p:nvGraphicFramePr>
          <p:cNvPr id="60" name="Объект 59"/>
          <p:cNvGraphicFramePr>
            <a:graphicFrameLocks noChangeAspect="1"/>
          </p:cNvGraphicFramePr>
          <p:nvPr/>
        </p:nvGraphicFramePr>
        <p:xfrm>
          <a:off x="3643305" y="4929198"/>
          <a:ext cx="1671183" cy="822328"/>
        </p:xfrm>
        <a:graphic>
          <a:graphicData uri="http://schemas.openxmlformats.org/presentationml/2006/ole">
            <p:oleObj spid="_x0000_s9220" name="Формула" r:id="rId5" imgW="799920" imgH="39348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7000891" y="5500702"/>
          <a:ext cx="2028189" cy="541338"/>
        </p:xfrm>
        <a:graphic>
          <a:graphicData uri="http://schemas.openxmlformats.org/presentationml/2006/ole">
            <p:oleObj spid="_x0000_s9221" name="Формула" r:id="rId6" imgW="1168200" imgH="215640" progId="Equation.3">
              <p:embed/>
            </p:oleObj>
          </a:graphicData>
        </a:graphic>
      </p:graphicFrame>
      <p:sp>
        <p:nvSpPr>
          <p:cNvPr id="63" name="Овал 62"/>
          <p:cNvSpPr/>
          <p:nvPr/>
        </p:nvSpPr>
        <p:spPr bwMode="auto">
          <a:xfrm>
            <a:off x="6090925" y="3590603"/>
            <a:ext cx="71438" cy="7143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1" name="Rectangle 62"/>
          <p:cNvSpPr>
            <a:spLocks noChangeArrowheads="1"/>
          </p:cNvSpPr>
          <p:nvPr/>
        </p:nvSpPr>
        <p:spPr bwMode="auto">
          <a:xfrm>
            <a:off x="6000760" y="4071942"/>
            <a:ext cx="3000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charset="0"/>
              </a:rPr>
              <a:t>1</a:t>
            </a:r>
            <a:endParaRPr lang="ru-RU" sz="2000" b="1" dirty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1143000"/>
          </a:xfrm>
        </p:spPr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504220" y="1500174"/>
            <a:ext cx="5878513" cy="4767262"/>
            <a:chOff x="2214" y="1341"/>
            <a:chExt cx="3703" cy="3003"/>
          </a:xfrm>
        </p:grpSpPr>
        <p:sp>
          <p:nvSpPr>
            <p:cNvPr id="4" name="Line 15"/>
            <p:cNvSpPr>
              <a:spLocks noChangeShapeType="1"/>
            </p:cNvSpPr>
            <p:nvPr/>
          </p:nvSpPr>
          <p:spPr bwMode="auto">
            <a:xfrm>
              <a:off x="2250" y="3048"/>
              <a:ext cx="362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Line 16"/>
            <p:cNvSpPr>
              <a:spLocks noChangeShapeType="1"/>
            </p:cNvSpPr>
            <p:nvPr/>
          </p:nvSpPr>
          <p:spPr bwMode="auto">
            <a:xfrm flipV="1">
              <a:off x="3968" y="1471"/>
              <a:ext cx="0" cy="286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17"/>
            <p:cNvSpPr>
              <a:spLocks noChangeShapeType="1"/>
            </p:cNvSpPr>
            <p:nvPr/>
          </p:nvSpPr>
          <p:spPr bwMode="auto">
            <a:xfrm>
              <a:off x="2227" y="291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18"/>
            <p:cNvSpPr>
              <a:spLocks noChangeShapeType="1"/>
            </p:cNvSpPr>
            <p:nvPr/>
          </p:nvSpPr>
          <p:spPr bwMode="auto">
            <a:xfrm>
              <a:off x="2225" y="277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229" y="2642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20"/>
            <p:cNvSpPr>
              <a:spLocks noChangeShapeType="1"/>
            </p:cNvSpPr>
            <p:nvPr/>
          </p:nvSpPr>
          <p:spPr bwMode="auto">
            <a:xfrm>
              <a:off x="2216" y="250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>
              <a:off x="2225" y="2373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>
              <a:off x="2225" y="223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auto">
            <a:xfrm>
              <a:off x="2223" y="2096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24"/>
            <p:cNvSpPr>
              <a:spLocks noChangeShapeType="1"/>
            </p:cNvSpPr>
            <p:nvPr/>
          </p:nvSpPr>
          <p:spPr bwMode="auto">
            <a:xfrm>
              <a:off x="2222" y="19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25"/>
            <p:cNvSpPr>
              <a:spLocks noChangeShapeType="1"/>
            </p:cNvSpPr>
            <p:nvPr/>
          </p:nvSpPr>
          <p:spPr bwMode="auto">
            <a:xfrm>
              <a:off x="2225" y="182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26"/>
            <p:cNvSpPr>
              <a:spLocks noChangeShapeType="1"/>
            </p:cNvSpPr>
            <p:nvPr/>
          </p:nvSpPr>
          <p:spPr bwMode="auto">
            <a:xfrm>
              <a:off x="2229" y="168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27"/>
            <p:cNvSpPr>
              <a:spLocks noChangeShapeType="1"/>
            </p:cNvSpPr>
            <p:nvPr/>
          </p:nvSpPr>
          <p:spPr bwMode="auto">
            <a:xfrm>
              <a:off x="2233" y="1548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auto">
            <a:xfrm>
              <a:off x="2214" y="318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auto">
            <a:xfrm>
              <a:off x="2223" y="332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auto">
            <a:xfrm>
              <a:off x="2216" y="345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31"/>
            <p:cNvSpPr>
              <a:spLocks noChangeShapeType="1"/>
            </p:cNvSpPr>
            <p:nvPr/>
          </p:nvSpPr>
          <p:spPr bwMode="auto">
            <a:xfrm>
              <a:off x="2220" y="3592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32"/>
            <p:cNvSpPr>
              <a:spLocks noChangeShapeType="1"/>
            </p:cNvSpPr>
            <p:nvPr/>
          </p:nvSpPr>
          <p:spPr bwMode="auto">
            <a:xfrm>
              <a:off x="2229" y="3728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3"/>
            <p:cNvSpPr>
              <a:spLocks noChangeShapeType="1"/>
            </p:cNvSpPr>
            <p:nvPr/>
          </p:nvSpPr>
          <p:spPr bwMode="auto">
            <a:xfrm>
              <a:off x="2227" y="3864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34"/>
            <p:cNvSpPr>
              <a:spLocks noChangeShapeType="1"/>
            </p:cNvSpPr>
            <p:nvPr/>
          </p:nvSpPr>
          <p:spPr bwMode="auto">
            <a:xfrm>
              <a:off x="2225" y="4000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35"/>
            <p:cNvSpPr>
              <a:spLocks noChangeShapeType="1"/>
            </p:cNvSpPr>
            <p:nvPr/>
          </p:nvSpPr>
          <p:spPr bwMode="auto">
            <a:xfrm>
              <a:off x="2218" y="4136"/>
              <a:ext cx="3571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36"/>
            <p:cNvSpPr>
              <a:spLocks noChangeShapeType="1"/>
            </p:cNvSpPr>
            <p:nvPr/>
          </p:nvSpPr>
          <p:spPr bwMode="auto">
            <a:xfrm>
              <a:off x="2227" y="4267"/>
              <a:ext cx="3572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37"/>
            <p:cNvSpPr>
              <a:spLocks noChangeShapeType="1"/>
            </p:cNvSpPr>
            <p:nvPr/>
          </p:nvSpPr>
          <p:spPr bwMode="auto">
            <a:xfrm>
              <a:off x="2300" y="1460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38"/>
            <p:cNvSpPr>
              <a:spLocks noChangeShapeType="1"/>
            </p:cNvSpPr>
            <p:nvPr/>
          </p:nvSpPr>
          <p:spPr bwMode="auto">
            <a:xfrm>
              <a:off x="2439" y="1464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2578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>
              <a:off x="2717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>
              <a:off x="2856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42"/>
            <p:cNvSpPr>
              <a:spLocks noChangeShapeType="1"/>
            </p:cNvSpPr>
            <p:nvPr/>
          </p:nvSpPr>
          <p:spPr bwMode="auto">
            <a:xfrm>
              <a:off x="2995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43"/>
            <p:cNvSpPr>
              <a:spLocks noChangeShapeType="1"/>
            </p:cNvSpPr>
            <p:nvPr/>
          </p:nvSpPr>
          <p:spPr bwMode="auto">
            <a:xfrm>
              <a:off x="313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44"/>
            <p:cNvSpPr>
              <a:spLocks noChangeShapeType="1"/>
            </p:cNvSpPr>
            <p:nvPr/>
          </p:nvSpPr>
          <p:spPr bwMode="auto">
            <a:xfrm>
              <a:off x="3273" y="1458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45"/>
            <p:cNvSpPr>
              <a:spLocks noChangeShapeType="1"/>
            </p:cNvSpPr>
            <p:nvPr/>
          </p:nvSpPr>
          <p:spPr bwMode="auto">
            <a:xfrm>
              <a:off x="3412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46"/>
            <p:cNvSpPr>
              <a:spLocks noChangeShapeType="1"/>
            </p:cNvSpPr>
            <p:nvPr/>
          </p:nvSpPr>
          <p:spPr bwMode="auto">
            <a:xfrm>
              <a:off x="3551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47"/>
            <p:cNvSpPr>
              <a:spLocks noChangeShapeType="1"/>
            </p:cNvSpPr>
            <p:nvPr/>
          </p:nvSpPr>
          <p:spPr bwMode="auto">
            <a:xfrm>
              <a:off x="3690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48"/>
            <p:cNvSpPr>
              <a:spLocks noChangeShapeType="1"/>
            </p:cNvSpPr>
            <p:nvPr/>
          </p:nvSpPr>
          <p:spPr bwMode="auto">
            <a:xfrm>
              <a:off x="4103" y="1476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49"/>
            <p:cNvSpPr>
              <a:spLocks noChangeShapeType="1"/>
            </p:cNvSpPr>
            <p:nvPr/>
          </p:nvSpPr>
          <p:spPr bwMode="auto">
            <a:xfrm>
              <a:off x="4248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50"/>
            <p:cNvSpPr>
              <a:spLocks noChangeShapeType="1"/>
            </p:cNvSpPr>
            <p:nvPr/>
          </p:nvSpPr>
          <p:spPr bwMode="auto">
            <a:xfrm>
              <a:off x="4381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51"/>
            <p:cNvSpPr>
              <a:spLocks noChangeShapeType="1"/>
            </p:cNvSpPr>
            <p:nvPr/>
          </p:nvSpPr>
          <p:spPr bwMode="auto">
            <a:xfrm>
              <a:off x="4520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52"/>
            <p:cNvSpPr>
              <a:spLocks noChangeShapeType="1"/>
            </p:cNvSpPr>
            <p:nvPr/>
          </p:nvSpPr>
          <p:spPr bwMode="auto">
            <a:xfrm>
              <a:off x="4659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53"/>
            <p:cNvSpPr>
              <a:spLocks noChangeShapeType="1"/>
            </p:cNvSpPr>
            <p:nvPr/>
          </p:nvSpPr>
          <p:spPr bwMode="auto">
            <a:xfrm>
              <a:off x="4798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54"/>
            <p:cNvSpPr>
              <a:spLocks noChangeShapeType="1"/>
            </p:cNvSpPr>
            <p:nvPr/>
          </p:nvSpPr>
          <p:spPr bwMode="auto">
            <a:xfrm>
              <a:off x="4937" y="1465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55"/>
            <p:cNvSpPr>
              <a:spLocks noChangeShapeType="1"/>
            </p:cNvSpPr>
            <p:nvPr/>
          </p:nvSpPr>
          <p:spPr bwMode="auto">
            <a:xfrm>
              <a:off x="5076" y="1469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56"/>
            <p:cNvSpPr>
              <a:spLocks noChangeShapeType="1"/>
            </p:cNvSpPr>
            <p:nvPr/>
          </p:nvSpPr>
          <p:spPr bwMode="auto">
            <a:xfrm>
              <a:off x="5215" y="1473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57"/>
            <p:cNvSpPr>
              <a:spLocks noChangeShapeType="1"/>
            </p:cNvSpPr>
            <p:nvPr/>
          </p:nvSpPr>
          <p:spPr bwMode="auto">
            <a:xfrm>
              <a:off x="5354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58"/>
            <p:cNvSpPr>
              <a:spLocks noChangeShapeType="1"/>
            </p:cNvSpPr>
            <p:nvPr/>
          </p:nvSpPr>
          <p:spPr bwMode="auto">
            <a:xfrm>
              <a:off x="5493" y="1475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59"/>
            <p:cNvSpPr>
              <a:spLocks noChangeShapeType="1"/>
            </p:cNvSpPr>
            <p:nvPr/>
          </p:nvSpPr>
          <p:spPr bwMode="auto">
            <a:xfrm>
              <a:off x="5632" y="1467"/>
              <a:ext cx="0" cy="283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60"/>
            <p:cNvSpPr>
              <a:spLocks noChangeShapeType="1"/>
            </p:cNvSpPr>
            <p:nvPr/>
          </p:nvSpPr>
          <p:spPr bwMode="auto">
            <a:xfrm>
              <a:off x="5765" y="1471"/>
              <a:ext cx="0" cy="2834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61"/>
            <p:cNvSpPr>
              <a:spLocks noChangeShapeType="1"/>
            </p:cNvSpPr>
            <p:nvPr/>
          </p:nvSpPr>
          <p:spPr bwMode="auto">
            <a:xfrm flipV="1">
              <a:off x="3827" y="1465"/>
              <a:ext cx="0" cy="2879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Rectangle 62"/>
            <p:cNvSpPr>
              <a:spLocks noChangeArrowheads="1"/>
            </p:cNvSpPr>
            <p:nvPr/>
          </p:nvSpPr>
          <p:spPr bwMode="auto">
            <a:xfrm>
              <a:off x="5728" y="2860"/>
              <a:ext cx="1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Arial" charset="0"/>
                </a:rPr>
                <a:t>x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52" name="Rectangle 63"/>
            <p:cNvSpPr>
              <a:spLocks noChangeArrowheads="1"/>
            </p:cNvSpPr>
            <p:nvPr/>
          </p:nvSpPr>
          <p:spPr bwMode="auto">
            <a:xfrm>
              <a:off x="3807" y="134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Arial" charset="0"/>
                </a:rPr>
                <a:t>y</a:t>
              </a:r>
              <a:endParaRPr lang="ru-RU" sz="1800" dirty="0">
                <a:latin typeface="Arial" charset="0"/>
              </a:endParaRPr>
            </a:p>
          </p:txBody>
        </p:sp>
      </p:grpSp>
      <p:sp>
        <p:nvSpPr>
          <p:cNvPr id="53" name="Rectangle 63"/>
          <p:cNvSpPr>
            <a:spLocks noChangeArrowheads="1"/>
          </p:cNvSpPr>
          <p:nvPr/>
        </p:nvSpPr>
        <p:spPr bwMode="auto">
          <a:xfrm>
            <a:off x="2928926" y="4214818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Arial" charset="0"/>
              </a:rPr>
              <a:t>0</a:t>
            </a:r>
            <a:endParaRPr lang="ru-RU" sz="1800" dirty="0">
              <a:latin typeface="Arial" charset="0"/>
            </a:endParaRPr>
          </a:p>
        </p:txBody>
      </p:sp>
      <p:sp>
        <p:nvSpPr>
          <p:cNvPr id="56" name="Полилиния 55"/>
          <p:cNvSpPr/>
          <p:nvPr/>
        </p:nvSpPr>
        <p:spPr bwMode="auto">
          <a:xfrm>
            <a:off x="2845837" y="1642188"/>
            <a:ext cx="1754155" cy="2556588"/>
          </a:xfrm>
          <a:custGeom>
            <a:avLst/>
            <a:gdLst>
              <a:gd name="connsiteX0" fmla="*/ 1754155 w 1754155"/>
              <a:gd name="connsiteY0" fmla="*/ 18661 h 2556588"/>
              <a:gd name="connsiteX1" fmla="*/ 1315616 w 1754155"/>
              <a:gd name="connsiteY1" fmla="*/ 1278294 h 2556588"/>
              <a:gd name="connsiteX2" fmla="*/ 886408 w 1754155"/>
              <a:gd name="connsiteY2" fmla="*/ 2556588 h 2556588"/>
              <a:gd name="connsiteX3" fmla="*/ 438539 w 1754155"/>
              <a:gd name="connsiteY3" fmla="*/ 1268963 h 2556588"/>
              <a:gd name="connsiteX4" fmla="*/ 0 w 1754155"/>
              <a:gd name="connsiteY4" fmla="*/ 0 h 2556588"/>
              <a:gd name="connsiteX5" fmla="*/ 0 w 1754155"/>
              <a:gd name="connsiteY5" fmla="*/ 0 h 25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4155" h="2556588">
                <a:moveTo>
                  <a:pt x="1754155" y="18661"/>
                </a:moveTo>
                <a:lnTo>
                  <a:pt x="1315616" y="1278294"/>
                </a:lnTo>
                <a:lnTo>
                  <a:pt x="886408" y="2556588"/>
                </a:lnTo>
                <a:lnTo>
                  <a:pt x="438539" y="126896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17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7" name="Полилиния 56"/>
          <p:cNvSpPr/>
          <p:nvPr/>
        </p:nvSpPr>
        <p:spPr bwMode="auto">
          <a:xfrm>
            <a:off x="1956787" y="1643050"/>
            <a:ext cx="1754155" cy="2556588"/>
          </a:xfrm>
          <a:custGeom>
            <a:avLst/>
            <a:gdLst>
              <a:gd name="connsiteX0" fmla="*/ 1754155 w 1754155"/>
              <a:gd name="connsiteY0" fmla="*/ 18661 h 2556588"/>
              <a:gd name="connsiteX1" fmla="*/ 1315616 w 1754155"/>
              <a:gd name="connsiteY1" fmla="*/ 1278294 h 2556588"/>
              <a:gd name="connsiteX2" fmla="*/ 886408 w 1754155"/>
              <a:gd name="connsiteY2" fmla="*/ 2556588 h 2556588"/>
              <a:gd name="connsiteX3" fmla="*/ 438539 w 1754155"/>
              <a:gd name="connsiteY3" fmla="*/ 1268963 h 2556588"/>
              <a:gd name="connsiteX4" fmla="*/ 0 w 1754155"/>
              <a:gd name="connsiteY4" fmla="*/ 0 h 2556588"/>
              <a:gd name="connsiteX5" fmla="*/ 0 w 1754155"/>
              <a:gd name="connsiteY5" fmla="*/ 0 h 25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4155" h="2556588">
                <a:moveTo>
                  <a:pt x="1754155" y="18661"/>
                </a:moveTo>
                <a:lnTo>
                  <a:pt x="1315616" y="1278294"/>
                </a:lnTo>
                <a:lnTo>
                  <a:pt x="886408" y="2556588"/>
                </a:lnTo>
                <a:lnTo>
                  <a:pt x="438539" y="126896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8" name="Полилиния 57"/>
          <p:cNvSpPr/>
          <p:nvPr/>
        </p:nvSpPr>
        <p:spPr bwMode="auto">
          <a:xfrm>
            <a:off x="2532093" y="1643050"/>
            <a:ext cx="1754155" cy="2556588"/>
          </a:xfrm>
          <a:custGeom>
            <a:avLst/>
            <a:gdLst>
              <a:gd name="connsiteX0" fmla="*/ 1754155 w 1754155"/>
              <a:gd name="connsiteY0" fmla="*/ 18661 h 2556588"/>
              <a:gd name="connsiteX1" fmla="*/ 1315616 w 1754155"/>
              <a:gd name="connsiteY1" fmla="*/ 1278294 h 2556588"/>
              <a:gd name="connsiteX2" fmla="*/ 886408 w 1754155"/>
              <a:gd name="connsiteY2" fmla="*/ 2556588 h 2556588"/>
              <a:gd name="connsiteX3" fmla="*/ 438539 w 1754155"/>
              <a:gd name="connsiteY3" fmla="*/ 1268963 h 2556588"/>
              <a:gd name="connsiteX4" fmla="*/ 0 w 1754155"/>
              <a:gd name="connsiteY4" fmla="*/ 0 h 2556588"/>
              <a:gd name="connsiteX5" fmla="*/ 0 w 1754155"/>
              <a:gd name="connsiteY5" fmla="*/ 0 h 25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4155" h="2556588">
                <a:moveTo>
                  <a:pt x="1754155" y="18661"/>
                </a:moveTo>
                <a:lnTo>
                  <a:pt x="1315616" y="1278294"/>
                </a:lnTo>
                <a:lnTo>
                  <a:pt x="886408" y="2556588"/>
                </a:lnTo>
                <a:lnTo>
                  <a:pt x="438539" y="126896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9" name="Rectangle 62"/>
          <p:cNvSpPr>
            <a:spLocks noChangeArrowheads="1"/>
          </p:cNvSpPr>
          <p:nvPr/>
        </p:nvSpPr>
        <p:spPr bwMode="auto">
          <a:xfrm>
            <a:off x="3357554" y="414338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Arial" charset="0"/>
              </a:rPr>
              <a:t>1</a:t>
            </a:r>
            <a:endParaRPr lang="ru-RU" sz="1800" dirty="0">
              <a:latin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500826" y="1428736"/>
            <a:ext cx="23574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alibri" pitchFamily="34" charset="0"/>
                <a:ea typeface="BatangChe" pitchFamily="49" charset="-127"/>
              </a:rPr>
              <a:t>Укажите график для функции, заданной формулой</a:t>
            </a:r>
            <a:endParaRPr lang="ru-RU" sz="2800" b="1" dirty="0">
              <a:latin typeface="Calibri" pitchFamily="34" charset="0"/>
              <a:ea typeface="BatangChe" pitchFamily="49" charset="-127"/>
            </a:endParaRPr>
          </a:p>
        </p:txBody>
      </p:sp>
      <p:graphicFrame>
        <p:nvGraphicFramePr>
          <p:cNvPr id="61" name="Объект 60"/>
          <p:cNvGraphicFramePr>
            <a:graphicFrameLocks noChangeAspect="1"/>
          </p:cNvGraphicFramePr>
          <p:nvPr/>
        </p:nvGraphicFramePr>
        <p:xfrm>
          <a:off x="6572264" y="3857628"/>
          <a:ext cx="2270136" cy="825504"/>
        </p:xfrm>
        <a:graphic>
          <a:graphicData uri="http://schemas.openxmlformats.org/presentationml/2006/ole">
            <p:oleObj spid="_x0000_s31746" name="Формула" r:id="rId3" imgW="698400" imgH="253800" progId="Equation.3">
              <p:embed/>
            </p:oleObj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4643438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1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214810" y="157161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689961" y="1571612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3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63" grpId="0"/>
      <p:bldP spid="6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heme/theme1.xml><?xml version="1.0" encoding="utf-8"?>
<a:theme xmlns:a="http://schemas.openxmlformats.org/drawingml/2006/main" name="Тема1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793</TotalTime>
  <Words>477</Words>
  <PresentationFormat>Экран (4:3)</PresentationFormat>
  <Paragraphs>127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Тема1</vt:lpstr>
      <vt:lpstr>Формула</vt:lpstr>
      <vt:lpstr>Графики линейной функции, содержащей  модуль. </vt:lpstr>
      <vt:lpstr>I. Графики функций вида y = |kx+b|</vt:lpstr>
      <vt:lpstr>Построение графика </vt:lpstr>
      <vt:lpstr>II. Графики функций вида y= k|x|+b</vt:lpstr>
      <vt:lpstr>Построение графика функции </vt:lpstr>
      <vt:lpstr>Устная работа</vt:lpstr>
      <vt:lpstr>Устная работа</vt:lpstr>
      <vt:lpstr>Устная работа</vt:lpstr>
      <vt:lpstr>Устная работа</vt:lpstr>
      <vt:lpstr>Устная работа</vt:lpstr>
      <vt:lpstr>Устная работа</vt:lpstr>
      <vt:lpstr>Построение графика функции </vt:lpstr>
      <vt:lpstr>Проверка работы I варианта</vt:lpstr>
      <vt:lpstr>Проверка работы II варианта</vt:lpstr>
      <vt:lpstr>Слайд 15</vt:lpstr>
      <vt:lpstr>При каком значении b уравнение  имеет единственное решение</vt:lpstr>
      <vt:lpstr>Слайд 17</vt:lpstr>
      <vt:lpstr>Домашнее задание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83</cp:revision>
  <dcterms:created xsi:type="dcterms:W3CDTF">2009-03-13T08:02:52Z</dcterms:created>
  <dcterms:modified xsi:type="dcterms:W3CDTF">2009-03-18T20:22:11Z</dcterms:modified>
</cp:coreProperties>
</file>