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99" r:id="rId2"/>
    <p:sldId id="290" r:id="rId3"/>
    <p:sldId id="271" r:id="rId4"/>
    <p:sldId id="276" r:id="rId5"/>
    <p:sldId id="273" r:id="rId6"/>
    <p:sldId id="274" r:id="rId7"/>
    <p:sldId id="275" r:id="rId8"/>
    <p:sldId id="280" r:id="rId9"/>
    <p:sldId id="298" r:id="rId10"/>
    <p:sldId id="293" r:id="rId11"/>
    <p:sldId id="294" r:id="rId12"/>
    <p:sldId id="267" r:id="rId13"/>
    <p:sldId id="295" r:id="rId14"/>
    <p:sldId id="296" r:id="rId15"/>
    <p:sldId id="297" r:id="rId16"/>
    <p:sldId id="285" r:id="rId17"/>
    <p:sldId id="286" r:id="rId18"/>
    <p:sldId id="278" r:id="rId19"/>
    <p:sldId id="288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  <a:srgbClr val="FFFF66"/>
    <a:srgbClr val="FF3300"/>
    <a:srgbClr val="66FF33"/>
    <a:srgbClr val="0000C8"/>
    <a:srgbClr val="4747F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669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69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F1B13-642C-4615-8013-267236254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A9C4-8F8C-4262-A6C0-5B088C4A5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97CE-B3EC-44D6-9F96-746C88EE6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A4A5-E91E-49BF-A1A1-BE1A3885F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ED17-DBBD-499F-8000-67F43D325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9514-0A62-492A-A4B2-774633800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23B9B-860E-4E6A-9BF2-AEA2541F1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EBCE-C7E7-4C0A-8AC9-BC114353D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88B3-557E-4183-84F7-A5CF4A8D0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BE88-1AD4-480E-B567-D8707EC37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FB23-4F24-4F70-A609-9CD98E703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3745B-45CD-4922-B3F1-A8614C52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26A3C-DA18-4D49-BDE0-222769675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3E77-D0F2-4C7E-913F-80DCD4AD4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658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658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8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8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sp>
          <p:nvSpPr>
            <p:cNvPr id="1658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658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8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659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1659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  <p:sp>
              <p:nvSpPr>
                <p:cNvPr id="1659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65908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09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659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659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  <p:sp>
            <p:nvSpPr>
              <p:cNvPr id="1659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/>
              </a:p>
            </p:txBody>
          </p:sp>
        </p:grpSp>
        <p:sp>
          <p:nvSpPr>
            <p:cNvPr id="1659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9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659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9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9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9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71E0C7-4047-43DA-8345-C25284AFB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6;&#1086;&#1076;.&#1089;&#1086;&#1073;&#1088;.%20&#1054;&#1094;&#1077;&#1085;&#1082;&#1072;\Oleg-Mityaev-Kak-zdorovo-chto-vse-my-zdes_-segodnya-sobralis_(muzofon.com)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5" y="0"/>
            <a:ext cx="9116215" cy="6834892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365338" y="710876"/>
            <a:ext cx="6441107" cy="5413140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dirty="0" smtClean="0">
                <a:solidFill>
                  <a:srgbClr val="000000"/>
                </a:solidFill>
              </a:rPr>
              <a:t>Родительское собрание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«Первые уроки школьной отметки»</a:t>
            </a:r>
            <a:endParaRPr lang="ru-RU" sz="48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7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есто для изображения из Интернета 6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268760"/>
            <a:ext cx="5400600" cy="50891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Основные правила организации индивидуальной помощи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777678"/>
            <a:ext cx="4824536" cy="4456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</a:rPr>
              <a:t>Выполняйте домашние задания вместе с ребенком, а не вместо него.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</a:rPr>
              <a:t>Постарайтесь убедить ребенка в том, что добросовестное выполнение уроков значительно облегчает выполнение классных заданий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</a:rPr>
              <a:t>Выполняйте с ребенком только то, что задано в школе. Не стоит перегружать школьника дополнительными заданиями.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</a:rPr>
              <a:t>Работайте спокойно, без нервотрёпки, упреков, порицаний.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71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есто для изображения из Интернет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863" y="-194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620688"/>
            <a:ext cx="4752528" cy="53202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начинайте с трудных заданий, усложняйте задания постепенно. 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Усложняйте задания только тогда, когда успешно выполнены предыдущие.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необходимо внести коррективы по ходу работы, делайте это немедленно, так как ребенок может “заучить” ошибку.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ваша работа с ребенком была более эффективной, она должна быть систематической, но непродолжительной.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861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1285860"/>
          </a:xfrm>
          <a:noFill/>
          <a:ln/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Продолжительность работы по приготовлению домашнего задания</a:t>
            </a:r>
          </a:p>
        </p:txBody>
      </p:sp>
      <p:pic>
        <p:nvPicPr>
          <p:cNvPr id="33797" name="Picture 5" descr="1191269140_c41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62262"/>
            <a:ext cx="2705100" cy="3995738"/>
          </a:xfrm>
        </p:spPr>
      </p:pic>
      <p:sp>
        <p:nvSpPr>
          <p:cNvPr id="5" name="Выноска-облако 4"/>
          <p:cNvSpPr/>
          <p:nvPr/>
        </p:nvSpPr>
        <p:spPr>
          <a:xfrm>
            <a:off x="2285984" y="1643050"/>
            <a:ext cx="6643734" cy="3214710"/>
          </a:xfrm>
          <a:prstGeom prst="cloudCallou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dirty="0" smtClean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cs typeface="Aharoni" pitchFamily="2" charset="-79"/>
              </a:rPr>
              <a:t>в 1 классе - до 1 часа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cs typeface="Aharoni" pitchFamily="2" charset="-79"/>
              </a:rPr>
              <a:t>во 2 классе - 1,5 часа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cs typeface="Aharoni" pitchFamily="2" charset="-79"/>
              </a:rPr>
              <a:t>в 3 классе - 2 часа</a:t>
            </a:r>
          </a:p>
        </p:txBody>
      </p:sp>
      <p:pic>
        <p:nvPicPr>
          <p:cNvPr id="6" name="Picture 4" descr="bac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43446"/>
            <a:ext cx="1738268" cy="20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есто для изображения из Интернета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908720"/>
            <a:ext cx="4464496" cy="5256584"/>
          </a:xfrm>
        </p:spPr>
        <p:txBody>
          <a:bodyPr/>
          <a:lstStyle/>
          <a:p>
            <a:pPr marL="571500" lvl="0" indent="-571500" algn="ctr"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обвиняйте беспричинно других взрослых, учителей и детей в проблемах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</a:p>
          <a:p>
            <a:pPr marL="571500" lvl="0" indent="-571500" algn="ctr"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ребёнка в его, пусть не очень значительных, но победах над собой, над своей ленью.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8515402">
            <a:off x="605836" y="1706014"/>
            <a:ext cx="3182616" cy="5533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</p:spTree>
    <p:extLst>
      <p:ext uri="{BB962C8B-B14F-4D97-AF65-F5344CB8AC3E}">
        <p14:creationId xmlns:p14="http://schemas.microsoft.com/office/powerpoint/2010/main" xmlns="" val="399789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есто для изображения из Интернет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908720"/>
            <a:ext cx="4608512" cy="5147593"/>
          </a:xfrm>
        </p:spPr>
        <p:txBody>
          <a:bodyPr/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Устраивайте праздники по случаю получения отличной отметки. Хорошее, как и плохое, запоминается ребёнком надолго и его хочется повторить. Пусть ребёнок получает хорошую отметку ради того, чтобы его отметили. Вскоре это станет привычкой.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8515402">
            <a:off x="661129" y="2264455"/>
            <a:ext cx="3182616" cy="5533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</p:spTree>
    <p:extLst>
      <p:ext uri="{BB962C8B-B14F-4D97-AF65-F5344CB8AC3E}">
        <p14:creationId xmlns:p14="http://schemas.microsoft.com/office/powerpoint/2010/main" xmlns="" val="117886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есто для изображения из Интернет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20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908720"/>
            <a:ext cx="4320480" cy="5147593"/>
          </a:xfrm>
        </p:spPr>
        <p:txBody>
          <a:bodyPr/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Демонстрируйте положительные результаты своего труда, чтобы ребёнку хотелось вам подражать.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8515402">
            <a:off x="691743" y="2048431"/>
            <a:ext cx="3182616" cy="5533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</p:spTree>
    <p:extLst>
      <p:ext uri="{BB962C8B-B14F-4D97-AF65-F5344CB8AC3E}">
        <p14:creationId xmlns:p14="http://schemas.microsoft.com/office/powerpoint/2010/main" xmlns="" val="324391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1\Desktop\Рамки\1257066736_ramka-molb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1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03188"/>
            <a:ext cx="5857884" cy="1039796"/>
          </a:xfrm>
          <a:solidFill>
            <a:srgbClr val="FFFF00"/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Контроль за выполнением </a:t>
            </a:r>
            <a:br>
              <a:rPr lang="ru-RU" sz="3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домашних заданий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rot="21261111">
            <a:off x="123897" y="1362133"/>
            <a:ext cx="7307548" cy="4533104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Контроль должен быть систематическим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Требовательность должна сочетаться с уважением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Проявляйте терпимость: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Не сравнивайте его умения с умениями других детей. 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Не кричите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Поощряйте упорство и проявление характера в достижении цели.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Требуйте от своего ребенка внимательного прочтения инструкций по выполнению учебных заданий</a:t>
            </a:r>
          </a:p>
          <a:p>
            <a:pPr marL="381000" indent="-381000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Учите его детальному изучению содержания материалов учебника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C:\Users\1\Desktop\Рамки\1257066736_ramka-molb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230088">
            <a:off x="192361" y="1415251"/>
            <a:ext cx="7115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</a:rPr>
              <a:t>Формируйте привычку доводить начатое дело до конца</a:t>
            </a:r>
          </a:p>
          <a:p>
            <a:pPr marL="381000" indent="-381000"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</a:rPr>
              <a:t>Хвалите ребёнка</a:t>
            </a:r>
          </a:p>
          <a:p>
            <a:pPr marL="381000" indent="-381000"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</a:rPr>
              <a:t>Не отмахивайтесь от вопросов ребёнка</a:t>
            </a:r>
          </a:p>
          <a:p>
            <a:pPr marL="381000" indent="-381000"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</a:rPr>
              <a:t>Покупайте энциклопедии, словари и справочники</a:t>
            </a:r>
          </a:p>
          <a:p>
            <a:pPr marL="381000" indent="-381000"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</a:rPr>
              <a:t>Покупайте логические игры</a:t>
            </a:r>
          </a:p>
          <a:p>
            <a:pPr marL="381000" indent="-381000"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</a:rPr>
              <a:t>Играйте в развивающие игры</a:t>
            </a:r>
          </a:p>
          <a:p>
            <a:pPr marL="381000" indent="-381000"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</a:rPr>
              <a:t>Помогайте стремиться совершенствовать свои способности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C:\Users\1\Desktop\Рамки\1298538095_spring-flower-fram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971551" y="1785926"/>
            <a:ext cx="7243788" cy="3643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Радуйтесь тому, </a:t>
            </a:r>
          </a:p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что у вас есть такое счастье - </a:t>
            </a:r>
          </a:p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 кем-то делать уроки, </a:t>
            </a:r>
          </a:p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кому-то помогать взрослеть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72559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 внимание!</a:t>
            </a:r>
          </a:p>
        </p:txBody>
      </p:sp>
      <p:pic>
        <p:nvPicPr>
          <p:cNvPr id="4" name="Picture 2" descr="F:\УЧЕНИКИ ФОТО\1 Д КЛАСС\IMG_7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61" y="1500174"/>
            <a:ext cx="7762929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leg-Mityaev-Kak-zdorovo-chto-vse-my-zdes_-segodnya-sobralis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</a:rPr>
              <a:t>«С первых дней школьной жизни на тернистом пути  учения перед ребёнком появляется идол – отметка. Для одного ребёнка он добрый, снисходительный, для другого – жёсткий, безжалостный, неумолимый…</a:t>
            </a:r>
          </a:p>
          <a:p>
            <a:pPr algn="r"/>
            <a:r>
              <a:rPr lang="ru-RU" sz="2000" b="1" i="1" dirty="0" smtClean="0">
                <a:solidFill>
                  <a:srgbClr val="000000"/>
                </a:solidFill>
              </a:rPr>
              <a:t>Ребёнок старается удовлетворить или – на  худой конец – обмануть идола и привыкает  учиться не для личной радости, а для отметки.» </a:t>
            </a:r>
          </a:p>
          <a:p>
            <a:pPr algn="r"/>
            <a:r>
              <a:rPr lang="ru-RU" sz="2000" b="1" i="1" dirty="0" smtClean="0">
                <a:solidFill>
                  <a:srgbClr val="000000"/>
                </a:solidFill>
              </a:rPr>
              <a:t>				</a:t>
            </a:r>
            <a:r>
              <a:rPr lang="ru-RU" sz="3200" b="1" i="1" dirty="0" smtClean="0">
                <a:solidFill>
                  <a:srgbClr val="7030A0"/>
                </a:solidFill>
              </a:rPr>
              <a:t>	</a:t>
            </a:r>
          </a:p>
          <a:p>
            <a:pPr algn="r"/>
            <a:endParaRPr lang="ru-RU" sz="3200" b="1" i="1" dirty="0">
              <a:solidFill>
                <a:srgbClr val="7030A0"/>
              </a:solidFill>
            </a:endParaRPr>
          </a:p>
          <a:p>
            <a:pPr algn="r"/>
            <a:endParaRPr lang="ru-RU" sz="3200" b="1" i="1" dirty="0" smtClean="0">
              <a:solidFill>
                <a:srgbClr val="7030A0"/>
              </a:solidFill>
            </a:endParaRPr>
          </a:p>
          <a:p>
            <a:pPr algn="r"/>
            <a:r>
              <a:rPr lang="ru-RU" sz="3200" b="1" i="1" dirty="0" err="1" smtClean="0">
                <a:solidFill>
                  <a:srgbClr val="7030A0"/>
                </a:solidFill>
              </a:rPr>
              <a:t>В.А.Сухомлинский</a:t>
            </a:r>
            <a:r>
              <a:rPr lang="ru-RU" sz="3200" b="1" i="1" dirty="0" smtClean="0">
                <a:solidFill>
                  <a:srgbClr val="7030A0"/>
                </a:solidFill>
              </a:rPr>
              <a:t>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36912"/>
            <a:ext cx="2171474" cy="301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43887" cy="1237580"/>
          </a:xfrm>
          <a:solidFill>
            <a:srgbClr val="FF33CC"/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Результат опроса учащихся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00200"/>
            <a:ext cx="5184080" cy="4997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Вопрос: </a:t>
            </a:r>
            <a:r>
              <a:rPr lang="ru-RU" sz="2400" dirty="0" smtClean="0">
                <a:solidFill>
                  <a:srgbClr val="000000"/>
                </a:solidFill>
              </a:rPr>
              <a:t>О чем спрашивают тебя родители, когда ты приходишь из школы?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Ответы:</a:t>
            </a:r>
          </a:p>
          <a:p>
            <a:pPr marL="609600" indent="-609600"/>
            <a:r>
              <a:rPr lang="ru-RU" sz="2400" dirty="0">
                <a:sym typeface="Wingdings" pitchFamily="2" charset="2"/>
              </a:rPr>
              <a:t>Как дела в школе</a:t>
            </a:r>
            <a:r>
              <a:rPr lang="ru-RU" sz="2400" dirty="0" smtClean="0">
                <a:sym typeface="Wingdings" pitchFamily="2" charset="2"/>
              </a:rPr>
              <a:t>? - </a:t>
            </a:r>
            <a:r>
              <a:rPr lang="ru-RU" sz="2400" dirty="0" smtClean="0">
                <a:solidFill>
                  <a:srgbClr val="C00000"/>
                </a:solidFill>
                <a:sym typeface="Wingdings" pitchFamily="2" charset="2"/>
              </a:rPr>
              <a:t>8 </a:t>
            </a:r>
            <a:r>
              <a:rPr lang="ru-RU" sz="2400" dirty="0" smtClean="0">
                <a:sym typeface="Wingdings" pitchFamily="2" charset="2"/>
              </a:rPr>
              <a:t>человек</a:t>
            </a:r>
          </a:p>
          <a:p>
            <a:pPr marL="609600" indent="-609600"/>
            <a:r>
              <a:rPr lang="ru-RU" sz="2400" dirty="0">
                <a:sym typeface="Wingdings" pitchFamily="2" charset="2"/>
              </a:rPr>
              <a:t>Покажи дневник</a:t>
            </a:r>
            <a:r>
              <a:rPr lang="ru-RU" sz="2400" dirty="0" smtClean="0">
                <a:sym typeface="Wingdings" pitchFamily="2" charset="2"/>
              </a:rPr>
              <a:t>!- </a:t>
            </a:r>
            <a:r>
              <a:rPr lang="ru-RU" sz="2400" dirty="0" smtClean="0">
                <a:solidFill>
                  <a:srgbClr val="C00000"/>
                </a:solidFill>
                <a:sym typeface="Wingdings" pitchFamily="2" charset="2"/>
              </a:rPr>
              <a:t>6</a:t>
            </a:r>
            <a:r>
              <a:rPr lang="ru-RU" sz="2400" dirty="0" smtClean="0">
                <a:sym typeface="Wingdings" pitchFamily="2" charset="2"/>
              </a:rPr>
              <a:t> человек</a:t>
            </a:r>
            <a:endParaRPr lang="ru-RU" sz="2400" dirty="0"/>
          </a:p>
          <a:p>
            <a:pPr marL="609600" indent="-609600"/>
            <a:r>
              <a:rPr lang="ru-RU" sz="2400" dirty="0">
                <a:sym typeface="Wingdings" pitchFamily="2" charset="2"/>
              </a:rPr>
              <a:t>Как прошёл день</a:t>
            </a:r>
            <a:r>
              <a:rPr lang="ru-RU" sz="2400" dirty="0" smtClean="0">
                <a:sym typeface="Wingdings" pitchFamily="2" charset="2"/>
              </a:rPr>
              <a:t>? -</a:t>
            </a:r>
            <a:r>
              <a:rPr lang="ru-RU" sz="2400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ru-RU" sz="2400" dirty="0" smtClean="0">
                <a:sym typeface="Wingdings" pitchFamily="2" charset="2"/>
              </a:rPr>
              <a:t> человека</a:t>
            </a:r>
          </a:p>
          <a:p>
            <a:pPr marL="609600" indent="-609600"/>
            <a:r>
              <a:rPr lang="ru-RU" sz="2400" dirty="0"/>
              <a:t>Что получил сегодня</a:t>
            </a:r>
            <a:r>
              <a:rPr lang="ru-RU" sz="2400" dirty="0" smtClean="0"/>
              <a:t>?- </a:t>
            </a:r>
            <a:r>
              <a:rPr lang="ru-RU" sz="2400" dirty="0" smtClean="0">
                <a:solidFill>
                  <a:srgbClr val="C00000"/>
                </a:solidFill>
              </a:rPr>
              <a:t>2 </a:t>
            </a:r>
            <a:r>
              <a:rPr lang="ru-RU" sz="2400" dirty="0" smtClean="0"/>
              <a:t>человека </a:t>
            </a:r>
            <a:endParaRPr lang="ru-RU" sz="2400" dirty="0"/>
          </a:p>
          <a:p>
            <a:pPr marL="609600" indent="-609600"/>
            <a:endParaRPr lang="ru-RU" sz="2400" dirty="0">
              <a:sym typeface="Wingdings" pitchFamily="2" charset="2"/>
            </a:endParaRPr>
          </a:p>
          <a:p>
            <a:pPr marL="609600" indent="-609600"/>
            <a:endParaRPr lang="ru-RU" sz="2400" dirty="0">
              <a:sym typeface="Wingdings" pitchFamily="2" charset="2"/>
            </a:endParaRPr>
          </a:p>
          <a:p>
            <a:pPr marL="609600" indent="-609600"/>
            <a:endParaRPr lang="ru-RU" sz="2400" dirty="0" smtClean="0"/>
          </a:p>
          <a:p>
            <a:pPr marL="609600" indent="-609600">
              <a:buFontTx/>
              <a:buNone/>
            </a:pPr>
            <a:r>
              <a:rPr lang="ru-RU" sz="2400" dirty="0" smtClean="0"/>
              <a:t>                              (</a:t>
            </a:r>
            <a:r>
              <a:rPr lang="en-US" sz="2400" dirty="0" smtClean="0">
                <a:sym typeface="Wingdings" pitchFamily="2" charset="2"/>
              </a:rPr>
              <a:t>81</a:t>
            </a:r>
            <a:r>
              <a:rPr lang="ru-RU" sz="2400" dirty="0" smtClean="0">
                <a:sym typeface="Wingdings" pitchFamily="2" charset="2"/>
              </a:rPr>
              <a:t> чел.)</a:t>
            </a:r>
          </a:p>
          <a:p>
            <a:pPr marL="609600" indent="-609600">
              <a:buFontTx/>
              <a:buNone/>
            </a:pPr>
            <a:r>
              <a:rPr lang="ru-RU" sz="2400" dirty="0" smtClean="0">
                <a:sym typeface="Wingdings" pitchFamily="2" charset="2"/>
              </a:rPr>
              <a:t>                               (</a:t>
            </a:r>
            <a:r>
              <a:rPr lang="en-US" sz="2400" dirty="0" smtClean="0">
                <a:sym typeface="Wingdings" pitchFamily="2" charset="2"/>
              </a:rPr>
              <a:t>64</a:t>
            </a:r>
            <a:r>
              <a:rPr lang="ru-RU" sz="2400" dirty="0" smtClean="0">
                <a:sym typeface="Wingdings" pitchFamily="2" charset="2"/>
              </a:rPr>
              <a:t> чел.)</a:t>
            </a:r>
          </a:p>
          <a:p>
            <a:pPr marL="609600" indent="-609600">
              <a:buFontTx/>
              <a:buChar char="-"/>
            </a:pPr>
            <a:endParaRPr lang="ru-RU" sz="2400" dirty="0" smtClean="0"/>
          </a:p>
          <a:p>
            <a:pPr marL="609600" indent="-609600"/>
            <a:endParaRPr lang="ru-RU" sz="2400" dirty="0" smtClean="0"/>
          </a:p>
        </p:txBody>
      </p:sp>
      <p:pic>
        <p:nvPicPr>
          <p:cNvPr id="46086" name="Picture 6" descr="128318678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988840"/>
            <a:ext cx="2928797" cy="3943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5288" y="0"/>
            <a:ext cx="85692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1800" dirty="0">
                <a:solidFill>
                  <a:srgbClr val="FF3300"/>
                </a:solidFill>
              </a:rPr>
              <a:t>Вопрос:</a:t>
            </a:r>
            <a:r>
              <a:rPr lang="ru-RU" sz="1800" dirty="0"/>
              <a:t> </a:t>
            </a:r>
          </a:p>
          <a:p>
            <a:pPr marL="457200" indent="-457200"/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Чем ты занимаешься, когда возвращаешься из школы?</a:t>
            </a:r>
          </a:p>
          <a:p>
            <a:pPr marL="457200" indent="-457200" algn="l"/>
            <a:r>
              <a:rPr lang="ru-RU" sz="1800" dirty="0">
                <a:solidFill>
                  <a:srgbClr val="FF3300"/>
                </a:solidFill>
              </a:rPr>
              <a:t>Ответы: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/>
              <a:t>делаю </a:t>
            </a:r>
            <a:r>
              <a:rPr lang="ru-RU" sz="1800" dirty="0"/>
              <a:t>уроки </a:t>
            </a:r>
            <a:r>
              <a:rPr lang="ru-RU" sz="1800" dirty="0" smtClean="0"/>
              <a:t>(13 </a:t>
            </a:r>
            <a:r>
              <a:rPr lang="ru-RU" sz="1800" dirty="0"/>
              <a:t>чел</a:t>
            </a:r>
            <a:r>
              <a:rPr lang="ru-RU" sz="1800" dirty="0" smtClean="0"/>
              <a:t>)</a:t>
            </a:r>
          </a:p>
          <a:p>
            <a:pPr marL="457200" indent="-457200" algn="l">
              <a:buFontTx/>
              <a:buChar char="-"/>
            </a:pPr>
            <a:r>
              <a:rPr lang="ru-RU" sz="1800" dirty="0"/>
              <a:t>к</a:t>
            </a:r>
            <a:r>
              <a:rPr lang="ru-RU" sz="1800" dirty="0" smtClean="0"/>
              <a:t>ушаю (2 чел.)</a:t>
            </a:r>
            <a:endParaRPr lang="ru-RU" sz="1800" dirty="0"/>
          </a:p>
          <a:p>
            <a:pPr algn="l"/>
            <a:r>
              <a:rPr lang="ru-RU" sz="1800" dirty="0" smtClean="0"/>
              <a:t>- </a:t>
            </a:r>
            <a:r>
              <a:rPr lang="ru-RU" sz="1800" dirty="0"/>
              <a:t>отдыхаю </a:t>
            </a:r>
            <a:r>
              <a:rPr lang="ru-RU" sz="1800" dirty="0" smtClean="0"/>
              <a:t>(</a:t>
            </a:r>
            <a:r>
              <a:rPr lang="ru-RU" sz="1800" dirty="0"/>
              <a:t>3</a:t>
            </a:r>
            <a:r>
              <a:rPr lang="ru-RU" sz="1800" dirty="0" smtClean="0"/>
              <a:t> </a:t>
            </a:r>
            <a:r>
              <a:rPr lang="ru-RU" sz="1800" dirty="0"/>
              <a:t>чел)</a:t>
            </a:r>
          </a:p>
          <a:p>
            <a:pPr marL="457200" indent="-457200" algn="l"/>
            <a:r>
              <a:rPr lang="ru-RU" sz="1800" dirty="0"/>
              <a:t>- играю в компьютер или смотрю телевизор </a:t>
            </a:r>
            <a:r>
              <a:rPr lang="ru-RU" sz="1800" dirty="0" smtClean="0"/>
              <a:t>(</a:t>
            </a:r>
            <a:r>
              <a:rPr lang="ru-RU" sz="1800" dirty="0"/>
              <a:t>2</a:t>
            </a:r>
            <a:r>
              <a:rPr lang="ru-RU" sz="1800" dirty="0" smtClean="0"/>
              <a:t> </a:t>
            </a:r>
            <a:r>
              <a:rPr lang="ru-RU" sz="1800" dirty="0"/>
              <a:t>чел)</a:t>
            </a:r>
          </a:p>
          <a:p>
            <a:pPr marL="457200" indent="-457200" algn="l">
              <a:buFontTx/>
              <a:buChar char="-"/>
            </a:pPr>
            <a:endParaRPr lang="ru-RU" sz="1800" dirty="0"/>
          </a:p>
          <a:p>
            <a:pPr marL="457200" indent="-457200"/>
            <a:r>
              <a:rPr lang="ru-RU" sz="1800" dirty="0">
                <a:solidFill>
                  <a:srgbClr val="FF3300"/>
                </a:solidFill>
              </a:rPr>
              <a:t>Вопрос:</a:t>
            </a:r>
            <a:r>
              <a:rPr lang="ru-RU" sz="1800" dirty="0"/>
              <a:t> </a:t>
            </a:r>
          </a:p>
          <a:p>
            <a:pPr marL="457200" indent="-457200"/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Уроки садишься делать сам или заставляют? </a:t>
            </a:r>
          </a:p>
          <a:p>
            <a:pPr marL="457200" indent="-457200" algn="l"/>
            <a:r>
              <a:rPr lang="ru-RU" sz="1800" dirty="0">
                <a:solidFill>
                  <a:srgbClr val="FF3300"/>
                </a:solidFill>
              </a:rPr>
              <a:t>Ответы:</a:t>
            </a:r>
          </a:p>
          <a:p>
            <a:pPr marL="457200" indent="-457200" algn="l"/>
            <a:r>
              <a:rPr lang="ru-RU" sz="1800" dirty="0"/>
              <a:t>- сам </a:t>
            </a:r>
            <a:r>
              <a:rPr lang="ru-RU" sz="1800" dirty="0" smtClean="0"/>
              <a:t>(14 </a:t>
            </a:r>
            <a:r>
              <a:rPr lang="ru-RU" sz="1800" dirty="0"/>
              <a:t>чел)</a:t>
            </a:r>
          </a:p>
          <a:p>
            <a:pPr marL="457200" indent="-457200" algn="l"/>
            <a:r>
              <a:rPr lang="ru-RU" sz="1800" dirty="0"/>
              <a:t>- заставляют, напоминают </a:t>
            </a:r>
            <a:r>
              <a:rPr lang="ru-RU" sz="1800" dirty="0" smtClean="0"/>
              <a:t>(</a:t>
            </a:r>
            <a:r>
              <a:rPr lang="ru-RU" sz="1800" dirty="0"/>
              <a:t>7</a:t>
            </a:r>
            <a:r>
              <a:rPr lang="ru-RU" sz="1800" dirty="0" smtClean="0"/>
              <a:t> </a:t>
            </a:r>
            <a:r>
              <a:rPr lang="ru-RU" sz="1800" dirty="0"/>
              <a:t>чел)</a:t>
            </a:r>
          </a:p>
          <a:p>
            <a:pPr marL="457200" indent="-457200" algn="l">
              <a:buFontTx/>
              <a:buChar char="-"/>
            </a:pPr>
            <a:endParaRPr lang="ru-RU" sz="1800" dirty="0"/>
          </a:p>
          <a:p>
            <a:r>
              <a:rPr lang="ru-RU" sz="1800" dirty="0">
                <a:solidFill>
                  <a:srgbClr val="FF3300"/>
                </a:solidFill>
              </a:rPr>
              <a:t>Вопрос:</a:t>
            </a:r>
            <a:r>
              <a:rPr lang="ru-RU" sz="1800" dirty="0"/>
              <a:t> </a:t>
            </a:r>
          </a:p>
          <a:p>
            <a:pPr marL="457200" indent="-457200"/>
            <a:r>
              <a:rPr lang="ru-RU" sz="32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Кто помогает тебе готовить уроки дома?</a:t>
            </a:r>
          </a:p>
          <a:p>
            <a:pPr marL="457200" indent="-457200" algn="l"/>
            <a:r>
              <a:rPr lang="ru-RU" sz="1800" dirty="0">
                <a:solidFill>
                  <a:srgbClr val="FF3300"/>
                </a:solidFill>
              </a:rPr>
              <a:t>Ответы</a:t>
            </a:r>
            <a:r>
              <a:rPr lang="ru-RU" sz="1800" dirty="0" smtClean="0">
                <a:solidFill>
                  <a:srgbClr val="FF3300"/>
                </a:solidFill>
              </a:rPr>
              <a:t>: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</a:rPr>
              <a:t>Папа (3 чел.)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</a:rPr>
              <a:t>Мама (4 чел.)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</a:rPr>
              <a:t>Брат (1 чел.) 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</a:rPr>
              <a:t>Никто (6чел.)</a:t>
            </a:r>
            <a:endParaRPr lang="ru-RU" sz="1800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 algn="l"/>
            <a:endParaRPr lang="ru-RU" sz="1800" dirty="0"/>
          </a:p>
          <a:p>
            <a:pPr marL="457200" indent="-457200" algn="l"/>
            <a:endParaRPr lang="ru-RU" sz="1800" dirty="0"/>
          </a:p>
          <a:p>
            <a:pPr marL="457200" indent="-457200" algn="l"/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79388" y="0"/>
            <a:ext cx="583247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endParaRPr lang="ru-RU" sz="1800" dirty="0"/>
          </a:p>
          <a:p>
            <a:pPr marL="457200" indent="-457200"/>
            <a:r>
              <a:rPr lang="ru-RU" sz="1800" dirty="0">
                <a:solidFill>
                  <a:srgbClr val="FF3300"/>
                </a:solidFill>
              </a:rPr>
              <a:t>Вопрос:</a:t>
            </a:r>
            <a:r>
              <a:rPr lang="ru-RU" sz="1800" dirty="0"/>
              <a:t> </a:t>
            </a:r>
          </a:p>
          <a:p>
            <a:pPr marL="457200" indent="-457200"/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Есть ли у тебя дома специальное место, где ты постоянно выполняешь домашние задания? </a:t>
            </a:r>
          </a:p>
          <a:p>
            <a:pPr marL="457200" indent="-457200" algn="l"/>
            <a:r>
              <a:rPr lang="ru-RU" sz="1800" dirty="0">
                <a:solidFill>
                  <a:srgbClr val="FF3300"/>
                </a:solidFill>
              </a:rPr>
              <a:t>Ответы:</a:t>
            </a:r>
          </a:p>
          <a:p>
            <a:pPr marL="457200" indent="-457200" algn="l"/>
            <a:r>
              <a:rPr lang="ru-RU" sz="1800" dirty="0"/>
              <a:t>- да (</a:t>
            </a:r>
            <a:r>
              <a:rPr lang="ru-RU" sz="1800" dirty="0" smtClean="0"/>
              <a:t>18 </a:t>
            </a:r>
            <a:r>
              <a:rPr lang="ru-RU" sz="1800" dirty="0"/>
              <a:t>чел.)</a:t>
            </a:r>
          </a:p>
          <a:p>
            <a:pPr marL="457200" indent="-457200" algn="l"/>
            <a:r>
              <a:rPr lang="ru-RU" sz="1800" dirty="0"/>
              <a:t>- нет </a:t>
            </a:r>
            <a:r>
              <a:rPr lang="ru-RU" sz="1800" dirty="0" smtClean="0"/>
              <a:t>(2 </a:t>
            </a:r>
            <a:r>
              <a:rPr lang="ru-RU" sz="1800" dirty="0"/>
              <a:t>чел.)</a:t>
            </a:r>
          </a:p>
          <a:p>
            <a:pPr marL="457200" indent="-457200" algn="l"/>
            <a:endParaRPr lang="ru-RU" sz="1800" dirty="0"/>
          </a:p>
          <a:p>
            <a:pPr marL="457200" indent="-457200" algn="l"/>
            <a:r>
              <a:rPr lang="ru-RU" sz="1800" dirty="0">
                <a:solidFill>
                  <a:srgbClr val="FF3300"/>
                </a:solidFill>
              </a:rPr>
              <a:t>Вопрос:</a:t>
            </a:r>
            <a:r>
              <a:rPr lang="ru-RU" sz="1800" dirty="0"/>
              <a:t> </a:t>
            </a: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Как долго ты выполняешь домашние задания? </a:t>
            </a:r>
          </a:p>
          <a:p>
            <a:pPr marL="457200" indent="-457200" algn="l"/>
            <a:r>
              <a:rPr lang="ru-RU" sz="1800" dirty="0">
                <a:solidFill>
                  <a:srgbClr val="FF3300"/>
                </a:solidFill>
              </a:rPr>
              <a:t>Ответы:</a:t>
            </a:r>
          </a:p>
          <a:p>
            <a:pPr marL="457200" indent="-457200" algn="l">
              <a:buFontTx/>
              <a:buChar char="-"/>
            </a:pPr>
            <a:r>
              <a:rPr lang="ru-RU" sz="1800" dirty="0"/>
              <a:t>1 час </a:t>
            </a:r>
            <a:r>
              <a:rPr lang="ru-RU" sz="1800" dirty="0" smtClean="0"/>
              <a:t>(10 </a:t>
            </a:r>
            <a:r>
              <a:rPr lang="ru-RU" sz="1800" dirty="0"/>
              <a:t>чел.)</a:t>
            </a:r>
          </a:p>
          <a:p>
            <a:pPr marL="457200" indent="-457200" algn="l">
              <a:buFontTx/>
              <a:buChar char="-"/>
            </a:pPr>
            <a:r>
              <a:rPr lang="ru-RU" sz="1800" dirty="0"/>
              <a:t>2 часа </a:t>
            </a:r>
            <a:r>
              <a:rPr lang="ru-RU" sz="1800" dirty="0" smtClean="0"/>
              <a:t>(</a:t>
            </a:r>
            <a:r>
              <a:rPr lang="ru-RU" sz="1800" dirty="0"/>
              <a:t>7</a:t>
            </a:r>
            <a:r>
              <a:rPr lang="ru-RU" sz="1800" dirty="0" smtClean="0"/>
              <a:t> </a:t>
            </a:r>
            <a:r>
              <a:rPr lang="ru-RU" sz="1800" dirty="0"/>
              <a:t>чел.)</a:t>
            </a:r>
          </a:p>
          <a:p>
            <a:pPr marL="457200" indent="-457200" algn="l">
              <a:buFontTx/>
              <a:buChar char="-"/>
            </a:pPr>
            <a:r>
              <a:rPr lang="ru-RU" sz="1800" dirty="0"/>
              <a:t>3 часа </a:t>
            </a:r>
            <a:r>
              <a:rPr lang="ru-RU" sz="1800" dirty="0" smtClean="0"/>
              <a:t>(</a:t>
            </a:r>
            <a:r>
              <a:rPr lang="ru-RU" sz="1800" dirty="0"/>
              <a:t>2</a:t>
            </a:r>
            <a:r>
              <a:rPr lang="ru-RU" sz="1800" dirty="0" smtClean="0"/>
              <a:t> </a:t>
            </a:r>
            <a:r>
              <a:rPr lang="ru-RU" sz="1800" dirty="0"/>
              <a:t>чел)</a:t>
            </a:r>
          </a:p>
          <a:p>
            <a:pPr marL="457200" indent="-457200" algn="l"/>
            <a:r>
              <a:rPr lang="ru-RU" sz="1800" dirty="0"/>
              <a:t>-    </a:t>
            </a:r>
            <a:r>
              <a:rPr lang="ru-RU" sz="1800" dirty="0" smtClean="0"/>
              <a:t>Полчаса</a:t>
            </a:r>
            <a:r>
              <a:rPr lang="ru-RU" sz="1800" dirty="0"/>
              <a:t>	</a:t>
            </a:r>
            <a:r>
              <a:rPr lang="ru-RU" sz="1800" dirty="0" smtClean="0"/>
              <a:t>(1 чел.)</a:t>
            </a:r>
            <a:r>
              <a:rPr lang="ru-RU" sz="1800" dirty="0"/>
              <a:t>				</a:t>
            </a:r>
          </a:p>
        </p:txBody>
      </p:sp>
      <p:pic>
        <p:nvPicPr>
          <p:cNvPr id="50183" name="Picture 7" descr="socialr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3717032"/>
            <a:ext cx="2412057" cy="2896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79388" y="279400"/>
            <a:ext cx="55451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3300"/>
                </a:solidFill>
              </a:rPr>
              <a:t>Вопрос:</a:t>
            </a:r>
            <a:r>
              <a:rPr lang="ru-RU" sz="2000" dirty="0"/>
              <a:t> </a:t>
            </a:r>
          </a:p>
          <a:p>
            <a:r>
              <a:rPr lang="ru-RU" sz="2000" dirty="0"/>
              <a:t>С какими предметами ты легко справляешься самостоятельно?</a:t>
            </a:r>
          </a:p>
          <a:p>
            <a:pPr algn="l"/>
            <a:r>
              <a:rPr lang="ru-RU" sz="2000" dirty="0">
                <a:solidFill>
                  <a:srgbClr val="FF3300"/>
                </a:solidFill>
              </a:rPr>
              <a:t>Ответы:</a:t>
            </a:r>
          </a:p>
          <a:p>
            <a:pPr algn="l">
              <a:buFontTx/>
              <a:buChar char="-"/>
            </a:pPr>
            <a:r>
              <a:rPr lang="ru-RU" sz="2000" dirty="0" smtClean="0"/>
              <a:t>Математика – 10 чел.</a:t>
            </a:r>
          </a:p>
          <a:p>
            <a:pPr algn="l">
              <a:buFontTx/>
              <a:buChar char="-"/>
            </a:pPr>
            <a:r>
              <a:rPr lang="ru-RU" sz="2000" dirty="0" smtClean="0"/>
              <a:t>Русский язык – 5 чел.</a:t>
            </a:r>
          </a:p>
          <a:p>
            <a:pPr algn="l">
              <a:buFontTx/>
              <a:buChar char="-"/>
            </a:pPr>
            <a:r>
              <a:rPr lang="ru-RU" sz="2000" dirty="0" smtClean="0"/>
              <a:t>Чтение – 5 чел.</a:t>
            </a:r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r>
              <a:rPr lang="ru-RU" sz="2000" dirty="0">
                <a:solidFill>
                  <a:srgbClr val="FF3300"/>
                </a:solidFill>
              </a:rPr>
              <a:t>Вопрос:</a:t>
            </a:r>
            <a:r>
              <a:rPr lang="ru-RU" sz="2000" dirty="0"/>
              <a:t> Бывает ли так, что ты не выполняешь домашнее  задание вообще? </a:t>
            </a:r>
          </a:p>
          <a:p>
            <a:pPr algn="l"/>
            <a:r>
              <a:rPr lang="ru-RU" sz="2000" dirty="0">
                <a:solidFill>
                  <a:srgbClr val="FF3300"/>
                </a:solidFill>
              </a:rPr>
              <a:t>Ответ:</a:t>
            </a:r>
          </a:p>
          <a:p>
            <a:pPr algn="l">
              <a:buFontTx/>
              <a:buChar char="-"/>
            </a:pPr>
            <a:r>
              <a:rPr lang="ru-RU" sz="2000" dirty="0"/>
              <a:t>да </a:t>
            </a:r>
            <a:r>
              <a:rPr lang="ru-RU" sz="2000" dirty="0" smtClean="0"/>
              <a:t>(0 </a:t>
            </a:r>
            <a:r>
              <a:rPr lang="ru-RU" sz="2000" dirty="0"/>
              <a:t>чел.)</a:t>
            </a:r>
          </a:p>
          <a:p>
            <a:pPr algn="l">
              <a:buFontTx/>
              <a:buChar char="-"/>
            </a:pPr>
            <a:r>
              <a:rPr lang="ru-RU" sz="2000" dirty="0"/>
              <a:t>нет </a:t>
            </a:r>
            <a:r>
              <a:rPr lang="ru-RU" sz="2000" dirty="0" smtClean="0"/>
              <a:t>(21 </a:t>
            </a:r>
            <a:r>
              <a:rPr lang="ru-RU" sz="2000" dirty="0"/>
              <a:t>чел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pic>
        <p:nvPicPr>
          <p:cNvPr id="51205" name="Picture 5" descr="e3c4fbffe7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2996952"/>
            <a:ext cx="2555776" cy="3628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79388" y="549275"/>
            <a:ext cx="52562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FF3300"/>
                </a:solidFill>
              </a:rPr>
              <a:t>Вопрос:</a:t>
            </a:r>
            <a:r>
              <a:rPr lang="ru-RU" dirty="0"/>
              <a:t> </a:t>
            </a:r>
          </a:p>
          <a:p>
            <a:r>
              <a:rPr lang="ru-RU" dirty="0"/>
              <a:t>Как поступают родители, когда ты приходишь из школы с двойкой? </a:t>
            </a:r>
          </a:p>
          <a:p>
            <a:pPr algn="l"/>
            <a:r>
              <a:rPr lang="ru-RU" dirty="0">
                <a:solidFill>
                  <a:srgbClr val="FF3300"/>
                </a:solidFill>
              </a:rPr>
              <a:t>Ответы:</a:t>
            </a:r>
          </a:p>
          <a:p>
            <a:pPr algn="l">
              <a:buFontTx/>
              <a:buChar char="-"/>
            </a:pPr>
            <a:r>
              <a:rPr lang="ru-RU" dirty="0"/>
              <a:t>ругают 8</a:t>
            </a:r>
            <a:r>
              <a:rPr lang="ru-RU" dirty="0" smtClean="0"/>
              <a:t> </a:t>
            </a:r>
            <a:r>
              <a:rPr lang="ru-RU" dirty="0"/>
              <a:t>чел</a:t>
            </a:r>
            <a:r>
              <a:rPr lang="ru-RU" dirty="0" smtClean="0"/>
              <a:t>.</a:t>
            </a:r>
            <a:endParaRPr lang="ru-RU" dirty="0"/>
          </a:p>
          <a:p>
            <a:pPr algn="l">
              <a:buFontTx/>
              <a:buChar char="-"/>
            </a:pPr>
            <a:r>
              <a:rPr lang="ru-RU" dirty="0" smtClean="0"/>
              <a:t>запрещают </a:t>
            </a:r>
            <a:r>
              <a:rPr lang="ru-RU" dirty="0"/>
              <a:t>смотреть </a:t>
            </a:r>
            <a:r>
              <a:rPr lang="ru-RU" dirty="0" smtClean="0"/>
              <a:t>телевизор – 3 чел.</a:t>
            </a:r>
          </a:p>
          <a:p>
            <a:pPr algn="l">
              <a:buFontTx/>
              <a:buChar char="-"/>
            </a:pPr>
            <a:r>
              <a:rPr lang="ru-RU" dirty="0" smtClean="0"/>
              <a:t>не </a:t>
            </a:r>
            <a:r>
              <a:rPr lang="ru-RU" dirty="0"/>
              <a:t>пускают </a:t>
            </a:r>
            <a:r>
              <a:rPr lang="ru-RU" dirty="0" smtClean="0"/>
              <a:t>гулять - 3 чел.</a:t>
            </a:r>
          </a:p>
          <a:p>
            <a:pPr algn="l">
              <a:buFontTx/>
              <a:buChar char="-"/>
            </a:pPr>
            <a:r>
              <a:rPr lang="ru-RU" dirty="0" smtClean="0"/>
              <a:t>Такого нет – 2 чел.</a:t>
            </a:r>
            <a:endParaRPr lang="ru-RU" dirty="0"/>
          </a:p>
        </p:txBody>
      </p:sp>
      <p:pic>
        <p:nvPicPr>
          <p:cNvPr id="52230" name="Picture 6" descr="051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81075"/>
            <a:ext cx="3657600" cy="5040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79512" y="1628800"/>
            <a:ext cx="49323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3300"/>
                </a:solidFill>
              </a:rPr>
              <a:t>Вопрос:</a:t>
            </a:r>
            <a:r>
              <a:rPr lang="ru-RU" sz="2000" dirty="0"/>
              <a:t> </a:t>
            </a:r>
          </a:p>
          <a:p>
            <a:r>
              <a:rPr lang="ru-RU" sz="2000" dirty="0"/>
              <a:t>Зачем ты учишься? </a:t>
            </a:r>
          </a:p>
          <a:p>
            <a:pPr algn="l"/>
            <a:r>
              <a:rPr lang="ru-RU" sz="2000" dirty="0">
                <a:solidFill>
                  <a:srgbClr val="FF3300"/>
                </a:solidFill>
              </a:rPr>
              <a:t>Ответы:</a:t>
            </a:r>
          </a:p>
          <a:p>
            <a:pPr algn="l">
              <a:buFontTx/>
              <a:buChar char="-"/>
            </a:pPr>
            <a:r>
              <a:rPr lang="ru-RU" sz="2000" dirty="0"/>
              <a:t> чтобы получить хорошее</a:t>
            </a:r>
          </a:p>
          <a:p>
            <a:pPr algn="l"/>
            <a:r>
              <a:rPr lang="ru-RU" sz="2000" dirty="0"/>
              <a:t>   образование </a:t>
            </a:r>
            <a:r>
              <a:rPr lang="ru-RU" sz="2000" dirty="0" smtClean="0"/>
              <a:t>(</a:t>
            </a:r>
            <a:r>
              <a:rPr lang="ru-RU" sz="2000" dirty="0"/>
              <a:t>5</a:t>
            </a:r>
            <a:r>
              <a:rPr lang="ru-RU" sz="2000" dirty="0" smtClean="0"/>
              <a:t> </a:t>
            </a:r>
            <a:r>
              <a:rPr lang="ru-RU" sz="2000" dirty="0"/>
              <a:t>чел.)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чтобы </a:t>
            </a:r>
            <a:r>
              <a:rPr lang="ru-RU" sz="2000" dirty="0"/>
              <a:t>поступить в </a:t>
            </a:r>
            <a:r>
              <a:rPr lang="ru-RU" sz="2000" dirty="0" smtClean="0"/>
              <a:t>ВУЗ</a:t>
            </a:r>
            <a:r>
              <a:rPr lang="ru-RU" sz="2000" dirty="0"/>
              <a:t> </a:t>
            </a:r>
            <a:r>
              <a:rPr lang="ru-RU" sz="2000" dirty="0" smtClean="0"/>
              <a:t>– 2 чел.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не </a:t>
            </a:r>
            <a:r>
              <a:rPr lang="ru-RU" sz="2000" dirty="0"/>
              <a:t>хочу огорчать </a:t>
            </a:r>
            <a:r>
              <a:rPr lang="ru-RU" sz="2000" dirty="0" smtClean="0"/>
              <a:t>родителей – 7 чел.</a:t>
            </a:r>
          </a:p>
          <a:p>
            <a:pPr marL="342900" indent="-342900" algn="l">
              <a:buFontTx/>
              <a:buChar char="-"/>
            </a:pPr>
            <a:r>
              <a:rPr lang="ru-RU" sz="2000" u="sng" dirty="0" smtClean="0"/>
              <a:t>Научиться всему – 1 чел.</a:t>
            </a:r>
            <a:endParaRPr lang="ru-RU" sz="2000" u="sng" dirty="0"/>
          </a:p>
          <a:p>
            <a:pPr algn="l"/>
            <a:r>
              <a:rPr lang="ru-RU" dirty="0"/>
              <a:t>						</a:t>
            </a:r>
          </a:p>
        </p:txBody>
      </p:sp>
      <p:pic>
        <p:nvPicPr>
          <p:cNvPr id="63493" name="Picture 5" descr="j0088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834704"/>
            <a:ext cx="35099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есто для изображения из Интернета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54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/>
              </a:rPr>
              <a:t>Помощь детям должна идти в трёх направлениях: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99592" y="1200943"/>
            <a:ext cx="6912768" cy="4456113"/>
          </a:xfrm>
        </p:spPr>
        <p:txBody>
          <a:bodyPr/>
          <a:lstStyle/>
          <a:p>
            <a:pPr algn="ctr" eaLnBrk="1" hangingPunct="1"/>
            <a:r>
              <a:rPr lang="ru-RU" dirty="0">
                <a:solidFill>
                  <a:srgbClr val="000000"/>
                </a:solidFill>
              </a:rPr>
              <a:t>Создание необходимых условий для домашнего труда школьника</a:t>
            </a:r>
          </a:p>
          <a:p>
            <a:pPr algn="ctr" eaLnBrk="1" hangingPunct="1"/>
            <a:r>
              <a:rPr lang="ru-RU" dirty="0">
                <a:solidFill>
                  <a:srgbClr val="000000"/>
                </a:solidFill>
              </a:rPr>
              <a:t>Приучение детей к самостоятельности</a:t>
            </a:r>
          </a:p>
          <a:p>
            <a:pPr algn="ctr" eaLnBrk="1" hangingPunct="1"/>
            <a:r>
              <a:rPr lang="ru-RU" dirty="0">
                <a:solidFill>
                  <a:srgbClr val="000000"/>
                </a:solidFill>
              </a:rPr>
              <a:t>Разумный контроль со стороны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0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1324</TotalTime>
  <Words>777</Words>
  <Application>Microsoft Office PowerPoint</Application>
  <PresentationFormat>Экран (4:3)</PresentationFormat>
  <Paragraphs>128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Balloons</vt:lpstr>
      <vt:lpstr>Слайд 1</vt:lpstr>
      <vt:lpstr>Слайд 2</vt:lpstr>
      <vt:lpstr>Результат опроса учащихся</vt:lpstr>
      <vt:lpstr>Слайд 4</vt:lpstr>
      <vt:lpstr>Слайд 5</vt:lpstr>
      <vt:lpstr>Слайд 6</vt:lpstr>
      <vt:lpstr>Слайд 7</vt:lpstr>
      <vt:lpstr>Слайд 8</vt:lpstr>
      <vt:lpstr>Помощь детям должна идти в трёх направлениях:</vt:lpstr>
      <vt:lpstr>Основные правила организации индивидуальной помощи</vt:lpstr>
      <vt:lpstr>Слайд 11</vt:lpstr>
      <vt:lpstr>Продолжительность работы по приготовлению домашнего задания</vt:lpstr>
      <vt:lpstr>Слайд 13</vt:lpstr>
      <vt:lpstr>Слайд 14</vt:lpstr>
      <vt:lpstr>Слайд 15</vt:lpstr>
      <vt:lpstr>Контроль за выполнением  домашних заданий</vt:lpstr>
      <vt:lpstr>Слайд 17</vt:lpstr>
      <vt:lpstr>Слайд 18</vt:lpstr>
      <vt:lpstr>Спасибо  за внимание!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</cp:lastModifiedBy>
  <cp:revision>35</cp:revision>
  <dcterms:created xsi:type="dcterms:W3CDTF">2006-06-08T14:06:00Z</dcterms:created>
  <dcterms:modified xsi:type="dcterms:W3CDTF">2014-10-29T17:53:30Z</dcterms:modified>
</cp:coreProperties>
</file>