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</p:sldMasterIdLst>
  <p:sldIdLst>
    <p:sldId id="278" r:id="rId2"/>
    <p:sldId id="270" r:id="rId3"/>
    <p:sldId id="279" r:id="rId4"/>
    <p:sldId id="283" r:id="rId5"/>
    <p:sldId id="284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0000"/>
    <a:srgbClr val="FF0000"/>
    <a:srgbClr val="CC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87" autoAdjust="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0755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756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522E35-20F0-45AC-9421-B18C3FC06B70}" type="datetimeFigureOut">
              <a:rPr lang="ru-RU"/>
              <a:pPr>
                <a:defRPr/>
              </a:pPr>
              <a:t>19.09.2014</a:t>
            </a:fld>
            <a:endParaRPr lang="ru-RU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E922F4-0E01-4B6E-B1B1-9642495187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B3E99-8796-4BC8-BF61-9A26ECBA06F2}" type="datetimeFigureOut">
              <a:rPr lang="ru-RU"/>
              <a:pPr>
                <a:defRPr/>
              </a:pPr>
              <a:t>19.09.2014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0DECC-9AD4-43FC-AA5C-FDAE1DC16F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46EAB-2BE3-41F8-8BDF-AA7DE88A885A}" type="datetimeFigureOut">
              <a:rPr lang="ru-RU"/>
              <a:pPr>
                <a:defRPr/>
              </a:pPr>
              <a:t>19.09.2014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1B767-1FA4-491A-ADC3-895A9E4CB3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6CA82A-3DDC-49D0-AFDE-3B8EDCBC782D}" type="datetimeFigureOut">
              <a:rPr lang="ru-RU"/>
              <a:pPr>
                <a:defRPr/>
              </a:pPr>
              <a:t>19.09.2014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78B68-01BA-49AA-B64A-32C6CF3CE1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8C1742-6D65-4032-911A-8A6A2BBAE23F}" type="datetimeFigureOut">
              <a:rPr lang="ru-RU"/>
              <a:pPr>
                <a:defRPr/>
              </a:pPr>
              <a:t>19.09.2014</a:t>
            </a:fld>
            <a:endParaRPr lang="ru-RU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85687-386D-487E-83C8-2237342A0F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F0F70C-CE50-41BE-A992-2C31A5AB92A1}" type="datetimeFigureOut">
              <a:rPr lang="ru-RU"/>
              <a:pPr>
                <a:defRPr/>
              </a:pPr>
              <a:t>19.09.2014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7190FC-EC32-440B-88E8-5477547FD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BCAF2-91A9-4322-BC42-216B006D1EED}" type="datetimeFigureOut">
              <a:rPr lang="ru-RU"/>
              <a:pPr>
                <a:defRPr/>
              </a:pPr>
              <a:t>19.09.2014</a:t>
            </a:fld>
            <a:endParaRPr lang="ru-RU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1FD48-D6CF-44D7-8729-355454AF9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0BB89-A0B1-47BC-B7A7-B17F0EC73816}" type="datetimeFigureOut">
              <a:rPr lang="ru-RU"/>
              <a:pPr>
                <a:defRPr/>
              </a:pPr>
              <a:t>19.09.2014</a:t>
            </a:fld>
            <a:endParaRPr lang="ru-RU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9985A6-6C4C-489C-8D29-82425BA746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D5B55-A949-4C08-9DDC-FFC7FE16E6AB}" type="datetimeFigureOut">
              <a:rPr lang="ru-RU"/>
              <a:pPr>
                <a:defRPr/>
              </a:pPr>
              <a:t>19.09.2014</a:t>
            </a:fld>
            <a:endParaRPr lang="ru-RU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45B391-48AD-4CFF-9911-9CF9AAB0ED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1042B6-5D25-4568-8FA1-7F70383BBBE7}" type="datetimeFigureOut">
              <a:rPr lang="ru-RU"/>
              <a:pPr>
                <a:defRPr/>
              </a:pPr>
              <a:t>19.09.2014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230ABA-CC53-485B-903D-AFCD69E5EE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5259C-513F-4D44-8896-EFA5AC0E74E7}" type="datetimeFigureOut">
              <a:rPr lang="ru-RU"/>
              <a:pPr>
                <a:defRPr/>
              </a:pPr>
              <a:t>19.09.2014</a:t>
            </a:fld>
            <a:endParaRPr lang="ru-RU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902CBB-FC2C-41FD-9318-0C346648F8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0649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50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50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0650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0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0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0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0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0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0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1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1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1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1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1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1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10651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51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51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51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52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52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52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52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52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52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52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652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2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3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3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  <p:sp>
            <p:nvSpPr>
              <p:cNvPr id="10653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>
                  <a:cs typeface="+mn-cs"/>
                </a:endParaRPr>
              </a:p>
            </p:txBody>
          </p:sp>
        </p:grpSp>
        <p:sp>
          <p:nvSpPr>
            <p:cNvPr id="10653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  <p:sp>
          <p:nvSpPr>
            <p:cNvPr id="10653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>
                <a:cs typeface="+mn-cs"/>
              </a:endParaRPr>
            </a:p>
          </p:txBody>
        </p:sp>
      </p:grpSp>
      <p:sp>
        <p:nvSpPr>
          <p:cNvPr id="10653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653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8CA92953-B24B-42A0-9FF6-3A5D0F062BF9}" type="datetimeFigureOut">
              <a:rPr lang="ru-RU"/>
              <a:pPr>
                <a:defRPr/>
              </a:pPr>
              <a:t>19.09.2014</a:t>
            </a:fld>
            <a:endParaRPr lang="ru-RU"/>
          </a:p>
        </p:txBody>
      </p:sp>
      <p:sp>
        <p:nvSpPr>
          <p:cNvPr id="10653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653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defRPr>
            </a:lvl1pPr>
          </a:lstStyle>
          <a:p>
            <a:pPr>
              <a:defRPr/>
            </a:pPr>
            <a:fld id="{85D5EE11-E081-469A-A4B8-B35EC8D975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653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7" r:id="rId1"/>
    <p:sldLayoutId id="2147483716" r:id="rId2"/>
    <p:sldLayoutId id="2147483715" r:id="rId3"/>
    <p:sldLayoutId id="2147483714" r:id="rId4"/>
    <p:sldLayoutId id="2147483713" r:id="rId5"/>
    <p:sldLayoutId id="2147483712" r:id="rId6"/>
    <p:sldLayoutId id="2147483711" r:id="rId7"/>
    <p:sldLayoutId id="2147483710" r:id="rId8"/>
    <p:sldLayoutId id="2147483709" r:id="rId9"/>
    <p:sldLayoutId id="2147483708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91;&#1088;&#1086;&#1082;%20%20&#1084;&#1072;&#1096;&#1080;&#1095;&#1077;&#1074;&#1086;&#1081;\&#1043;&#1088;&#1086;&#1084;%20&#1087;&#1086;&#1073;&#1077;&#1076;&#1099;%20&#1088;&#1072;&#1079;&#1076;&#1072;&#1074;&#1072;&#1081;&#1089;&#1103;%20%20(audiopoisk.com).mp3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8" descr="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17145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50825" y="260350"/>
            <a:ext cx="8281988" cy="3600450"/>
          </a:xfrm>
          <a:solidFill>
            <a:srgbClr val="CCFFCC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mtClean="0"/>
              <a:t>   </a:t>
            </a:r>
            <a:r>
              <a:rPr lang="ru-RU" sz="2800" smtClean="0"/>
              <a:t>    </a:t>
            </a:r>
            <a:r>
              <a:rPr 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Давайте подсчитаем,  во сколько взошло  солнце в день штурма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i="1" smtClean="0">
                <a:solidFill>
                  <a:schemeClr val="bg2"/>
                </a:solidFill>
              </a:rPr>
              <a:t>11 декабря</a:t>
            </a:r>
            <a:r>
              <a:rPr lang="ru-RU" sz="2800" i="1" smtClean="0">
                <a:solidFill>
                  <a:schemeClr val="bg2"/>
                </a:solidFill>
              </a:rPr>
              <a:t>,</a:t>
            </a:r>
            <a:r>
              <a:rPr lang="ru-RU" sz="2800" i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если известно,  что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i="1" smtClean="0">
                <a:solidFill>
                  <a:schemeClr val="bg2"/>
                </a:solidFill>
              </a:rPr>
              <a:t>5 декабря</a:t>
            </a:r>
            <a:r>
              <a:rPr 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оно взошло </a:t>
            </a:r>
            <a:r>
              <a:rPr lang="ru-RU" sz="2800" b="1" i="1" smtClean="0">
                <a:solidFill>
                  <a:schemeClr val="bg2"/>
                </a:solidFill>
              </a:rPr>
              <a:t>в 8.41</a:t>
            </a:r>
            <a:r>
              <a:rPr lang="ru-RU" sz="2800" i="1" smtClean="0">
                <a:solidFill>
                  <a:schemeClr val="bg2"/>
                </a:solidFill>
              </a:rPr>
              <a:t>,</a:t>
            </a:r>
            <a:r>
              <a:rPr lang="ru-RU" sz="2800" smtClean="0">
                <a:solidFill>
                  <a:schemeClr val="bg2"/>
                </a:solidFill>
              </a:rPr>
              <a:t>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и учитывая, что в каждый последующий день солнце всходило 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800" b="1" i="1" smtClean="0">
                <a:solidFill>
                  <a:schemeClr val="bg2"/>
                </a:solidFill>
              </a:rPr>
              <a:t>на 1 минуту позже.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ru-RU" sz="2800" b="1" smtClean="0">
              <a:solidFill>
                <a:schemeClr val="bg2"/>
              </a:solidFill>
            </a:endParaRPr>
          </a:p>
        </p:txBody>
      </p:sp>
      <p:pic>
        <p:nvPicPr>
          <p:cNvPr id="37891" name="Picture 5" descr="C:\Users\Администратор\Desktop\урок на семинар\картинки Измаил\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1275" y="3933825"/>
            <a:ext cx="4465638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4" descr="3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04800" y="-1905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2" descr="C:\Users\Администратор\Desktop\измаил\SHturm_Izmaila10.gif"/>
          <p:cNvPicPr>
            <a:picLocks noGrp="1" noChangeAspect="1" noChangeArrowheads="1"/>
          </p:cNvPicPr>
          <p:nvPr>
            <p:ph idx="4294967295"/>
          </p:nvPr>
        </p:nvPicPr>
        <p:blipFill>
          <a:blip r:embed="rId4"/>
          <a:srcRect/>
          <a:stretch>
            <a:fillRect/>
          </a:stretch>
        </p:blipFill>
        <p:spPr>
          <a:xfrm>
            <a:off x="395288" y="1196975"/>
            <a:ext cx="8386762" cy="5030788"/>
          </a:xfrm>
        </p:spPr>
      </p:pic>
      <p:pic>
        <p:nvPicPr>
          <p:cNvPr id="4" name="Гром победы раздавайся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500034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20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3" descr="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3850" y="-3810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4"/>
          <p:cNvSpPr>
            <a:spLocks noChangeArrowheads="1"/>
          </p:cNvSpPr>
          <p:nvPr/>
        </p:nvSpPr>
        <p:spPr bwMode="auto">
          <a:xfrm>
            <a:off x="539750" y="981075"/>
            <a:ext cx="8353425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C00000"/>
                </a:solidFill>
              </a:rPr>
              <a:t>Как вы думаете,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</a:rPr>
              <a:t>почему русские войска сумели взять </a:t>
            </a:r>
          </a:p>
          <a:p>
            <a:pPr algn="ctr"/>
            <a:r>
              <a:rPr lang="ru-RU" sz="2400" b="1">
                <a:solidFill>
                  <a:srgbClr val="C00000"/>
                </a:solidFill>
              </a:rPr>
              <a:t>неприступную крепость Измаил?</a:t>
            </a:r>
          </a:p>
          <a:p>
            <a:pPr algn="ctr"/>
            <a:r>
              <a:rPr lang="ru-RU" b="1">
                <a:solidFill>
                  <a:srgbClr val="000000"/>
                </a:solidFill>
              </a:rPr>
              <a:t> </a:t>
            </a:r>
          </a:p>
          <a:p>
            <a:pPr algn="ctr" eaLnBrk="0" hangingPunct="0"/>
            <a:endParaRPr lang="ru-RU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539750" y="2924175"/>
            <a:ext cx="80645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solidFill>
                  <a:srgbClr val="002060"/>
                </a:solidFill>
              </a:rPr>
              <a:t>Полководческий талант Суворова.</a:t>
            </a:r>
          </a:p>
          <a:p>
            <a:pPr algn="ctr"/>
            <a:r>
              <a:rPr lang="ru-RU" sz="2400" b="1">
                <a:solidFill>
                  <a:srgbClr val="002060"/>
                </a:solidFill>
              </a:rPr>
              <a:t>Тщательно разработанный план штурма.</a:t>
            </a:r>
          </a:p>
          <a:p>
            <a:pPr algn="ctr"/>
            <a:r>
              <a:rPr lang="ru-RU" sz="2400" b="1">
                <a:solidFill>
                  <a:srgbClr val="002060"/>
                </a:solidFill>
              </a:rPr>
              <a:t>Чёткая расстановка сил.</a:t>
            </a:r>
          </a:p>
          <a:p>
            <a:pPr algn="ctr"/>
            <a:r>
              <a:rPr lang="ru-RU" sz="2400" b="1">
                <a:solidFill>
                  <a:srgbClr val="002060"/>
                </a:solidFill>
              </a:rPr>
              <a:t>Храбрость русских солдат.</a:t>
            </a:r>
          </a:p>
          <a:p>
            <a:pPr algn="ctr">
              <a:spcBef>
                <a:spcPct val="50000"/>
              </a:spcBef>
            </a:pPr>
            <a:endParaRPr lang="ru-RU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3" descr="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755650" y="836613"/>
            <a:ext cx="8064500" cy="319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000000"/>
                </a:solidFill>
              </a:rPr>
              <a:t>Как вы думаете,</a:t>
            </a:r>
          </a:p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000000"/>
                </a:solidFill>
              </a:rPr>
              <a:t> какие </a:t>
            </a:r>
            <a:r>
              <a:rPr lang="ru-RU" sz="2400" b="1" dirty="0">
                <a:solidFill>
                  <a:srgbClr val="000000"/>
                </a:solidFill>
              </a:rPr>
              <a:t>знания</a:t>
            </a:r>
            <a:r>
              <a:rPr lang="ru-RU" sz="2400" dirty="0">
                <a:solidFill>
                  <a:srgbClr val="000000"/>
                </a:solidFill>
              </a:rPr>
              <a:t> помогли Суворову разработать </a:t>
            </a:r>
          </a:p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000000"/>
                </a:solidFill>
              </a:rPr>
              <a:t>план взятия неприступной крепости?</a:t>
            </a:r>
          </a:p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000000"/>
                </a:solidFill>
              </a:rPr>
              <a:t>Смог бы он обойтись </a:t>
            </a:r>
          </a:p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000000"/>
                </a:solidFill>
              </a:rPr>
              <a:t>без </a:t>
            </a:r>
            <a:r>
              <a:rPr lang="ru-RU" sz="2400" b="1" dirty="0">
                <a:solidFill>
                  <a:srgbClr val="000000"/>
                </a:solidFill>
              </a:rPr>
              <a:t>математических расчетов</a:t>
            </a:r>
            <a:r>
              <a:rPr lang="ru-RU" sz="2400" dirty="0">
                <a:solidFill>
                  <a:srgbClr val="000000"/>
                </a:solidFill>
              </a:rPr>
              <a:t>?</a:t>
            </a:r>
          </a:p>
          <a:p>
            <a:pPr algn="ctr">
              <a:spcBef>
                <a:spcPct val="50000"/>
              </a:spcBef>
            </a:pPr>
            <a:endParaRPr lang="ru-RU" sz="2400" dirty="0">
              <a:solidFill>
                <a:srgbClr val="000000"/>
              </a:solidFill>
            </a:endParaRPr>
          </a:p>
        </p:txBody>
      </p:sp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2484438" y="4076700"/>
            <a:ext cx="6264275" cy="173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400" b="1" dirty="0">
                <a:solidFill>
                  <a:srgbClr val="000000"/>
                </a:solidFill>
              </a:rPr>
              <a:t>Творческое задание на дом</a:t>
            </a:r>
            <a:r>
              <a:rPr lang="ru-RU" sz="2400" dirty="0">
                <a:solidFill>
                  <a:srgbClr val="000000"/>
                </a:solidFill>
              </a:rPr>
              <a:t>: </a:t>
            </a:r>
          </a:p>
          <a:p>
            <a:pPr algn="ctr">
              <a:spcBef>
                <a:spcPct val="50000"/>
              </a:spcBef>
            </a:pPr>
            <a:r>
              <a:rPr lang="ru-RU" sz="2400" dirty="0">
                <a:solidFill>
                  <a:srgbClr val="000000"/>
                </a:solidFill>
              </a:rPr>
              <a:t>составить текстовые  задачи по математике , связанные с историей, литературой, географией и </a:t>
            </a:r>
            <a:r>
              <a:rPr lang="ru-RU" sz="2400" dirty="0" err="1">
                <a:solidFill>
                  <a:srgbClr val="000000"/>
                </a:solidFill>
              </a:rPr>
              <a:t>др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1"/>
      <p:bldP spid="399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8100"/>
            <a:ext cx="9753600" cy="689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Прямая со стрелкой 3"/>
          <p:cNvCxnSpPr/>
          <p:nvPr/>
        </p:nvCxnSpPr>
        <p:spPr>
          <a:xfrm flipV="1">
            <a:off x="1142976" y="3143248"/>
            <a:ext cx="7572428" cy="71438"/>
          </a:xfrm>
          <a:prstGeom prst="straightConnector1">
            <a:avLst/>
          </a:prstGeom>
          <a:ln w="3810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>
            <a:off x="4893471" y="3178967"/>
            <a:ext cx="214314" cy="15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5464975" y="3178967"/>
            <a:ext cx="214314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6072198" y="3143248"/>
            <a:ext cx="142876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6715140" y="3143248"/>
            <a:ext cx="142876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7286644" y="3143248"/>
            <a:ext cx="142876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rot="5400000">
            <a:off x="7858148" y="3143248"/>
            <a:ext cx="142876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4321967" y="3178967"/>
            <a:ext cx="214314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3786182" y="3286124"/>
            <a:ext cx="142876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3144034" y="3214686"/>
            <a:ext cx="142082" cy="794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2536017" y="3178967"/>
            <a:ext cx="214314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1964513" y="3178967"/>
            <a:ext cx="214314" cy="1588"/>
          </a:xfrm>
          <a:prstGeom prst="line">
            <a:avLst/>
          </a:prstGeom>
          <a:ln w="3810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714480" y="3500438"/>
            <a:ext cx="6500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  -5   -4     -3    -2     -1    0       1     2     3      4     5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33" name="Овал 32"/>
          <p:cNvSpPr/>
          <p:nvPr/>
        </p:nvSpPr>
        <p:spPr>
          <a:xfrm>
            <a:off x="7858148" y="2571744"/>
            <a:ext cx="214314" cy="214314"/>
          </a:xfrm>
          <a:prstGeom prst="ellipse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7858148" y="3000372"/>
            <a:ext cx="214314" cy="214314"/>
          </a:xfrm>
          <a:prstGeom prst="ellipse">
            <a:avLst/>
          </a:prstGeom>
          <a:solidFill>
            <a:srgbClr val="0000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571604" y="357166"/>
            <a:ext cx="668324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Моё отношение </a:t>
            </a:r>
          </a:p>
          <a:p>
            <a:pPr algn="ctr"/>
            <a:r>
              <a:rPr lang="ru-RU" sz="54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к уроку</a:t>
            </a:r>
            <a:endParaRPr lang="ru-RU" sz="54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</p:bldLst>
  </p:timing>
</p:sld>
</file>

<file path=ppt/theme/theme1.xml><?xml version="1.0" encoding="utf-8"?>
<a:theme xmlns:a="http://schemas.openxmlformats.org/drawingml/2006/main" name="Глобус">
  <a:themeElements>
    <a:clrScheme name="Глобус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Глобус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Глобус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Глобус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726</TotalTime>
  <Words>135</Words>
  <Application>Microsoft Office PowerPoint</Application>
  <PresentationFormat>Экран (4:3)</PresentationFormat>
  <Paragraphs>24</Paragraphs>
  <Slides>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Глобус</vt:lpstr>
      <vt:lpstr>Слайд 1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Взятие Измаила в математических и исторических нюансах</dc:title>
  <dc:creator>User</dc:creator>
  <cp:lastModifiedBy>User</cp:lastModifiedBy>
  <cp:revision>48</cp:revision>
  <dcterms:created xsi:type="dcterms:W3CDTF">2014-02-09T10:00:42Z</dcterms:created>
  <dcterms:modified xsi:type="dcterms:W3CDTF">2014-09-19T15:54:20Z</dcterms:modified>
</cp:coreProperties>
</file>