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sldIdLst>
    <p:sldId id="260" r:id="rId2"/>
    <p:sldId id="273" r:id="rId3"/>
    <p:sldId id="281" r:id="rId4"/>
    <p:sldId id="274" r:id="rId5"/>
    <p:sldId id="275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  <a:srgbClr val="FF0000"/>
    <a:srgbClr val="CC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87" autoAdjust="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0755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756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22E35-20F0-45AC-9421-B18C3FC06B70}" type="datetimeFigureOut">
              <a:rPr lang="ru-RU"/>
              <a:pPr>
                <a:defRPr/>
              </a:pPr>
              <a:t>19.09.2014</a:t>
            </a:fld>
            <a:endParaRPr lang="ru-RU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922F4-0E01-4B6E-B1B1-9642495187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B3E99-8796-4BC8-BF61-9A26ECBA06F2}" type="datetimeFigureOut">
              <a:rPr lang="ru-RU"/>
              <a:pPr>
                <a:defRPr/>
              </a:pPr>
              <a:t>19.09.2014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0DECC-9AD4-43FC-AA5C-FDAE1DC16F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46EAB-2BE3-41F8-8BDF-AA7DE88A885A}" type="datetimeFigureOut">
              <a:rPr lang="ru-RU"/>
              <a:pPr>
                <a:defRPr/>
              </a:pPr>
              <a:t>19.09.2014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1B767-1FA4-491A-ADC3-895A9E4CB3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CA82A-3DDC-49D0-AFDE-3B8EDCBC782D}" type="datetimeFigureOut">
              <a:rPr lang="ru-RU"/>
              <a:pPr>
                <a:defRPr/>
              </a:pPr>
              <a:t>19.09.2014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78B68-01BA-49AA-B64A-32C6CF3CE1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C1742-6D65-4032-911A-8A6A2BBAE23F}" type="datetimeFigureOut">
              <a:rPr lang="ru-RU"/>
              <a:pPr>
                <a:defRPr/>
              </a:pPr>
              <a:t>19.09.2014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85687-386D-487E-83C8-2237342A0F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0F70C-CE50-41BE-A992-2C31A5AB92A1}" type="datetimeFigureOut">
              <a:rPr lang="ru-RU"/>
              <a:pPr>
                <a:defRPr/>
              </a:pPr>
              <a:t>19.09.2014</a:t>
            </a:fld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190FC-EC32-440B-88E8-5477547FD6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BCAF2-91A9-4322-BC42-216B006D1EED}" type="datetimeFigureOut">
              <a:rPr lang="ru-RU"/>
              <a:pPr>
                <a:defRPr/>
              </a:pPr>
              <a:t>19.09.2014</a:t>
            </a:fld>
            <a:endParaRPr lang="ru-RU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1FD48-D6CF-44D7-8729-355454AF9E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0BB89-A0B1-47BC-B7A7-B17F0EC73816}" type="datetimeFigureOut">
              <a:rPr lang="ru-RU"/>
              <a:pPr>
                <a:defRPr/>
              </a:pPr>
              <a:t>19.09.2014</a:t>
            </a:fld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985A6-6C4C-489C-8D29-82425BA746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D5B55-A949-4C08-9DDC-FFC7FE16E6AB}" type="datetimeFigureOut">
              <a:rPr lang="ru-RU"/>
              <a:pPr>
                <a:defRPr/>
              </a:pPr>
              <a:t>19.09.2014</a:t>
            </a:fld>
            <a:endParaRPr lang="ru-RU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5B391-48AD-4CFF-9911-9CF9AAB0ED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042B6-5D25-4568-8FA1-7F70383BBBE7}" type="datetimeFigureOut">
              <a:rPr lang="ru-RU"/>
              <a:pPr>
                <a:defRPr/>
              </a:pPr>
              <a:t>19.09.2014</a:t>
            </a:fld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30ABA-CC53-485B-903D-AFCD69E5EE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5259C-513F-4D44-8896-EFA5AC0E74E7}" type="datetimeFigureOut">
              <a:rPr lang="ru-RU"/>
              <a:pPr>
                <a:defRPr/>
              </a:pPr>
              <a:t>19.09.2014</a:t>
            </a:fld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02CBB-FC2C-41FD-9318-0C346648F8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0649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650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650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0650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650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650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650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650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650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650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651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651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651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651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651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651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sp>
          <p:nvSpPr>
            <p:cNvPr id="10651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651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651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651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652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652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652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652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652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652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652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6528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6529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6530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6531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6532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sp>
          <p:nvSpPr>
            <p:cNvPr id="106533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6534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0653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653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8CA92953-B24B-42A0-9FF6-3A5D0F062BF9}" type="datetimeFigureOut">
              <a:rPr lang="ru-RU"/>
              <a:pPr>
                <a:defRPr/>
              </a:pPr>
              <a:t>19.09.2014</a:t>
            </a:fld>
            <a:endParaRPr lang="ru-RU"/>
          </a:p>
        </p:txBody>
      </p:sp>
      <p:sp>
        <p:nvSpPr>
          <p:cNvPr id="10653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653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85D5EE11-E081-469A-A4B8-B35EC8D975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65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7" r:id="rId1"/>
    <p:sldLayoutId id="2147483716" r:id="rId2"/>
    <p:sldLayoutId id="2147483715" r:id="rId3"/>
    <p:sldLayoutId id="2147483714" r:id="rId4"/>
    <p:sldLayoutId id="2147483713" r:id="rId5"/>
    <p:sldLayoutId id="2147483712" r:id="rId6"/>
    <p:sldLayoutId id="2147483711" r:id="rId7"/>
    <p:sldLayoutId id="2147483710" r:id="rId8"/>
    <p:sldLayoutId id="2147483709" r:id="rId9"/>
    <p:sldLayoutId id="2147483708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5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22531" name="Picture 2" descr="C:\Users\Администратор\Desktop\измаил\izmail-06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611188" y="333375"/>
            <a:ext cx="8137525" cy="5997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4" descr="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 descr="C:\Users\Администратор\Desktop\измаил\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06388" y="549275"/>
            <a:ext cx="8658225" cy="5883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7" descr="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050"/>
            <a:ext cx="94488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55650" y="333375"/>
            <a:ext cx="7704138" cy="525621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smtClean="0"/>
              <a:t>            </a:t>
            </a:r>
            <a:r>
              <a:rPr lang="ru-RU" b="1" u="sng" smtClean="0"/>
              <a:t> </a:t>
            </a:r>
            <a:r>
              <a:rPr lang="ru-RU" sz="2800" b="1" u="sng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Практическое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</a:t>
            </a:r>
            <a:r>
              <a:rPr lang="ru-RU" sz="2800" b="1" u="sng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задание:</a:t>
            </a:r>
            <a:r>
              <a:rPr lang="ru-RU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ru-RU" sz="280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mtClean="0"/>
              <a:t> </a:t>
            </a:r>
            <a:r>
              <a:rPr lang="ru-RU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У вас на столах лежит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примерная схема крепости.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Определите </a:t>
            </a:r>
            <a:r>
              <a:rPr lang="ru-RU" sz="2400" b="1" i="1" smtClean="0">
                <a:solidFill>
                  <a:schemeClr val="bg2"/>
                </a:solidFill>
              </a:rPr>
              <a:t>длину </a:t>
            </a:r>
            <a:r>
              <a:rPr lang="ru-RU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её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2400" b="1" i="1" smtClean="0">
                <a:solidFill>
                  <a:schemeClr val="bg2"/>
                </a:solidFill>
              </a:rPr>
              <a:t>южной части</a:t>
            </a:r>
            <a:r>
              <a:rPr lang="ru-RU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(берег Дуная),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если известен масштаб, в котором сделана схема. </a:t>
            </a:r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(На ваших чертежах южная часть выделена).</a:t>
            </a:r>
            <a:endParaRPr lang="ru-RU" sz="200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ru-RU" sz="240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Масштаб схемы: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</a:t>
            </a:r>
            <a:r>
              <a:rPr lang="ru-RU" b="1" smtClean="0">
                <a:solidFill>
                  <a:schemeClr val="bg2"/>
                </a:solidFill>
              </a:rPr>
              <a:t>1 : 20000</a:t>
            </a:r>
          </a:p>
        </p:txBody>
      </p:sp>
      <p:pic>
        <p:nvPicPr>
          <p:cNvPr id="23555" name="Picture 2" descr="C:\Users\Администратор\Desktop\урок на семинар\картинки Измаил\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404813"/>
            <a:ext cx="2465388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3" descr="C:\Users\Администратор\Desktop\урок на семинар\картинки Измаил\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4797425"/>
            <a:ext cx="2087563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24578" name="Picture 4" descr="3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69113"/>
          </a:xfrm>
        </p:spPr>
      </p:pic>
      <p:pic>
        <p:nvPicPr>
          <p:cNvPr id="24579" name="Picture 5" descr="схема крепости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5650" y="476250"/>
            <a:ext cx="7777163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9" descr="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3850" y="-38100"/>
            <a:ext cx="97536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Прямоугольник 3"/>
          <p:cNvSpPr>
            <a:spLocks noChangeArrowheads="1"/>
          </p:cNvSpPr>
          <p:nvPr/>
        </p:nvSpPr>
        <p:spPr bwMode="auto">
          <a:xfrm>
            <a:off x="539750" y="404813"/>
            <a:ext cx="7885113" cy="16764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800">
              <a:latin typeface="Calibri" pitchFamily="34" charset="0"/>
            </a:endParaRPr>
          </a:p>
          <a:p>
            <a:pPr algn="ctr"/>
            <a:r>
              <a:rPr lang="ru-RU" sz="2400" b="1" u="sng">
                <a:solidFill>
                  <a:srgbClr val="000000"/>
                </a:solidFill>
              </a:rPr>
              <a:t>Масштаб схемы:  1:20000</a:t>
            </a:r>
          </a:p>
          <a:p>
            <a:pPr algn="ctr"/>
            <a:endParaRPr lang="ru-RU" sz="800" b="1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r>
              <a:rPr lang="ru-RU" sz="3200">
                <a:solidFill>
                  <a:srgbClr val="000000"/>
                </a:solidFill>
                <a:latin typeface="Calibri" pitchFamily="34" charset="0"/>
              </a:rPr>
              <a:t>Найдите  длину</a:t>
            </a:r>
          </a:p>
          <a:p>
            <a:pPr algn="ctr"/>
            <a:r>
              <a:rPr lang="ru-RU" sz="3200">
                <a:solidFill>
                  <a:srgbClr val="000000"/>
                </a:solidFill>
                <a:latin typeface="Calibri" pitchFamily="34" charset="0"/>
              </a:rPr>
              <a:t>всей крепостной стены вокруг города.</a:t>
            </a:r>
          </a:p>
        </p:txBody>
      </p:sp>
      <p:pic>
        <p:nvPicPr>
          <p:cNvPr id="25603" name="Picture 2" descr="C:\Users\Администратор\Desktop\урок на семинар\картинки Измаил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644900"/>
            <a:ext cx="3455987" cy="288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3924300" y="2349500"/>
            <a:ext cx="4824413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600" b="1" i="1" dirty="0">
                <a:solidFill>
                  <a:schemeClr val="bg2"/>
                </a:solidFill>
                <a:latin typeface="Arial" charset="0"/>
              </a:rPr>
              <a:t>Историческая справка.</a:t>
            </a:r>
          </a:p>
          <a:p>
            <a:pPr algn="ctr">
              <a:spcBef>
                <a:spcPct val="50000"/>
              </a:spcBef>
            </a:pPr>
            <a:r>
              <a:rPr lang="ru-RU" sz="2600" b="1" i="1" dirty="0">
                <a:solidFill>
                  <a:srgbClr val="000000"/>
                </a:solidFill>
              </a:rPr>
              <a:t>В действительности, длина крепостной стены - </a:t>
            </a:r>
            <a:r>
              <a:rPr lang="ru-RU" sz="2600" b="1" i="1" dirty="0">
                <a:solidFill>
                  <a:schemeClr val="bg2"/>
                </a:solidFill>
              </a:rPr>
              <a:t>10 </a:t>
            </a:r>
            <a:r>
              <a:rPr lang="ru-RU" sz="2600" b="1" i="1" u="sng" dirty="0">
                <a:solidFill>
                  <a:schemeClr val="bg2"/>
                </a:solidFill>
              </a:rPr>
              <a:t>верст</a:t>
            </a:r>
            <a:r>
              <a:rPr lang="ru-RU" sz="2600" b="1" i="1" dirty="0">
                <a:solidFill>
                  <a:schemeClr val="bg2"/>
                </a:solidFill>
              </a:rPr>
              <a:t>. </a:t>
            </a:r>
          </a:p>
          <a:p>
            <a:pPr algn="ctr">
              <a:spcBef>
                <a:spcPct val="50000"/>
              </a:spcBef>
            </a:pPr>
            <a:r>
              <a:rPr lang="ru-RU" sz="2600" b="1" i="1" dirty="0">
                <a:solidFill>
                  <a:schemeClr val="bg2"/>
                </a:solidFill>
              </a:rPr>
              <a:t>1 верста - 1067м.</a:t>
            </a:r>
            <a:r>
              <a:rPr lang="ru-RU" sz="2600" b="1" i="1" dirty="0">
                <a:solidFill>
                  <a:srgbClr val="000000"/>
                </a:solidFill>
              </a:rPr>
              <a:t> Значит, длина стены - </a:t>
            </a:r>
            <a:r>
              <a:rPr lang="ru-RU" sz="2600" b="1" i="1" dirty="0">
                <a:solidFill>
                  <a:schemeClr val="bg2"/>
                </a:solidFill>
              </a:rPr>
              <a:t>10,67км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7" descr="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2413" y="-38100"/>
            <a:ext cx="9753601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95288" y="333375"/>
            <a:ext cx="8429625" cy="35083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С </a:t>
            </a:r>
            <a:r>
              <a:rPr lang="ru-RU" sz="2800" b="1" u="sng">
                <a:solidFill>
                  <a:schemeClr val="bg2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севера, запада и востока</a:t>
            </a:r>
            <a:r>
              <a:rPr lang="ru-RU" sz="2800" b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</a:p>
          <a:p>
            <a:r>
              <a:rPr lang="ru-RU" sz="2800" b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крепостной стены было </a:t>
            </a:r>
          </a:p>
          <a:p>
            <a:r>
              <a:rPr lang="ru-RU" sz="2800" b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установлено </a:t>
            </a:r>
            <a:r>
              <a:rPr lang="ru-RU" sz="2800" b="1" i="1">
                <a:solidFill>
                  <a:schemeClr val="bg2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одинаковое</a:t>
            </a:r>
            <a:r>
              <a:rPr lang="ru-RU" sz="2800" b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</a:p>
          <a:p>
            <a:r>
              <a:rPr lang="ru-RU" sz="2800" b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количество пушек,</a:t>
            </a:r>
          </a:p>
          <a:p>
            <a:r>
              <a:rPr lang="ru-RU" sz="2800" b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а на </a:t>
            </a:r>
            <a:r>
              <a:rPr lang="ru-RU" sz="2800" b="1" u="sng">
                <a:solidFill>
                  <a:schemeClr val="bg2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южном</a:t>
            </a:r>
            <a:r>
              <a:rPr lang="ru-RU" sz="2800" b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берегу Дуная, </a:t>
            </a:r>
          </a:p>
          <a:p>
            <a:r>
              <a:rPr lang="ru-RU" sz="2800" b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расположено на </a:t>
            </a:r>
            <a:r>
              <a:rPr lang="ru-RU" sz="2800" b="1" i="1">
                <a:solidFill>
                  <a:schemeClr val="bg2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45</a:t>
            </a:r>
            <a:r>
              <a:rPr lang="ru-RU" sz="2800" b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пушек больше.</a:t>
            </a:r>
          </a:p>
          <a:p>
            <a:r>
              <a:rPr lang="ru-RU" sz="2800" b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Сколько пушек на южном берегу Дуная, если всего было установлено </a:t>
            </a:r>
            <a:r>
              <a:rPr lang="ru-RU" sz="2800" b="1">
                <a:solidFill>
                  <a:schemeClr val="bg2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265</a:t>
            </a:r>
            <a:r>
              <a:rPr lang="ru-RU" sz="2800" b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пушек?</a:t>
            </a:r>
          </a:p>
        </p:txBody>
      </p:sp>
      <p:pic>
        <p:nvPicPr>
          <p:cNvPr id="26627" name="Picture 4" descr="http://im7-tub-ru.yandex.net/i?id=68449683-50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860800"/>
            <a:ext cx="3048000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7" descr="C:\Users\Администратор\Desktop\урок на семинар\КАРТИНКИ\25в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83815">
            <a:off x="6443663" y="620713"/>
            <a:ext cx="877887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851275" y="4000504"/>
            <a:ext cx="4392613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0000FF"/>
                </a:solidFill>
              </a:rPr>
              <a:t>Историческая справка: </a:t>
            </a:r>
            <a:r>
              <a:rPr lang="ru-RU" b="1" dirty="0" smtClean="0">
                <a:solidFill>
                  <a:srgbClr val="C00000"/>
                </a:solidFill>
              </a:rPr>
              <a:t>естественная преграда была укреплена 10 береговыми батареями с 85 пушками и 15 мортирами, стрелявшими 15-пудовыми снарядами.</a:t>
            </a:r>
            <a:endParaRPr lang="ru-RU" b="1" dirty="0">
              <a:solidFill>
                <a:srgbClr val="C00000"/>
              </a:solidFill>
            </a:endParaRPr>
          </a:p>
          <a:p>
            <a:pPr>
              <a:spcBef>
                <a:spcPct val="50000"/>
              </a:spcBef>
            </a:pPr>
            <a:endParaRPr lang="ru-RU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 descr="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C:\Users\Администратор\Desktop\измаил\izmail-0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 l="4851" t="6837" r="6223" b="6557"/>
          <a:stretch>
            <a:fillRect/>
          </a:stretch>
        </p:blipFill>
        <p:spPr>
          <a:xfrm>
            <a:off x="285750" y="3357563"/>
            <a:ext cx="4343400" cy="3000375"/>
          </a:xfrm>
        </p:spPr>
      </p:pic>
      <p:sp>
        <p:nvSpPr>
          <p:cNvPr id="27651" name="WordArt 5"/>
          <p:cNvSpPr>
            <a:spLocks noChangeArrowheads="1" noChangeShapeType="1" noTextEdit="1"/>
          </p:cNvSpPr>
          <p:nvPr/>
        </p:nvSpPr>
        <p:spPr bwMode="auto">
          <a:xfrm>
            <a:off x="1116013" y="692150"/>
            <a:ext cx="67691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Переговоры с Мехмет-пашой</a:t>
            </a: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4"/>
          <a:srcRect l="2708" t="1877" b="2383"/>
          <a:stretch>
            <a:fillRect/>
          </a:stretch>
        </p:blipFill>
        <p:spPr bwMode="auto">
          <a:xfrm>
            <a:off x="6000750" y="1285875"/>
            <a:ext cx="2566988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Прямоугольник 5"/>
          <p:cNvSpPr>
            <a:spLocks noChangeArrowheads="1"/>
          </p:cNvSpPr>
          <p:nvPr/>
        </p:nvSpPr>
        <p:spPr bwMode="auto">
          <a:xfrm>
            <a:off x="6143625" y="1785938"/>
            <a:ext cx="2071688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скорей Дунай остановится в течении своем и небо преклонится к земле, чем сдастся Измаил.</a:t>
            </a:r>
          </a:p>
          <a:p>
            <a:endParaRPr lang="ru-RU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Мехмет-паша</a:t>
            </a:r>
          </a:p>
        </p:txBody>
      </p:sp>
      <p:pic>
        <p:nvPicPr>
          <p:cNvPr id="27654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1428750"/>
            <a:ext cx="141128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08863" y="4572000"/>
            <a:ext cx="1449387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 descr="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C:\Users\Администратор\Desktop\измаил\SHturm_Izmaila7.gif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1484313"/>
            <a:ext cx="8350250" cy="5000625"/>
          </a:xfrm>
        </p:spPr>
      </p:pic>
      <p:sp>
        <p:nvSpPr>
          <p:cNvPr id="28675" name="WordArt 5"/>
          <p:cNvSpPr>
            <a:spLocks noChangeArrowheads="1" noChangeShapeType="1" noTextEdit="1"/>
          </p:cNvSpPr>
          <p:nvPr/>
        </p:nvSpPr>
        <p:spPr bwMode="auto">
          <a:xfrm>
            <a:off x="1835150" y="620713"/>
            <a:ext cx="54006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Артиллерийский обстрел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 descr="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3850" y="0"/>
            <a:ext cx="97536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 descr="C:\Users\Администратор\Desktop\измаил\1293168659_27869_or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39750" y="2420938"/>
            <a:ext cx="8137525" cy="3960812"/>
          </a:xfrm>
        </p:spPr>
      </p:pic>
      <p:sp>
        <p:nvSpPr>
          <p:cNvPr id="29699" name="WordArt 6"/>
          <p:cNvSpPr>
            <a:spLocks noChangeArrowheads="1" noChangeShapeType="1" noTextEdit="1"/>
          </p:cNvSpPr>
          <p:nvPr/>
        </p:nvSpPr>
        <p:spPr bwMode="auto">
          <a:xfrm>
            <a:off x="2555875" y="692150"/>
            <a:ext cx="4392613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Штурм с Дуная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 descr="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 descr="C:\Users\Администратор\Desktop\измаил\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68313" y="1628775"/>
            <a:ext cx="8208962" cy="4735513"/>
          </a:xfrm>
        </p:spPr>
      </p:pic>
      <p:sp>
        <p:nvSpPr>
          <p:cNvPr id="30723" name="WordArt 5"/>
          <p:cNvSpPr>
            <a:spLocks noChangeArrowheads="1" noChangeShapeType="1" noTextEdit="1"/>
          </p:cNvSpPr>
          <p:nvPr/>
        </p:nvSpPr>
        <p:spPr bwMode="auto">
          <a:xfrm>
            <a:off x="2484438" y="692150"/>
            <a:ext cx="41751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Штурм крепости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727</TotalTime>
  <Words>175</Words>
  <Application>Microsoft Office PowerPoint</Application>
  <PresentationFormat>Экран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Глобус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Взятие Измаила в математических и исторических нюансах</dc:title>
  <dc:creator>User</dc:creator>
  <cp:lastModifiedBy>User</cp:lastModifiedBy>
  <cp:revision>47</cp:revision>
  <dcterms:created xsi:type="dcterms:W3CDTF">2014-02-09T10:00:42Z</dcterms:created>
  <dcterms:modified xsi:type="dcterms:W3CDTF">2014-09-19T15:33:27Z</dcterms:modified>
</cp:coreProperties>
</file>