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5"/>
  </p:notes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1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CF6A15-BBBC-4723-A387-F7CA32141888}" type="datetimeFigureOut">
              <a:rPr lang="ru-RU" smtClean="0"/>
              <a:t>07.11.2013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A187BA-0DE5-43E0-87AC-9D18646CA69D}" type="slidenum">
              <a:rPr lang="ru-RU" smtClean="0"/>
              <a:t>‹#›</a:t>
            </a:fld>
            <a:endParaRPr lang="ru-RU"/>
          </a:p>
        </p:txBody>
      </p:sp>
    </p:spTree>
    <p:extLst>
      <p:ext uri="{BB962C8B-B14F-4D97-AF65-F5344CB8AC3E}">
        <p14:creationId xmlns:p14="http://schemas.microsoft.com/office/powerpoint/2010/main" val="325105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80C9D5C-40A1-4C9D-993A-CC4190838A19}" type="slidenum">
              <a:rPr lang="ru-RU">
                <a:solidFill>
                  <a:prstClr val="black"/>
                </a:solidFill>
              </a:rPr>
              <a:pPr eaLnBrk="1" hangingPunct="1"/>
              <a:t>1</a:t>
            </a:fld>
            <a:endParaRPr lang="ru-RU">
              <a:solidFill>
                <a:prstClr val="black"/>
              </a:solidFill>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marL="228600" indent="-228600" eaLnBrk="1" hangingPunct="1"/>
            <a:r>
              <a:rPr lang="ru-RU" smtClean="0">
                <a:sym typeface="Wingdings 2" pitchFamily="18" charset="2"/>
              </a:rPr>
              <a:t>Сейчас нам предстоит изучить внутреннее строение корней растений. С помощью микроскопа ты сможешь рассмотреть различные ткани, из которых состоит корень, и узнаешь, как они функционируют.</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A6D63D0-66EA-4BBA-AD4D-59AF0DE817E4}" type="slidenum">
              <a:rPr lang="ru-RU">
                <a:solidFill>
                  <a:prstClr val="black"/>
                </a:solidFill>
              </a:rPr>
              <a:pPr eaLnBrk="1" hangingPunct="1"/>
              <a:t>10</a:t>
            </a:fld>
            <a:endParaRPr lang="ru-RU">
              <a:solidFill>
                <a:prstClr val="black"/>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marL="228600" indent="-228600" eaLnBrk="1" hangingPunct="1"/>
            <a:r>
              <a:rPr lang="ru-RU" smtClean="0"/>
              <a:t>А теперь рассмотрим под микроскопом корневые волоски. Смотри, каждый корневой волосок – это, действительно, лишь часть одной клетки. Клеточное ядро находится именно в волоске. Эти клетки бесцветны.</a:t>
            </a:r>
            <a:endParaRPr lang="ru-RU" smtClean="0">
              <a:sym typeface="Wingdings 2" pitchFamily="18" charset="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EF4D508-B48E-45CD-827F-69B1DBABB4A4}" type="slidenum">
              <a:rPr lang="ru-RU">
                <a:solidFill>
                  <a:prstClr val="black"/>
                </a:solidFill>
              </a:rPr>
              <a:pPr eaLnBrk="1" hangingPunct="1"/>
              <a:t>11</a:t>
            </a:fld>
            <a:endParaRPr lang="ru-RU">
              <a:solidFill>
                <a:prstClr val="black"/>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marL="228600" indent="-228600" eaLnBrk="1" hangingPunct="1"/>
            <a:r>
              <a:rPr lang="ru-RU" smtClean="0"/>
              <a:t>Рассмотрим клеточное строение зоны проведения. Видишь? В срединной части корня клетки очень вытянуты. Это клетки древесины. Здесь есть как живые клетки, так и мертвые, с толстыми и тонкими оболочками.</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2481F94-848E-4258-A802-8C4673E73AC0}" type="slidenum">
              <a:rPr lang="ru-RU">
                <a:solidFill>
                  <a:prstClr val="black"/>
                </a:solidFill>
              </a:rPr>
              <a:pPr eaLnBrk="1" hangingPunct="1"/>
              <a:t>2</a:t>
            </a:fld>
            <a:endParaRPr lang="ru-RU">
              <a:solidFill>
                <a:prstClr val="black"/>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marL="228600" indent="-228600" eaLnBrk="1" hangingPunct="1"/>
            <a:r>
              <a:rPr lang="ru-RU" smtClean="0"/>
              <a:t>Когда мы изучали прорастание семян, тебе, возможно, удалось заметить, что корень проростка постоянно растет. Причем, растет он своей верхушкой. (Корень надо рассматривать "вниз головой", т.к. его верхушка находится внизу!) Такой тип роста называется верхушечным.</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E59CAF4-4AAD-46CE-A4BD-142941A5E715}" type="slidenum">
              <a:rPr lang="ru-RU">
                <a:solidFill>
                  <a:prstClr val="black"/>
                </a:solidFill>
              </a:rPr>
              <a:pPr eaLnBrk="1" hangingPunct="1"/>
              <a:t>3</a:t>
            </a:fld>
            <a:endParaRPr lang="ru-RU">
              <a:solidFill>
                <a:prstClr val="black"/>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marL="228600" indent="-228600" eaLnBrk="1" hangingPunct="1">
              <a:lnSpc>
                <a:spcPct val="80000"/>
              </a:lnSpc>
            </a:pPr>
            <a:r>
              <a:rPr lang="ru-RU" sz="1000" smtClean="0"/>
              <a:t>Давай возьмем лупу и рассмотрим повнимательнее молодой неповрежденный корень. Где там наши проростки фасоли? А, вот есть хорошенький, уже зелененький, с красивым ветвящимся корешком! Попался! Молодой корень проростка белый, ведь мы проращивали семена в банке, а не в земле.</a:t>
            </a:r>
          </a:p>
          <a:p>
            <a:pPr marL="228600" indent="-228600" eaLnBrk="1" hangingPunct="1">
              <a:lnSpc>
                <a:spcPct val="80000"/>
              </a:lnSpc>
              <a:buFontTx/>
              <a:buAutoNum type="arabicPeriod"/>
            </a:pPr>
            <a:r>
              <a:rPr lang="ru-RU" sz="1000" smtClean="0"/>
              <a:t> Но что это? Где он успел испачкать самый хвостик? Смотри, самый нижний участок корня темнее остальной части. Где лупа?</a:t>
            </a:r>
          </a:p>
          <a:p>
            <a:pPr marL="228600" indent="-228600" eaLnBrk="1" hangingPunct="1">
              <a:lnSpc>
                <a:spcPct val="80000"/>
              </a:lnSpc>
              <a:buFontTx/>
              <a:buAutoNum type="arabicPeriod"/>
            </a:pPr>
            <a:r>
              <a:rPr lang="ru-RU" sz="1000" smtClean="0"/>
              <a:t> Ага, оказывается, кончик корня "одет в колпачок". Это корневой чехлик. Под ним спрятана зона деления корня, которая состоит из молоденьких клеток образовательной ткани. </a:t>
            </a:r>
            <a:r>
              <a:rPr lang="ru-RU" sz="1000" smtClean="0">
                <a:sym typeface="Wingdings 2" pitchFamily="18" charset="2"/>
              </a:rPr>
              <a:t>Верхушка корня покрыта корневым чехликом, предохраняющим клетки зоны деления при прохождении корня сквозь почву.</a:t>
            </a:r>
          </a:p>
          <a:p>
            <a:pPr marL="228600" indent="-228600" eaLnBrk="1" hangingPunct="1">
              <a:lnSpc>
                <a:spcPct val="80000"/>
              </a:lnSpc>
              <a:buFontTx/>
              <a:buAutoNum type="arabicPeriod"/>
            </a:pPr>
            <a:r>
              <a:rPr lang="ru-RU" sz="1000" smtClean="0">
                <a:sym typeface="Wingdings 2" pitchFamily="18" charset="2"/>
              </a:rPr>
              <a:t> Над чехликом расположен гладкий участок корня – зона роста. Именно благодаря этой своей части корень интенсивно растет в длину. Почему же рост происходит именно здесь? Так ведь в зоне деления постоянно образуются новые клетки. Они все время вытесняют вверх клетки, которые образовались раньше.</a:t>
            </a:r>
          </a:p>
          <a:p>
            <a:pPr marL="228600" indent="-228600" eaLnBrk="1" hangingPunct="1">
              <a:lnSpc>
                <a:spcPct val="80000"/>
              </a:lnSpc>
              <a:buFontTx/>
              <a:buAutoNum type="arabicPeriod"/>
            </a:pPr>
            <a:r>
              <a:rPr lang="ru-RU" sz="1000" smtClean="0">
                <a:sym typeface="Wingdings 2" pitchFamily="18" charset="2"/>
              </a:rPr>
              <a:t> Мы поднимаемся по корню выше зоны роста. Это что еще такое? Мы запутались в каких-то нитках и веревках! Куда мы попали? Так, ясно, это корневые волоски – тончайшие выросты клеток наружного слоя молодого корня. Теперь мы находимся в зоне всасывания. Корневые волоски проникают между самыми маленькими комочками почвы и плотно прилипают к ним. Эти волоски всасывают находящиеся в почве водные растворы минеральных веществ. Вот почему этот участок корня называется зоной всасывания.</a:t>
            </a:r>
          </a:p>
          <a:p>
            <a:pPr marL="228600" indent="-228600" eaLnBrk="1" hangingPunct="1">
              <a:lnSpc>
                <a:spcPct val="80000"/>
              </a:lnSpc>
              <a:buFontTx/>
              <a:buAutoNum type="arabicPeriod"/>
            </a:pPr>
            <a:r>
              <a:rPr lang="ru-RU" sz="1000" smtClean="0">
                <a:sym typeface="Wingdings 2" pitchFamily="18" charset="2"/>
              </a:rPr>
              <a:t> Наконец-то мы выбрались из этого дремучего леса корневых волосков! Смотри, здесь корень стал еще толще. Поверхность его уже не такая нежная. Это зона проводящих участков корня. На поверхности ничего особенного не видно, вся работа идет внутри. Конечно, ведь снаружи корень в этой зоне покрыт слоем коры. Толстая кора не может поглощать воду из почвы. Здесь корень проводит воду, полученную в зоне всасывания, к верхним надземным частям растения. Зона проведения постоянно удлиняется по мере роста корня. В старых корнях деревьев и многолетних трав основную часть длины составляет именно зона проведения.</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2694683-F67B-4000-98C1-F68571298730}" type="slidenum">
              <a:rPr lang="ru-RU">
                <a:solidFill>
                  <a:prstClr val="black"/>
                </a:solidFill>
              </a:rPr>
              <a:pPr eaLnBrk="1" hangingPunct="1"/>
              <a:t>4</a:t>
            </a:fld>
            <a:endParaRPr lang="ru-RU">
              <a:solidFill>
                <a:prstClr val="black"/>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marL="228600" indent="-228600" eaLnBrk="1" hangingPunct="1"/>
            <a:r>
              <a:rPr lang="ru-RU" smtClean="0"/>
              <a:t>Надеюсь, что тебе хватило времени хорошо рассмотреть внешнее строение корня. Теперь самое время заглянуть внутрь. Во время нашего путешествия по корню нам удалось прихватить по кусочку тканей из каждой зоны. Теперь отложим в сторону нашу лупу и настроим микроскоп. С его помощью мы рассмотрим корень изнутри.</a:t>
            </a:r>
          </a:p>
          <a:p>
            <a:pPr marL="228600" indent="-228600" eaLnBrk="1" hangingPunct="1">
              <a:buFontTx/>
              <a:buAutoNum type="arabicPeriod"/>
            </a:pPr>
            <a:r>
              <a:rPr lang="ru-RU" smtClean="0"/>
              <a:t> Начнем знакомство с внутренним строением корня с его корневого чехлика.</a:t>
            </a:r>
          </a:p>
          <a:p>
            <a:pPr marL="228600" indent="-228600" eaLnBrk="1" hangingPunct="1">
              <a:buFontTx/>
              <a:buAutoNum type="arabicPeriod"/>
            </a:pPr>
            <a:r>
              <a:rPr lang="ru-RU" smtClean="0">
                <a:sym typeface="Wingdings 2" pitchFamily="18" charset="2"/>
              </a:rPr>
              <a:t> Теперь немного подвинем наш препарат под объективом микроскопа и рассмотрим зону деления.</a:t>
            </a:r>
          </a:p>
          <a:p>
            <a:pPr marL="228600" indent="-228600" eaLnBrk="1" hangingPunct="1">
              <a:buFontTx/>
              <a:buAutoNum type="arabicPeriod"/>
            </a:pPr>
            <a:r>
              <a:rPr lang="ru-RU" smtClean="0">
                <a:sym typeface="Wingdings 2" pitchFamily="18" charset="2"/>
              </a:rPr>
              <a:t> Куда могут деться образовавшиеся в зоне деления клетки? Чтобы ответить на этот вопрос, давай внимательно разглядим следующий участок корня – зону роста.</a:t>
            </a:r>
          </a:p>
          <a:p>
            <a:pPr marL="228600" indent="-228600" eaLnBrk="1" hangingPunct="1">
              <a:buFontTx/>
              <a:buAutoNum type="arabicPeriod"/>
            </a:pPr>
            <a:r>
              <a:rPr lang="ru-RU" smtClean="0">
                <a:sym typeface="Wingdings 2" pitchFamily="18" charset="2"/>
              </a:rPr>
              <a:t> Поднимемся выше, дойдем до зоны  всасывания.</a:t>
            </a:r>
          </a:p>
          <a:p>
            <a:pPr marL="228600" indent="-228600" eaLnBrk="1" hangingPunct="1">
              <a:buFontTx/>
              <a:buAutoNum type="arabicPeriod"/>
            </a:pPr>
            <a:r>
              <a:rPr lang="ru-RU" smtClean="0">
                <a:sym typeface="Wingdings 2" pitchFamily="18" charset="2"/>
              </a:rPr>
              <a:t> Нам с тобой осталось рассмотреть клеточное строение зоны проведения.</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E9C1C1-93D4-4EE2-BD3A-B31E02DEA153}" type="slidenum">
              <a:rPr lang="ru-RU">
                <a:solidFill>
                  <a:prstClr val="black"/>
                </a:solidFill>
              </a:rPr>
              <a:pPr eaLnBrk="1" hangingPunct="1"/>
              <a:t>5</a:t>
            </a:fld>
            <a:endParaRPr lang="ru-RU">
              <a:solidFill>
                <a:prstClr val="black"/>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marL="228600" indent="-228600" eaLnBrk="1" hangingPunct="1"/>
            <a:r>
              <a:rPr lang="ru-RU" smtClean="0"/>
              <a:t>Для того чтобы разобраться в этой путанице, лучше рассмотреть не продольный, а поперечный срез корня в зоне проведения.</a:t>
            </a:r>
          </a:p>
          <a:p>
            <a:pPr marL="228600" indent="-228600" eaLnBrk="1" hangingPunct="1"/>
            <a:r>
              <a:rPr lang="ru-RU" smtClean="0"/>
              <a:t>В проводящей зоне корень имеет сложное клеточное строение и состоит из разных тканей: покровной (кора), проводящей (древесина и луб) и образовательной (камбий).</a:t>
            </a:r>
          </a:p>
          <a:p>
            <a:pPr marL="228600" indent="-228600" eaLnBrk="1" hangingPunct="1">
              <a:buFontTx/>
              <a:buAutoNum type="arabicPeriod"/>
            </a:pPr>
            <a:r>
              <a:rPr lang="ru-RU" smtClean="0"/>
              <a:t> Наружный слой клеток – это, как ты уже знаешь, кора. В зоне всасывания эти клетки живые, а в зоне проведения постепенно одревесневают.</a:t>
            </a:r>
          </a:p>
          <a:p>
            <a:pPr marL="228600" indent="-228600" eaLnBrk="1" hangingPunct="1">
              <a:buFontTx/>
              <a:buAutoNum type="arabicPeriod"/>
            </a:pPr>
            <a:r>
              <a:rPr lang="ru-RU" smtClean="0">
                <a:sym typeface="Wingdings 2" pitchFamily="18" charset="2"/>
              </a:rPr>
              <a:t> В центральной части корня расположены: древесина (по ней поднимается вода с растворенными минеральными веществами) и луб (по нему передвигаются вниз питательные органические вещества, которые образовались в надземных частях растения).</a:t>
            </a:r>
          </a:p>
          <a:p>
            <a:pPr marL="228600" indent="-228600" eaLnBrk="1" hangingPunct="1">
              <a:buFontTx/>
              <a:buAutoNum type="arabicPeriod"/>
            </a:pPr>
            <a:r>
              <a:rPr lang="ru-RU" smtClean="0">
                <a:sym typeface="Wingdings 2" pitchFamily="18" charset="2"/>
              </a:rPr>
              <a:t> Камбий находится между лубом и древесиной. Его клетки делятся, образуя новые слои как луба, так и древесины.</a:t>
            </a:r>
            <a:br>
              <a:rPr lang="ru-RU" smtClean="0">
                <a:sym typeface="Wingdings 2" pitchFamily="18" charset="2"/>
              </a:rPr>
            </a:br>
            <a:r>
              <a:rPr lang="ru-RU" smtClean="0">
                <a:sym typeface="Wingdings 2" pitchFamily="18" charset="2"/>
              </a:rPr>
              <a:t>Камбий – это та образовательная ткань, благодаря которой корень растет в толщину.</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46EB41-A34F-47C9-86CA-8DC265BBB37F}" type="slidenum">
              <a:rPr lang="ru-RU">
                <a:solidFill>
                  <a:prstClr val="black"/>
                </a:solidFill>
              </a:rPr>
              <a:pPr eaLnBrk="1" hangingPunct="1"/>
              <a:t>6</a:t>
            </a:fld>
            <a:endParaRPr lang="ru-RU">
              <a:solidFill>
                <a:prstClr val="black"/>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marL="228600" indent="-228600" eaLnBrk="1" hangingPunct="1"/>
            <a:r>
              <a:rPr lang="ru-RU" smtClean="0"/>
              <a:t>Правильные ответы: 1а; 2г; За; 4г;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288E45D3-3EAF-48F9-BA73-C94A8B1F9FA8}" type="slidenum">
              <a:rPr lang="ru-RU">
                <a:solidFill>
                  <a:prstClr val="black"/>
                </a:solidFill>
              </a:rPr>
              <a:pPr eaLnBrk="1" hangingPunct="1"/>
              <a:t>7</a:t>
            </a:fld>
            <a:endParaRPr lang="ru-RU">
              <a:solidFill>
                <a:prstClr val="black"/>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marL="228600" indent="-228600" eaLnBrk="1" hangingPunct="1"/>
            <a:r>
              <a:rPr lang="ru-RU" smtClean="0"/>
              <a:t>Перед нами под микроскопом – корневой чехлик. Верхний слой клеток чехлика поврежден, есть даже порванные клетки. Так и должно быть, ведь его поверхностные клетки постоянно обновляются, т.к. чехлик-колпачок постоянно стирается о почву. Отмершие клетки превращаются в слизь, которая выполняет роль смазки между верхушкой корня и почвой.</a:t>
            </a:r>
            <a:endParaRPr lang="ru-RU" smtClean="0">
              <a:sym typeface="Wingdings 2" pitchFamily="18" charset="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5399E94-2687-4521-A703-11763DF85FDC}" type="slidenum">
              <a:rPr lang="ru-RU">
                <a:solidFill>
                  <a:prstClr val="black"/>
                </a:solidFill>
              </a:rPr>
              <a:pPr eaLnBrk="1" hangingPunct="1"/>
              <a:t>8</a:t>
            </a:fld>
            <a:endParaRPr lang="ru-RU">
              <a:solidFill>
                <a:prstClr val="black"/>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r>
              <a:rPr lang="ru-RU" smtClean="0"/>
              <a:t>Все клетки в зоне деления живые. Они очень мелкие, заполнены цитоплазмой и имеют ядра.</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951CFC3-2350-40CD-8F7F-D154E066EF39}" type="slidenum">
              <a:rPr lang="ru-RU">
                <a:solidFill>
                  <a:prstClr val="black"/>
                </a:solidFill>
              </a:rPr>
              <a:pPr eaLnBrk="1" hangingPunct="1"/>
              <a:t>9</a:t>
            </a:fld>
            <a:endParaRPr lang="ru-RU">
              <a:solidFill>
                <a:prstClr val="black"/>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marL="228600" indent="-228600" eaLnBrk="1" hangingPunct="1"/>
            <a:r>
              <a:rPr lang="ru-RU" smtClean="0"/>
              <a:t>Зону роста еще называют зоной растяжения. Почему? Потому что сюда вытесняются (снизу вверх) мелкие молодые клетки из зоны деления, которые растут здесь, вытягиваются.</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lstStyle>
            <a:lvl1pPr>
              <a:defRPr/>
            </a:lvl1pPr>
          </a:lstStyle>
          <a:p>
            <a:pPr lvl="0"/>
            <a:r>
              <a:rPr lang="ru-RU" noProof="0" smtClean="0"/>
              <a:t>Образец заголовка</a:t>
            </a:r>
          </a:p>
        </p:txBody>
      </p:sp>
      <p:sp>
        <p:nvSpPr>
          <p:cNvPr id="205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ru-RU" noProof="0" smtClean="0"/>
              <a:t>Образец подзаголовка</a:t>
            </a:r>
          </a:p>
        </p:txBody>
      </p:sp>
      <p:sp>
        <p:nvSpPr>
          <p:cNvPr id="4" name="Rectangle 4"/>
          <p:cNvSpPr>
            <a:spLocks noGrp="1" noChangeArrowheads="1"/>
          </p:cNvSpPr>
          <p:nvPr>
            <p:ph type="dt" sz="half" idx="10"/>
          </p:nvPr>
        </p:nvSpPr>
        <p:spPr bwMode="auto">
          <a:xfrm>
            <a:off x="457200" y="62452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fld id="{4432271A-81E0-485B-8A8C-8C8B041CBB21}" type="datetime4">
              <a:rPr lang="ru-RU">
                <a:solidFill>
                  <a:srgbClr val="FFFFFF"/>
                </a:solidFill>
              </a:rPr>
              <a:pPr fontAlgn="base">
                <a:spcBef>
                  <a:spcPct val="0"/>
                </a:spcBef>
                <a:spcAft>
                  <a:spcPct val="0"/>
                </a:spcAft>
                <a:defRPr/>
              </a:pPr>
              <a:t>7 ноября 2013 г.</a:t>
            </a:fld>
            <a:endParaRPr lang="ru-RU">
              <a:solidFill>
                <a:srgbClr val="FFFFFF"/>
              </a:solidFill>
            </a:endParaRPr>
          </a:p>
        </p:txBody>
      </p:sp>
      <p:sp>
        <p:nvSpPr>
          <p:cNvPr id="5" name="Rectangle 5"/>
          <p:cNvSpPr>
            <a:spLocks noGrp="1" noChangeArrowheads="1"/>
          </p:cNvSpPr>
          <p:nvPr>
            <p:ph type="ftr" sz="quarter" idx="11"/>
          </p:nvPr>
        </p:nvSpPr>
        <p:spPr bwMode="auto">
          <a:xfrm>
            <a:off x="3124200" y="6245225"/>
            <a:ext cx="5551488"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fontAlgn="base">
              <a:spcBef>
                <a:spcPct val="0"/>
              </a:spcBef>
              <a:spcAft>
                <a:spcPct val="0"/>
              </a:spcAft>
              <a:defRPr/>
            </a:pPr>
            <a:endParaRPr lang="ru-RU">
              <a:solidFill>
                <a:srgbClr val="FFFFFF"/>
              </a:solidFill>
            </a:endParaRPr>
          </a:p>
        </p:txBody>
      </p:sp>
    </p:spTree>
    <p:extLst>
      <p:ext uri="{BB962C8B-B14F-4D97-AF65-F5344CB8AC3E}">
        <p14:creationId xmlns:p14="http://schemas.microsoft.com/office/powerpoint/2010/main" val="404735592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sldNum" sz="quarter" idx="10"/>
          </p:nvPr>
        </p:nvSpPr>
        <p:spPr>
          <a:ln/>
        </p:spPr>
        <p:txBody>
          <a:bodyPr/>
          <a:lstStyle>
            <a:lvl1pPr>
              <a:defRPr/>
            </a:lvl1pPr>
          </a:lstStyle>
          <a:p>
            <a:pPr>
              <a:defRPr/>
            </a:pPr>
            <a:fld id="{F97B3932-82FA-4E5D-8515-279933325718}"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2624889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sldNum" sz="quarter" idx="10"/>
          </p:nvPr>
        </p:nvSpPr>
        <p:spPr>
          <a:ln/>
        </p:spPr>
        <p:txBody>
          <a:bodyPr/>
          <a:lstStyle>
            <a:lvl1pPr>
              <a:defRPr/>
            </a:lvl1pPr>
          </a:lstStyle>
          <a:p>
            <a:pPr>
              <a:defRPr/>
            </a:pPr>
            <a:fld id="{A0F37067-6BFF-40FD-A9F2-103C19E1A96E}"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127606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sldNum" sz="quarter" idx="10"/>
          </p:nvPr>
        </p:nvSpPr>
        <p:spPr>
          <a:ln/>
        </p:spPr>
        <p:txBody>
          <a:bodyPr/>
          <a:lstStyle>
            <a:lvl1pPr>
              <a:defRPr/>
            </a:lvl1pPr>
          </a:lstStyle>
          <a:p>
            <a:pPr>
              <a:defRPr/>
            </a:pPr>
            <a:fld id="{3F4EAB79-D28F-4D33-A0DB-3576386A2482}"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231856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sldNum" sz="quarter" idx="10"/>
          </p:nvPr>
        </p:nvSpPr>
        <p:spPr>
          <a:ln/>
        </p:spPr>
        <p:txBody>
          <a:bodyPr/>
          <a:lstStyle>
            <a:lvl1pPr>
              <a:defRPr/>
            </a:lvl1pPr>
          </a:lstStyle>
          <a:p>
            <a:pPr>
              <a:defRPr/>
            </a:pPr>
            <a:fld id="{4625F03A-ABE4-407D-AB2F-4BDEC84E004B}"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22924969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sldNum" sz="quarter" idx="10"/>
          </p:nvPr>
        </p:nvSpPr>
        <p:spPr>
          <a:ln/>
        </p:spPr>
        <p:txBody>
          <a:bodyPr/>
          <a:lstStyle>
            <a:lvl1pPr>
              <a:defRPr/>
            </a:lvl1pPr>
          </a:lstStyle>
          <a:p>
            <a:pPr>
              <a:defRPr/>
            </a:pPr>
            <a:fld id="{3F3057DD-D5D2-4BDA-8D97-789A253DFAF8}"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166928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F42DDDC-B970-4505-9EE4-F626113C8C5B}"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538623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sldNum" sz="quarter" idx="10"/>
          </p:nvPr>
        </p:nvSpPr>
        <p:spPr>
          <a:ln/>
        </p:spPr>
        <p:txBody>
          <a:bodyPr/>
          <a:lstStyle>
            <a:lvl1pPr>
              <a:defRPr/>
            </a:lvl1pPr>
          </a:lstStyle>
          <a:p>
            <a:pPr>
              <a:defRPr/>
            </a:pPr>
            <a:fld id="{6A7BD286-3684-4D7F-BB1F-5960876D9514}"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51761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sldNum" sz="quarter" idx="10"/>
          </p:nvPr>
        </p:nvSpPr>
        <p:spPr>
          <a:ln/>
        </p:spPr>
        <p:txBody>
          <a:bodyPr/>
          <a:lstStyle>
            <a:lvl1pPr>
              <a:defRPr/>
            </a:lvl1pPr>
          </a:lstStyle>
          <a:p>
            <a:pPr>
              <a:defRPr/>
            </a:pPr>
            <a:fld id="{D8E0E5BF-34A6-4694-83AF-B180278C1A63}"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8600268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sldNum" sz="quarter" idx="10"/>
          </p:nvPr>
        </p:nvSpPr>
        <p:spPr>
          <a:ln/>
        </p:spPr>
        <p:txBody>
          <a:bodyPr/>
          <a:lstStyle>
            <a:lvl1pPr>
              <a:defRPr/>
            </a:lvl1pPr>
          </a:lstStyle>
          <a:p>
            <a:pPr>
              <a:defRPr/>
            </a:pPr>
            <a:fld id="{35AF2773-BB65-41EE-84FB-498FB6C34B1C}"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194831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sldNum" sz="quarter" idx="10"/>
          </p:nvPr>
        </p:nvSpPr>
        <p:spPr>
          <a:ln/>
        </p:spPr>
        <p:txBody>
          <a:bodyPr/>
          <a:lstStyle>
            <a:lvl1pPr>
              <a:defRPr/>
            </a:lvl1pPr>
          </a:lstStyle>
          <a:p>
            <a:pPr>
              <a:defRPr/>
            </a:pPr>
            <a:fld id="{0CB86D95-33E9-4DA9-A87C-453C749BDEB8}"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7024659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lstStyle>
            <a:lvl1pPr>
              <a:defRPr/>
            </a:lvl1pPr>
          </a:lstStyle>
          <a:p>
            <a:pPr lvl="0"/>
            <a:r>
              <a:rPr lang="ru-RU" noProof="0" smtClean="0"/>
              <a:t>Образец заголовка</a:t>
            </a:r>
          </a:p>
        </p:txBody>
      </p:sp>
      <p:sp>
        <p:nvSpPr>
          <p:cNvPr id="205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ru-RU" noProof="0" smtClean="0"/>
              <a:t>Образец подзаголовка</a:t>
            </a:r>
          </a:p>
        </p:txBody>
      </p:sp>
      <p:sp>
        <p:nvSpPr>
          <p:cNvPr id="4" name="Rectangle 4"/>
          <p:cNvSpPr>
            <a:spLocks noGrp="1" noChangeArrowheads="1"/>
          </p:cNvSpPr>
          <p:nvPr>
            <p:ph type="dt" sz="half" idx="10"/>
          </p:nvPr>
        </p:nvSpPr>
        <p:spPr bwMode="auto">
          <a:xfrm>
            <a:off x="457200" y="6245225"/>
            <a:ext cx="2133600"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fontAlgn="base">
              <a:spcBef>
                <a:spcPct val="0"/>
              </a:spcBef>
              <a:spcAft>
                <a:spcPct val="0"/>
              </a:spcAft>
              <a:defRPr/>
            </a:pPr>
            <a:fld id="{4432271A-81E0-485B-8A8C-8C8B041CBB21}" type="datetime4">
              <a:rPr lang="ru-RU">
                <a:solidFill>
                  <a:srgbClr val="FFFFFF"/>
                </a:solidFill>
              </a:rPr>
              <a:pPr fontAlgn="base">
                <a:spcBef>
                  <a:spcPct val="0"/>
                </a:spcBef>
                <a:spcAft>
                  <a:spcPct val="0"/>
                </a:spcAft>
                <a:defRPr/>
              </a:pPr>
              <a:t>7 ноября 2013 г.</a:t>
            </a:fld>
            <a:endParaRPr lang="ru-RU">
              <a:solidFill>
                <a:srgbClr val="FFFFFF"/>
              </a:solidFill>
            </a:endParaRPr>
          </a:p>
        </p:txBody>
      </p:sp>
      <p:sp>
        <p:nvSpPr>
          <p:cNvPr id="5" name="Rectangle 5"/>
          <p:cNvSpPr>
            <a:spLocks noGrp="1" noChangeArrowheads="1"/>
          </p:cNvSpPr>
          <p:nvPr>
            <p:ph type="ftr" sz="quarter" idx="11"/>
          </p:nvPr>
        </p:nvSpPr>
        <p:spPr bwMode="auto">
          <a:xfrm>
            <a:off x="3124200" y="6245225"/>
            <a:ext cx="5551488" cy="47625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fontAlgn="base">
              <a:spcBef>
                <a:spcPct val="0"/>
              </a:spcBef>
              <a:spcAft>
                <a:spcPct val="0"/>
              </a:spcAft>
              <a:defRPr/>
            </a:pPr>
            <a:endParaRPr lang="ru-RU">
              <a:solidFill>
                <a:srgbClr val="FFFFFF"/>
              </a:solidFill>
            </a:endParaRPr>
          </a:p>
        </p:txBody>
      </p:sp>
    </p:spTree>
    <p:extLst>
      <p:ext uri="{BB962C8B-B14F-4D97-AF65-F5344CB8AC3E}">
        <p14:creationId xmlns:p14="http://schemas.microsoft.com/office/powerpoint/2010/main" val="1924535923"/>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sldNum" sz="quarter" idx="10"/>
          </p:nvPr>
        </p:nvSpPr>
        <p:spPr>
          <a:ln/>
        </p:spPr>
        <p:txBody>
          <a:bodyPr/>
          <a:lstStyle>
            <a:lvl1pPr>
              <a:defRPr/>
            </a:lvl1pPr>
          </a:lstStyle>
          <a:p>
            <a:pPr>
              <a:defRPr/>
            </a:pPr>
            <a:fld id="{F97B3932-82FA-4E5D-8515-279933325718}"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254611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sldNum" sz="quarter" idx="10"/>
          </p:nvPr>
        </p:nvSpPr>
        <p:spPr>
          <a:ln/>
        </p:spPr>
        <p:txBody>
          <a:bodyPr/>
          <a:lstStyle>
            <a:lvl1pPr>
              <a:defRPr/>
            </a:lvl1pPr>
          </a:lstStyle>
          <a:p>
            <a:pPr>
              <a:defRPr/>
            </a:pPr>
            <a:fld id="{A0F37067-6BFF-40FD-A9F2-103C19E1A96E}"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292897680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sldNum" sz="quarter" idx="10"/>
          </p:nvPr>
        </p:nvSpPr>
        <p:spPr>
          <a:ln/>
        </p:spPr>
        <p:txBody>
          <a:bodyPr/>
          <a:lstStyle>
            <a:lvl1pPr>
              <a:defRPr/>
            </a:lvl1pPr>
          </a:lstStyle>
          <a:p>
            <a:pPr>
              <a:defRPr/>
            </a:pPr>
            <a:fld id="{3F4EAB79-D28F-4D33-A0DB-3576386A2482}"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9846778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sldNum" sz="quarter" idx="10"/>
          </p:nvPr>
        </p:nvSpPr>
        <p:spPr>
          <a:ln/>
        </p:spPr>
        <p:txBody>
          <a:bodyPr/>
          <a:lstStyle>
            <a:lvl1pPr>
              <a:defRPr/>
            </a:lvl1pPr>
          </a:lstStyle>
          <a:p>
            <a:pPr>
              <a:defRPr/>
            </a:pPr>
            <a:fld id="{4625F03A-ABE4-407D-AB2F-4BDEC84E004B}"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35824920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sldNum" sz="quarter" idx="10"/>
          </p:nvPr>
        </p:nvSpPr>
        <p:spPr>
          <a:ln/>
        </p:spPr>
        <p:txBody>
          <a:bodyPr/>
          <a:lstStyle>
            <a:lvl1pPr>
              <a:defRPr/>
            </a:lvl1pPr>
          </a:lstStyle>
          <a:p>
            <a:pPr>
              <a:defRPr/>
            </a:pPr>
            <a:fld id="{3F3057DD-D5D2-4BDA-8D97-789A253DFAF8}"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0510426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7F42DDDC-B970-4505-9EE4-F626113C8C5B}"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83178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sldNum" sz="quarter" idx="10"/>
          </p:nvPr>
        </p:nvSpPr>
        <p:spPr>
          <a:ln/>
        </p:spPr>
        <p:txBody>
          <a:bodyPr/>
          <a:lstStyle>
            <a:lvl1pPr>
              <a:defRPr/>
            </a:lvl1pPr>
          </a:lstStyle>
          <a:p>
            <a:pPr>
              <a:defRPr/>
            </a:pPr>
            <a:fld id="{6A7BD286-3684-4D7F-BB1F-5960876D9514}"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22137326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sldNum" sz="quarter" idx="10"/>
          </p:nvPr>
        </p:nvSpPr>
        <p:spPr>
          <a:ln/>
        </p:spPr>
        <p:txBody>
          <a:bodyPr/>
          <a:lstStyle>
            <a:lvl1pPr>
              <a:defRPr/>
            </a:lvl1pPr>
          </a:lstStyle>
          <a:p>
            <a:pPr>
              <a:defRPr/>
            </a:pPr>
            <a:fld id="{D8E0E5BF-34A6-4694-83AF-B180278C1A63}"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418323097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sldNum" sz="quarter" idx="10"/>
          </p:nvPr>
        </p:nvSpPr>
        <p:spPr>
          <a:ln/>
        </p:spPr>
        <p:txBody>
          <a:bodyPr/>
          <a:lstStyle>
            <a:lvl1pPr>
              <a:defRPr/>
            </a:lvl1pPr>
          </a:lstStyle>
          <a:p>
            <a:pPr>
              <a:defRPr/>
            </a:pPr>
            <a:fld id="{35AF2773-BB65-41EE-84FB-498FB6C34B1C}"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1592013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sldNum" sz="quarter" idx="10"/>
          </p:nvPr>
        </p:nvSpPr>
        <p:spPr>
          <a:ln/>
        </p:spPr>
        <p:txBody>
          <a:bodyPr/>
          <a:lstStyle>
            <a:lvl1pPr>
              <a:defRPr/>
            </a:lvl1pPr>
          </a:lstStyle>
          <a:p>
            <a:pPr>
              <a:defRPr/>
            </a:pPr>
            <a:fld id="{0CB86D95-33E9-4DA9-A87C-453C749BDEB8}" type="slidenum">
              <a:rPr lang="ru-RU">
                <a:solidFill>
                  <a:srgbClr val="FFFFFF"/>
                </a:solidFill>
              </a:rPr>
              <a:pPr>
                <a:defRPr/>
              </a:pPr>
              <a:t>‹#›</a:t>
            </a:fld>
            <a:endParaRPr lang="ru-RU">
              <a:solidFill>
                <a:srgbClr val="FFFFFF"/>
              </a:solidFill>
            </a:endParaRPr>
          </a:p>
        </p:txBody>
      </p:sp>
    </p:spTree>
    <p:extLst>
      <p:ext uri="{BB962C8B-B14F-4D97-AF65-F5344CB8AC3E}">
        <p14:creationId xmlns:p14="http://schemas.microsoft.com/office/powerpoint/2010/main" val="1496112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07.11.2013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07.11.2013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07.11.2013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07.11.2013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sldNum" sz="quarter" idx="4"/>
          </p:nvPr>
        </p:nvSpPr>
        <p:spPr bwMode="auto">
          <a:xfrm>
            <a:off x="701040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A25ADFE7-2255-4795-BD9F-E7279E5CC52A}" type="slidenum">
              <a:rPr lang="ru-RU">
                <a:solidFill>
                  <a:srgbClr val="FFFFFF"/>
                </a:solidFill>
              </a:rPr>
              <a:pPr fontAlgn="base">
                <a:spcBef>
                  <a:spcPct val="0"/>
                </a:spcBef>
                <a:spcAft>
                  <a:spcPct val="0"/>
                </a:spcAft>
                <a:defRPr/>
              </a:pPr>
              <a:t>‹#›</a:t>
            </a:fld>
            <a:endParaRPr lang="ru-RU">
              <a:solidFill>
                <a:srgbClr val="FFFFFF"/>
              </a:solidFill>
            </a:endParaRPr>
          </a:p>
        </p:txBody>
      </p:sp>
    </p:spTree>
    <p:extLst>
      <p:ext uri="{BB962C8B-B14F-4D97-AF65-F5344CB8AC3E}">
        <p14:creationId xmlns:p14="http://schemas.microsoft.com/office/powerpoint/2010/main" val="1229115822"/>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left)">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sldNum" sz="quarter" idx="4"/>
          </p:nvPr>
        </p:nvSpPr>
        <p:spPr bwMode="auto">
          <a:xfrm>
            <a:off x="7010400"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fontAlgn="base">
              <a:spcBef>
                <a:spcPct val="0"/>
              </a:spcBef>
              <a:spcAft>
                <a:spcPct val="0"/>
              </a:spcAft>
              <a:defRPr/>
            </a:pPr>
            <a:fld id="{A25ADFE7-2255-4795-BD9F-E7279E5CC52A}" type="slidenum">
              <a:rPr lang="ru-RU">
                <a:solidFill>
                  <a:srgbClr val="FFFFFF"/>
                </a:solidFill>
              </a:rPr>
              <a:pPr fontAlgn="base">
                <a:spcBef>
                  <a:spcPct val="0"/>
                </a:spcBef>
                <a:spcAft>
                  <a:spcPct val="0"/>
                </a:spcAft>
                <a:defRPr/>
              </a:pPr>
              <a:t>‹#›</a:t>
            </a:fld>
            <a:endParaRPr lang="ru-RU">
              <a:solidFill>
                <a:srgbClr val="FFFFFF"/>
              </a:solidFill>
            </a:endParaRPr>
          </a:p>
        </p:txBody>
      </p:sp>
    </p:spTree>
    <p:extLst>
      <p:ext uri="{BB962C8B-B14F-4D97-AF65-F5344CB8AC3E}">
        <p14:creationId xmlns:p14="http://schemas.microsoft.com/office/powerpoint/2010/main" val="30504372"/>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left)">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4.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4.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4.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4.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4.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55650" y="404813"/>
            <a:ext cx="7772400" cy="1470025"/>
          </a:xfrm>
        </p:spPr>
        <p:txBody>
          <a:bodyPr/>
          <a:lstStyle/>
          <a:p>
            <a:pPr eaLnBrk="1" hangingPunct="1"/>
            <a:r>
              <a:rPr lang="ru-RU" b="1" dirty="0" smtClean="0"/>
              <a:t>Клеточное строение корня</a:t>
            </a:r>
            <a:r>
              <a:rPr lang="ru-RU" dirty="0" smtClean="0"/>
              <a:t> </a:t>
            </a:r>
          </a:p>
        </p:txBody>
      </p:sp>
      <p:sp>
        <p:nvSpPr>
          <p:cNvPr id="4099" name="Rectangle 3"/>
          <p:cNvSpPr>
            <a:spLocks noGrp="1" noChangeArrowheads="1"/>
          </p:cNvSpPr>
          <p:nvPr>
            <p:ph type="subTitle" idx="1"/>
          </p:nvPr>
        </p:nvSpPr>
        <p:spPr>
          <a:xfrm>
            <a:off x="827584" y="3856038"/>
            <a:ext cx="6400800" cy="3001962"/>
          </a:xfrm>
        </p:spPr>
        <p:txBody>
          <a:bodyPr/>
          <a:lstStyle/>
          <a:p>
            <a:pPr algn="l" eaLnBrk="1" hangingPunct="1"/>
            <a:r>
              <a:rPr lang="ru-RU" sz="3600" b="1" smtClean="0">
                <a:sym typeface="Wingdings 2" pitchFamily="18" charset="2"/>
              </a:rPr>
              <a:t>Рассмотрим внутреннее строение корней растений.</a:t>
            </a:r>
          </a:p>
        </p:txBody>
      </p:sp>
    </p:spTree>
    <p:extLst>
      <p:ext uri="{BB962C8B-B14F-4D97-AF65-F5344CB8AC3E}">
        <p14:creationId xmlns:p14="http://schemas.microsoft.com/office/powerpoint/2010/main" val="1684879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0" name="Picture 10" descr="микр строение корня"/>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1438" y="1565275"/>
            <a:ext cx="2362200"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2"/>
          <p:cNvSpPr>
            <a:spLocks noGrp="1" noChangeArrowheads="1"/>
          </p:cNvSpPr>
          <p:nvPr>
            <p:ph type="title"/>
          </p:nvPr>
        </p:nvSpPr>
        <p:spPr/>
        <p:txBody>
          <a:bodyPr/>
          <a:lstStyle/>
          <a:p>
            <a:pPr eaLnBrk="1" hangingPunct="1"/>
            <a:r>
              <a:rPr lang="ru-RU" smtClean="0">
                <a:solidFill>
                  <a:schemeClr val="tx1"/>
                </a:solidFill>
              </a:rPr>
              <a:t>Зона всасывания</a:t>
            </a:r>
          </a:p>
        </p:txBody>
      </p:sp>
      <p:grpSp>
        <p:nvGrpSpPr>
          <p:cNvPr id="20485" name="Group 5"/>
          <p:cNvGrpSpPr>
            <a:grpSpLocks/>
          </p:cNvGrpSpPr>
          <p:nvPr/>
        </p:nvGrpSpPr>
        <p:grpSpPr bwMode="auto">
          <a:xfrm>
            <a:off x="750888" y="1438275"/>
            <a:ext cx="6413500" cy="4527550"/>
            <a:chOff x="473" y="906"/>
            <a:chExt cx="4040" cy="2852"/>
          </a:xfrm>
        </p:grpSpPr>
        <p:grpSp>
          <p:nvGrpSpPr>
            <p:cNvPr id="13317" name="Group 6"/>
            <p:cNvGrpSpPr>
              <a:grpSpLocks/>
            </p:cNvGrpSpPr>
            <p:nvPr/>
          </p:nvGrpSpPr>
          <p:grpSpPr bwMode="auto">
            <a:xfrm>
              <a:off x="473" y="906"/>
              <a:ext cx="2852" cy="2852"/>
              <a:chOff x="527" y="1122"/>
              <a:chExt cx="2852" cy="2852"/>
            </a:xfrm>
          </p:grpSpPr>
          <p:sp>
            <p:nvSpPr>
              <p:cNvPr id="13319" name="Oval 7"/>
              <p:cNvSpPr>
                <a:spLocks noChangeArrowheads="1"/>
              </p:cNvSpPr>
              <p:nvPr/>
            </p:nvSpPr>
            <p:spPr bwMode="auto">
              <a:xfrm>
                <a:off x="527" y="1122"/>
                <a:ext cx="2852" cy="2852"/>
              </a:xfrm>
              <a:prstGeom prst="ellipse">
                <a:avLst/>
              </a:prstGeom>
              <a:solidFill>
                <a:schemeClr val="accent1"/>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smtClean="0">
                  <a:solidFill>
                    <a:srgbClr val="FFFFFF"/>
                  </a:solidFill>
                </a:endParaRPr>
              </a:p>
            </p:txBody>
          </p:sp>
          <p:pic>
            <p:nvPicPr>
              <p:cNvPr id="13320" name="Picture 8" descr="зона всасывания"/>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 y="1162"/>
                <a:ext cx="2389" cy="27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13318" name="Line 9"/>
            <p:cNvSpPr>
              <a:spLocks noChangeShapeType="1"/>
            </p:cNvSpPr>
            <p:nvPr/>
          </p:nvSpPr>
          <p:spPr bwMode="auto">
            <a:xfrm flipV="1">
              <a:off x="3334" y="2251"/>
              <a:ext cx="1179" cy="90"/>
            </a:xfrm>
            <a:prstGeom prst="line">
              <a:avLst/>
            </a:prstGeom>
            <a:noFill/>
            <a:ln w="762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spTree>
    <p:extLst>
      <p:ext uri="{BB962C8B-B14F-4D97-AF65-F5344CB8AC3E}">
        <p14:creationId xmlns:p14="http://schemas.microsoft.com/office/powerpoint/2010/main" val="25350923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20490"/>
                                        </p:tgtEl>
                                        <p:attrNameLst>
                                          <p:attrName>style.visibility</p:attrName>
                                        </p:attrNameLst>
                                      </p:cBhvr>
                                      <p:to>
                                        <p:strVal val="visible"/>
                                      </p:to>
                                    </p:set>
                                    <p:animEffect transition="in" filter="wipe(down)">
                                      <p:cBhvr>
                                        <p:cTn id="7" dur="500"/>
                                        <p:tgtEl>
                                          <p:spTgt spid="20490"/>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20485"/>
                                        </p:tgtEl>
                                        <p:attrNameLst>
                                          <p:attrName>style.visibility</p:attrName>
                                        </p:attrNameLst>
                                      </p:cBhvr>
                                      <p:to>
                                        <p:strVal val="visible"/>
                                      </p:to>
                                    </p:set>
                                    <p:animEffect transition="in" filter="wipe(right)">
                                      <p:cBhvr>
                                        <p:cTn id="11"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8" name="Picture 10" descr="микр строение корня"/>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1438" y="1565275"/>
            <a:ext cx="2362200"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2"/>
          <p:cNvSpPr>
            <a:spLocks noGrp="1" noChangeArrowheads="1"/>
          </p:cNvSpPr>
          <p:nvPr>
            <p:ph type="title"/>
          </p:nvPr>
        </p:nvSpPr>
        <p:spPr/>
        <p:txBody>
          <a:bodyPr/>
          <a:lstStyle/>
          <a:p>
            <a:pPr eaLnBrk="1" hangingPunct="1"/>
            <a:r>
              <a:rPr lang="ru-RU" smtClean="0">
                <a:solidFill>
                  <a:schemeClr val="tx1"/>
                </a:solidFill>
              </a:rPr>
              <a:t>Зона проведения</a:t>
            </a:r>
          </a:p>
        </p:txBody>
      </p:sp>
      <p:grpSp>
        <p:nvGrpSpPr>
          <p:cNvPr id="22533" name="Group 5"/>
          <p:cNvGrpSpPr>
            <a:grpSpLocks/>
          </p:cNvGrpSpPr>
          <p:nvPr/>
        </p:nvGrpSpPr>
        <p:grpSpPr bwMode="auto">
          <a:xfrm>
            <a:off x="750888" y="1438275"/>
            <a:ext cx="6413500" cy="4527550"/>
            <a:chOff x="473" y="906"/>
            <a:chExt cx="4040" cy="2852"/>
          </a:xfrm>
        </p:grpSpPr>
        <p:grpSp>
          <p:nvGrpSpPr>
            <p:cNvPr id="14341" name="Group 6"/>
            <p:cNvGrpSpPr>
              <a:grpSpLocks/>
            </p:cNvGrpSpPr>
            <p:nvPr/>
          </p:nvGrpSpPr>
          <p:grpSpPr bwMode="auto">
            <a:xfrm>
              <a:off x="473" y="906"/>
              <a:ext cx="2852" cy="2852"/>
              <a:chOff x="527" y="879"/>
              <a:chExt cx="2852" cy="2852"/>
            </a:xfrm>
          </p:grpSpPr>
          <p:sp>
            <p:nvSpPr>
              <p:cNvPr id="14343" name="Oval 7"/>
              <p:cNvSpPr>
                <a:spLocks noChangeArrowheads="1"/>
              </p:cNvSpPr>
              <p:nvPr/>
            </p:nvSpPr>
            <p:spPr bwMode="auto">
              <a:xfrm>
                <a:off x="527" y="879"/>
                <a:ext cx="2852" cy="2852"/>
              </a:xfrm>
              <a:prstGeom prst="ellipse">
                <a:avLst/>
              </a:prstGeom>
              <a:solidFill>
                <a:schemeClr val="accent1"/>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smtClean="0">
                  <a:solidFill>
                    <a:srgbClr val="FFFFFF"/>
                  </a:solidFill>
                </a:endParaRPr>
              </a:p>
            </p:txBody>
          </p:sp>
          <p:pic>
            <p:nvPicPr>
              <p:cNvPr id="14344" name="Picture 8" descr="зона проведения"/>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 y="913"/>
                <a:ext cx="2034" cy="27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14342" name="Line 9"/>
            <p:cNvSpPr>
              <a:spLocks noChangeShapeType="1"/>
            </p:cNvSpPr>
            <p:nvPr/>
          </p:nvSpPr>
          <p:spPr bwMode="auto">
            <a:xfrm flipV="1">
              <a:off x="3334" y="1344"/>
              <a:ext cx="1179" cy="997"/>
            </a:xfrm>
            <a:prstGeom prst="line">
              <a:avLst/>
            </a:prstGeom>
            <a:noFill/>
            <a:ln w="762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spTree>
    <p:extLst>
      <p:ext uri="{BB962C8B-B14F-4D97-AF65-F5344CB8AC3E}">
        <p14:creationId xmlns:p14="http://schemas.microsoft.com/office/powerpoint/2010/main" val="24883396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22538"/>
                                        </p:tgtEl>
                                        <p:attrNameLst>
                                          <p:attrName>style.visibility</p:attrName>
                                        </p:attrNameLst>
                                      </p:cBhvr>
                                      <p:to>
                                        <p:strVal val="visible"/>
                                      </p:to>
                                    </p:set>
                                    <p:animEffect transition="in" filter="wipe(down)">
                                      <p:cBhvr>
                                        <p:cTn id="7" dur="500"/>
                                        <p:tgtEl>
                                          <p:spTgt spid="22538"/>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22533"/>
                                        </p:tgtEl>
                                        <p:attrNameLst>
                                          <p:attrName>style.visibility</p:attrName>
                                        </p:attrNameLst>
                                      </p:cBhvr>
                                      <p:to>
                                        <p:strVal val="visible"/>
                                      </p:to>
                                    </p:set>
                                    <p:animEffect transition="in" filter="wipe(right)">
                                      <p:cBhvr>
                                        <p:cTn id="11" dur="500"/>
                                        <p:tgtEl>
                                          <p:spTgt spid="225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ru-RU" smtClean="0"/>
              <a:t>Рост проростка</a:t>
            </a:r>
          </a:p>
        </p:txBody>
      </p:sp>
      <p:pic>
        <p:nvPicPr>
          <p:cNvPr id="8195" name="Picture 3" descr="Урок 08 (0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979613" y="1773238"/>
            <a:ext cx="5064125" cy="4529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2274253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2000"/>
                                        <p:tgtEl>
                                          <p:spTgt spid="81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Корень"/>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5525" y="358775"/>
            <a:ext cx="2251075" cy="616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a:xfrm>
            <a:off x="4572000" y="274638"/>
            <a:ext cx="4114800" cy="1143000"/>
          </a:xfrm>
        </p:spPr>
        <p:txBody>
          <a:bodyPr/>
          <a:lstStyle/>
          <a:p>
            <a:pPr eaLnBrk="1" hangingPunct="1"/>
            <a:r>
              <a:rPr lang="ru-RU" smtClean="0"/>
              <a:t>Зоны корня</a:t>
            </a:r>
          </a:p>
        </p:txBody>
      </p:sp>
      <p:grpSp>
        <p:nvGrpSpPr>
          <p:cNvPr id="10244" name="Group 4"/>
          <p:cNvGrpSpPr>
            <a:grpSpLocks/>
          </p:cNvGrpSpPr>
          <p:nvPr/>
        </p:nvGrpSpPr>
        <p:grpSpPr bwMode="auto">
          <a:xfrm>
            <a:off x="2339975" y="5516563"/>
            <a:ext cx="6337300" cy="720725"/>
            <a:chOff x="1474" y="3475"/>
            <a:chExt cx="3992" cy="454"/>
          </a:xfrm>
        </p:grpSpPr>
        <p:sp>
          <p:nvSpPr>
            <p:cNvPr id="6159" name="Text Box 5"/>
            <p:cNvSpPr txBox="1">
              <a:spLocks noChangeArrowheads="1"/>
            </p:cNvSpPr>
            <p:nvPr/>
          </p:nvSpPr>
          <p:spPr bwMode="auto">
            <a:xfrm>
              <a:off x="2744" y="3475"/>
              <a:ext cx="272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ru-RU" sz="2800" smtClean="0">
                  <a:solidFill>
                    <a:srgbClr val="FFFFFF"/>
                  </a:solidFill>
                </a:rPr>
                <a:t>корневой чехлик</a:t>
              </a:r>
            </a:p>
          </p:txBody>
        </p:sp>
        <p:sp>
          <p:nvSpPr>
            <p:cNvPr id="6160" name="Line 6"/>
            <p:cNvSpPr>
              <a:spLocks noChangeShapeType="1"/>
            </p:cNvSpPr>
            <p:nvPr/>
          </p:nvSpPr>
          <p:spPr bwMode="auto">
            <a:xfrm flipH="1">
              <a:off x="1474" y="3657"/>
              <a:ext cx="1247" cy="272"/>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grpSp>
        <p:nvGrpSpPr>
          <p:cNvPr id="10247" name="Group 7"/>
          <p:cNvGrpSpPr>
            <a:grpSpLocks/>
          </p:cNvGrpSpPr>
          <p:nvPr/>
        </p:nvGrpSpPr>
        <p:grpSpPr bwMode="auto">
          <a:xfrm>
            <a:off x="2339975" y="3692525"/>
            <a:ext cx="6337300" cy="1031875"/>
            <a:chOff x="1474" y="2326"/>
            <a:chExt cx="3992" cy="650"/>
          </a:xfrm>
        </p:grpSpPr>
        <p:sp>
          <p:nvSpPr>
            <p:cNvPr id="6157" name="Text Box 8"/>
            <p:cNvSpPr txBox="1">
              <a:spLocks noChangeArrowheads="1"/>
            </p:cNvSpPr>
            <p:nvPr/>
          </p:nvSpPr>
          <p:spPr bwMode="auto">
            <a:xfrm>
              <a:off x="2744" y="2326"/>
              <a:ext cx="272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ru-RU" sz="2800" smtClean="0">
                  <a:solidFill>
                    <a:srgbClr val="FFFFFF"/>
                  </a:solidFill>
                </a:rPr>
                <a:t>зона всасывания</a:t>
              </a:r>
            </a:p>
          </p:txBody>
        </p:sp>
        <p:sp>
          <p:nvSpPr>
            <p:cNvPr id="6158" name="Line 9"/>
            <p:cNvSpPr>
              <a:spLocks noChangeShapeType="1"/>
            </p:cNvSpPr>
            <p:nvPr/>
          </p:nvSpPr>
          <p:spPr bwMode="auto">
            <a:xfrm flipH="1">
              <a:off x="1474" y="2523"/>
              <a:ext cx="1247" cy="453"/>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grpSp>
        <p:nvGrpSpPr>
          <p:cNvPr id="10250" name="Group 10"/>
          <p:cNvGrpSpPr>
            <a:grpSpLocks/>
          </p:cNvGrpSpPr>
          <p:nvPr/>
        </p:nvGrpSpPr>
        <p:grpSpPr bwMode="auto">
          <a:xfrm>
            <a:off x="2339975" y="4603750"/>
            <a:ext cx="6337300" cy="1057275"/>
            <a:chOff x="1474" y="2900"/>
            <a:chExt cx="3992" cy="666"/>
          </a:xfrm>
        </p:grpSpPr>
        <p:sp>
          <p:nvSpPr>
            <p:cNvPr id="6155" name="Text Box 11"/>
            <p:cNvSpPr txBox="1">
              <a:spLocks noChangeArrowheads="1"/>
            </p:cNvSpPr>
            <p:nvPr/>
          </p:nvSpPr>
          <p:spPr bwMode="auto">
            <a:xfrm>
              <a:off x="2744" y="2900"/>
              <a:ext cx="272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ru-RU" sz="2800" smtClean="0">
                  <a:solidFill>
                    <a:srgbClr val="FFFFFF"/>
                  </a:solidFill>
                </a:rPr>
                <a:t>зона роста</a:t>
              </a:r>
            </a:p>
          </p:txBody>
        </p:sp>
        <p:sp>
          <p:nvSpPr>
            <p:cNvPr id="6156" name="Line 12"/>
            <p:cNvSpPr>
              <a:spLocks noChangeShapeType="1"/>
            </p:cNvSpPr>
            <p:nvPr/>
          </p:nvSpPr>
          <p:spPr bwMode="auto">
            <a:xfrm flipH="1">
              <a:off x="1474" y="3067"/>
              <a:ext cx="1247" cy="499"/>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grpSp>
        <p:nvGrpSpPr>
          <p:cNvPr id="10253" name="Group 13"/>
          <p:cNvGrpSpPr>
            <a:grpSpLocks/>
          </p:cNvGrpSpPr>
          <p:nvPr/>
        </p:nvGrpSpPr>
        <p:grpSpPr bwMode="auto">
          <a:xfrm>
            <a:off x="2339975" y="2708275"/>
            <a:ext cx="6337300" cy="592138"/>
            <a:chOff x="1474" y="1706"/>
            <a:chExt cx="3992" cy="373"/>
          </a:xfrm>
        </p:grpSpPr>
        <p:sp>
          <p:nvSpPr>
            <p:cNvPr id="6153" name="Text Box 14"/>
            <p:cNvSpPr txBox="1">
              <a:spLocks noChangeArrowheads="1"/>
            </p:cNvSpPr>
            <p:nvPr/>
          </p:nvSpPr>
          <p:spPr bwMode="auto">
            <a:xfrm>
              <a:off x="2744" y="1752"/>
              <a:ext cx="2722"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ru-RU" sz="2800" smtClean="0">
                  <a:solidFill>
                    <a:srgbClr val="FFFFFF"/>
                  </a:solidFill>
                </a:rPr>
                <a:t>зона проведения</a:t>
              </a:r>
            </a:p>
          </p:txBody>
        </p:sp>
        <p:sp>
          <p:nvSpPr>
            <p:cNvPr id="6154" name="Line 15"/>
            <p:cNvSpPr>
              <a:spLocks noChangeShapeType="1"/>
            </p:cNvSpPr>
            <p:nvPr/>
          </p:nvSpPr>
          <p:spPr bwMode="auto">
            <a:xfrm flipH="1" flipV="1">
              <a:off x="1474" y="1706"/>
              <a:ext cx="1247" cy="228"/>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pic>
        <p:nvPicPr>
          <p:cNvPr id="10256" name="Picture 16" descr="Проросток"/>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825" y="358775"/>
            <a:ext cx="4122738" cy="609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930592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0256"/>
                                        </p:tgtEl>
                                        <p:attrNameLst>
                                          <p:attrName>style.visibility</p:attrName>
                                        </p:attrNameLst>
                                      </p:cBhvr>
                                      <p:to>
                                        <p:strVal val="visible"/>
                                      </p:to>
                                    </p:set>
                                    <p:animEffect transition="in" filter="fade">
                                      <p:cBhvr>
                                        <p:cTn id="7" dur="1000"/>
                                        <p:tgtEl>
                                          <p:spTgt spid="102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xit" presetSubtype="4" fill="hold" nodeType="clickEffect">
                                  <p:stCondLst>
                                    <p:cond delay="0"/>
                                  </p:stCondLst>
                                  <p:childTnLst>
                                    <p:animEffect transition="out" filter="wipe(down)">
                                      <p:cBhvr>
                                        <p:cTn id="11" dur="500"/>
                                        <p:tgtEl>
                                          <p:spTgt spid="10256"/>
                                        </p:tgtEl>
                                      </p:cBhvr>
                                    </p:animEffect>
                                    <p:set>
                                      <p:cBhvr>
                                        <p:cTn id="12" dur="1" fill="hold">
                                          <p:stCondLst>
                                            <p:cond delay="499"/>
                                          </p:stCondLst>
                                        </p:cTn>
                                        <p:tgtEl>
                                          <p:spTgt spid="10256"/>
                                        </p:tgtEl>
                                        <p:attrNameLst>
                                          <p:attrName>style.visibility</p:attrName>
                                        </p:attrNameLst>
                                      </p:cBhvr>
                                      <p:to>
                                        <p:strVal val="hidden"/>
                                      </p:to>
                                    </p:set>
                                  </p:childTnLst>
                                </p:cTn>
                              </p:par>
                              <p:par>
                                <p:cTn id="13" presetID="22" presetClass="entr" presetSubtype="4" fill="hold" nodeType="withEffect">
                                  <p:stCondLst>
                                    <p:cond delay="0"/>
                                  </p:stCondLst>
                                  <p:childTnLst>
                                    <p:set>
                                      <p:cBhvr>
                                        <p:cTn id="14" dur="1" fill="hold">
                                          <p:stCondLst>
                                            <p:cond delay="0"/>
                                          </p:stCondLst>
                                        </p:cTn>
                                        <p:tgtEl>
                                          <p:spTgt spid="10242"/>
                                        </p:tgtEl>
                                        <p:attrNameLst>
                                          <p:attrName>style.visibility</p:attrName>
                                        </p:attrNameLst>
                                      </p:cBhvr>
                                      <p:to>
                                        <p:strVal val="visible"/>
                                      </p:to>
                                    </p:set>
                                    <p:animEffect transition="in" filter="wipe(down)">
                                      <p:cBhvr>
                                        <p:cTn id="15" dur="500"/>
                                        <p:tgtEl>
                                          <p:spTgt spid="10242"/>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10244"/>
                                        </p:tgtEl>
                                        <p:attrNameLst>
                                          <p:attrName>style.visibility</p:attrName>
                                        </p:attrNameLst>
                                      </p:cBhvr>
                                      <p:to>
                                        <p:strVal val="visible"/>
                                      </p:to>
                                    </p:set>
                                    <p:animEffect transition="in" filter="wipe(left)">
                                      <p:cBhvr>
                                        <p:cTn id="20" dur="500"/>
                                        <p:tgtEl>
                                          <p:spTgt spid="1024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10250"/>
                                        </p:tgtEl>
                                        <p:attrNameLst>
                                          <p:attrName>style.visibility</p:attrName>
                                        </p:attrNameLst>
                                      </p:cBhvr>
                                      <p:to>
                                        <p:strVal val="visible"/>
                                      </p:to>
                                    </p:set>
                                    <p:animEffect transition="in" filter="wipe(left)">
                                      <p:cBhvr>
                                        <p:cTn id="25" dur="500"/>
                                        <p:tgtEl>
                                          <p:spTgt spid="1025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10247"/>
                                        </p:tgtEl>
                                        <p:attrNameLst>
                                          <p:attrName>style.visibility</p:attrName>
                                        </p:attrNameLst>
                                      </p:cBhvr>
                                      <p:to>
                                        <p:strVal val="visible"/>
                                      </p:to>
                                    </p:set>
                                    <p:animEffect transition="in" filter="wipe(left)">
                                      <p:cBhvr>
                                        <p:cTn id="30" dur="500"/>
                                        <p:tgtEl>
                                          <p:spTgt spid="1024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10253"/>
                                        </p:tgtEl>
                                        <p:attrNameLst>
                                          <p:attrName>style.visibility</p:attrName>
                                        </p:attrNameLst>
                                      </p:cBhvr>
                                      <p:to>
                                        <p:strVal val="visible"/>
                                      </p:to>
                                    </p:set>
                                    <p:animEffect transition="in" filter="wipe(left)">
                                      <p:cBhvr>
                                        <p:cTn id="35" dur="500"/>
                                        <p:tgtEl>
                                          <p:spTgt spid="10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9" name="Rectangle 2"/>
          <p:cNvSpPr>
            <a:spLocks noGrp="1" noChangeArrowheads="1"/>
          </p:cNvSpPr>
          <p:nvPr>
            <p:ph type="title"/>
          </p:nvPr>
        </p:nvSpPr>
        <p:spPr/>
        <p:txBody>
          <a:bodyPr/>
          <a:lstStyle/>
          <a:p>
            <a:pPr eaLnBrk="1" hangingPunct="1"/>
            <a:r>
              <a:rPr lang="ru-RU" smtClean="0"/>
              <a:t>Зоны корня</a:t>
            </a:r>
          </a:p>
        </p:txBody>
      </p:sp>
      <p:grpSp>
        <p:nvGrpSpPr>
          <p:cNvPr id="2" name="Organization Chart 3"/>
          <p:cNvGrpSpPr>
            <a:grpSpLocks/>
          </p:cNvGrpSpPr>
          <p:nvPr/>
        </p:nvGrpSpPr>
        <p:grpSpPr bwMode="auto">
          <a:xfrm>
            <a:off x="360363" y="1566863"/>
            <a:ext cx="5700712" cy="4525962"/>
            <a:chOff x="272" y="999"/>
            <a:chExt cx="1367" cy="2458"/>
          </a:xfrm>
        </p:grpSpPr>
        <p:cxnSp>
          <p:nvCxnSpPr>
            <p:cNvPr id="1028" name="_s1028"/>
            <p:cNvCxnSpPr>
              <a:cxnSpLocks noChangeShapeType="1"/>
              <a:stCxn id="8" idx="1"/>
              <a:endCxn id="3" idx="2"/>
            </p:cNvCxnSpPr>
            <p:nvPr/>
          </p:nvCxnSpPr>
          <p:spPr bwMode="auto">
            <a:xfrm rot="10800000">
              <a:off x="704" y="1295"/>
              <a:ext cx="67" cy="2018"/>
            </a:xfrm>
            <a:prstGeom prst="bentConnector2">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029" name="_s1029"/>
            <p:cNvCxnSpPr>
              <a:cxnSpLocks noChangeShapeType="1"/>
              <a:stCxn id="7" idx="1"/>
              <a:endCxn id="3" idx="2"/>
            </p:cNvCxnSpPr>
            <p:nvPr/>
          </p:nvCxnSpPr>
          <p:spPr bwMode="auto">
            <a:xfrm rot="10800000">
              <a:off x="704" y="1295"/>
              <a:ext cx="67" cy="1584"/>
            </a:xfrm>
            <a:prstGeom prst="bentConnector2">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030" name="_s1030"/>
            <p:cNvCxnSpPr>
              <a:cxnSpLocks noChangeShapeType="1"/>
              <a:stCxn id="6" idx="1"/>
              <a:endCxn id="3" idx="2"/>
            </p:cNvCxnSpPr>
            <p:nvPr/>
          </p:nvCxnSpPr>
          <p:spPr bwMode="auto">
            <a:xfrm rot="10800000">
              <a:off x="704" y="1295"/>
              <a:ext cx="67" cy="1150"/>
            </a:xfrm>
            <a:prstGeom prst="bentConnector2">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031" name="_s1031"/>
            <p:cNvCxnSpPr>
              <a:cxnSpLocks noChangeShapeType="1"/>
              <a:stCxn id="5" idx="1"/>
              <a:endCxn id="3" idx="2"/>
            </p:cNvCxnSpPr>
            <p:nvPr/>
          </p:nvCxnSpPr>
          <p:spPr bwMode="auto">
            <a:xfrm rot="10800000">
              <a:off x="704" y="1295"/>
              <a:ext cx="67" cy="716"/>
            </a:xfrm>
            <a:prstGeom prst="bentConnector2">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cxnSp>
          <p:nvCxnSpPr>
            <p:cNvPr id="1032" name="_s1032"/>
            <p:cNvCxnSpPr>
              <a:cxnSpLocks noChangeShapeType="1"/>
              <a:stCxn id="4" idx="1"/>
              <a:endCxn id="3" idx="2"/>
            </p:cNvCxnSpPr>
            <p:nvPr/>
          </p:nvCxnSpPr>
          <p:spPr bwMode="auto">
            <a:xfrm rot="10800000">
              <a:off x="704" y="1295"/>
              <a:ext cx="67" cy="282"/>
            </a:xfrm>
            <a:prstGeom prst="bentConnector2">
              <a:avLst/>
            </a:prstGeom>
            <a:noFill/>
            <a:ln w="38100">
              <a:solidFill>
                <a:schemeClr val="tx1"/>
              </a:solidFill>
              <a:miter lim="800000"/>
              <a:headEnd/>
              <a:tailEnd/>
            </a:ln>
            <a:extLst>
              <a:ext uri="{909E8E84-426E-40DD-AFC4-6F175D3DCCD1}">
                <a14:hiddenFill xmlns:a14="http://schemas.microsoft.com/office/drawing/2010/main">
                  <a:noFill/>
                </a14:hiddenFill>
              </a:ext>
            </a:extLst>
          </p:spPr>
        </p:cxnSp>
        <p:sp>
          <p:nvSpPr>
            <p:cNvPr id="3" name="_s1033"/>
            <p:cNvSpPr>
              <a:spLocks noChangeArrowheads="1"/>
            </p:cNvSpPr>
            <p:nvPr/>
          </p:nvSpPr>
          <p:spPr bwMode="auto">
            <a:xfrm>
              <a:off x="272" y="999"/>
              <a:ext cx="864" cy="288"/>
            </a:xfrm>
            <a:prstGeom prst="roundRect">
              <a:avLst>
                <a:gd name="adj" fmla="val 16667"/>
              </a:avLst>
            </a:prstGeom>
            <a:solidFill>
              <a:srgbClr val="FF0000">
                <a:alpha val="50000"/>
              </a:srgbClr>
            </a:solidFill>
            <a:ln w="28575">
              <a:solidFill>
                <a:srgbClr val="FF0000"/>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000" b="0" i="0" u="none" strike="noStrike" cap="none" normalizeH="0" baseline="0" smtClean="0">
                  <a:ln>
                    <a:noFill/>
                  </a:ln>
                  <a:solidFill>
                    <a:schemeClr val="tx1"/>
                  </a:solidFill>
                  <a:effectLst/>
                  <a:latin typeface="Arial" charset="0"/>
                </a:rPr>
                <a:t>Зоны</a:t>
              </a:r>
            </a:p>
          </p:txBody>
        </p:sp>
        <p:sp>
          <p:nvSpPr>
            <p:cNvPr id="4" name="_s1034"/>
            <p:cNvSpPr>
              <a:spLocks noChangeArrowheads="1"/>
            </p:cNvSpPr>
            <p:nvPr/>
          </p:nvSpPr>
          <p:spPr bwMode="auto">
            <a:xfrm>
              <a:off x="775" y="1433"/>
              <a:ext cx="864" cy="288"/>
            </a:xfrm>
            <a:prstGeom prst="roundRect">
              <a:avLst>
                <a:gd name="adj" fmla="val 16667"/>
              </a:avLst>
            </a:prstGeom>
            <a:solidFill>
              <a:srgbClr val="FF00FF">
                <a:alpha val="50000"/>
              </a:srgbClr>
            </a:solidFill>
            <a:ln w="28575">
              <a:solidFill>
                <a:srgbClr val="FF00AD"/>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000" b="0" i="0" u="none" strike="noStrike" cap="none" normalizeH="0" baseline="0" smtClean="0">
                  <a:ln>
                    <a:noFill/>
                  </a:ln>
                  <a:solidFill>
                    <a:schemeClr val="tx1"/>
                  </a:solidFill>
                  <a:effectLst/>
                  <a:latin typeface="Arial" charset="0"/>
                  <a:hlinkClick r:id="" action="ppaction://noaction"/>
                </a:rPr>
                <a:t>Зона проведения</a:t>
              </a:r>
              <a:endParaRPr kumimoji="0" lang="ru-RU" sz="3000" b="0" i="0" u="none" strike="noStrike" cap="none" normalizeH="0" baseline="0" smtClean="0">
                <a:ln>
                  <a:noFill/>
                </a:ln>
                <a:solidFill>
                  <a:schemeClr val="tx1"/>
                </a:solidFill>
                <a:effectLst/>
                <a:latin typeface="Arial" charset="0"/>
              </a:endParaRPr>
            </a:p>
          </p:txBody>
        </p:sp>
        <p:sp>
          <p:nvSpPr>
            <p:cNvPr id="5" name="_s1035"/>
            <p:cNvSpPr>
              <a:spLocks noChangeArrowheads="1"/>
            </p:cNvSpPr>
            <p:nvPr/>
          </p:nvSpPr>
          <p:spPr bwMode="auto">
            <a:xfrm>
              <a:off x="775" y="1867"/>
              <a:ext cx="864" cy="288"/>
            </a:xfrm>
            <a:prstGeom prst="roundRect">
              <a:avLst>
                <a:gd name="adj" fmla="val 16667"/>
              </a:avLst>
            </a:prstGeom>
            <a:solidFill>
              <a:srgbClr val="FF00FF">
                <a:alpha val="50000"/>
              </a:srgbClr>
            </a:solidFill>
            <a:ln w="28575">
              <a:solidFill>
                <a:srgbClr val="FF00AD"/>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000" b="0" i="0" u="none" strike="noStrike" cap="none" normalizeH="0" baseline="0" smtClean="0">
                  <a:ln>
                    <a:noFill/>
                  </a:ln>
                  <a:solidFill>
                    <a:schemeClr val="tx1"/>
                  </a:solidFill>
                  <a:effectLst/>
                  <a:latin typeface="Arial" charset="0"/>
                  <a:hlinkClick r:id="" action="ppaction://noaction"/>
                </a:rPr>
                <a:t>Зона всасывания</a:t>
              </a:r>
              <a:endParaRPr kumimoji="0" lang="ru-RU" sz="3000" b="0" i="0" u="none" strike="noStrike" cap="none" normalizeH="0" baseline="0" smtClean="0">
                <a:ln>
                  <a:noFill/>
                </a:ln>
                <a:solidFill>
                  <a:schemeClr val="tx1"/>
                </a:solidFill>
                <a:effectLst/>
                <a:latin typeface="Arial" charset="0"/>
              </a:endParaRPr>
            </a:p>
          </p:txBody>
        </p:sp>
        <p:sp>
          <p:nvSpPr>
            <p:cNvPr id="6" name="_s1036"/>
            <p:cNvSpPr>
              <a:spLocks noChangeArrowheads="1"/>
            </p:cNvSpPr>
            <p:nvPr/>
          </p:nvSpPr>
          <p:spPr bwMode="auto">
            <a:xfrm>
              <a:off x="775" y="2301"/>
              <a:ext cx="864" cy="288"/>
            </a:xfrm>
            <a:prstGeom prst="roundRect">
              <a:avLst>
                <a:gd name="adj" fmla="val 16667"/>
              </a:avLst>
            </a:prstGeom>
            <a:solidFill>
              <a:srgbClr val="FF00FF">
                <a:alpha val="50000"/>
              </a:srgbClr>
            </a:solidFill>
            <a:ln w="28575">
              <a:solidFill>
                <a:srgbClr val="FF00AD"/>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000" b="0" i="0" u="none" strike="noStrike" cap="none" normalizeH="0" baseline="0" smtClean="0">
                  <a:ln>
                    <a:noFill/>
                  </a:ln>
                  <a:solidFill>
                    <a:schemeClr val="tx1"/>
                  </a:solidFill>
                  <a:effectLst/>
                  <a:latin typeface="Arial" charset="0"/>
                  <a:hlinkClick r:id="" action="ppaction://noaction"/>
                </a:rPr>
                <a:t>Зона роста</a:t>
              </a:r>
              <a:endParaRPr kumimoji="0" lang="ru-RU" sz="3000" b="0" i="0" u="none" strike="noStrike" cap="none" normalizeH="0" baseline="0" smtClean="0">
                <a:ln>
                  <a:noFill/>
                </a:ln>
                <a:solidFill>
                  <a:schemeClr val="tx1"/>
                </a:solidFill>
                <a:effectLst/>
                <a:latin typeface="Arial" charset="0"/>
              </a:endParaRPr>
            </a:p>
          </p:txBody>
        </p:sp>
        <p:sp>
          <p:nvSpPr>
            <p:cNvPr id="7" name="_s1037"/>
            <p:cNvSpPr>
              <a:spLocks noChangeArrowheads="1"/>
            </p:cNvSpPr>
            <p:nvPr/>
          </p:nvSpPr>
          <p:spPr bwMode="auto">
            <a:xfrm>
              <a:off x="775" y="2735"/>
              <a:ext cx="864" cy="288"/>
            </a:xfrm>
            <a:prstGeom prst="roundRect">
              <a:avLst>
                <a:gd name="adj" fmla="val 16667"/>
              </a:avLst>
            </a:prstGeom>
            <a:solidFill>
              <a:srgbClr val="FF00FF">
                <a:alpha val="50000"/>
              </a:srgbClr>
            </a:solidFill>
            <a:ln w="28575">
              <a:solidFill>
                <a:srgbClr val="FF00AD"/>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000" b="0" i="0" u="sng" strike="noStrike" cap="none" normalizeH="0" baseline="0" smtClean="0">
                  <a:ln>
                    <a:noFill/>
                  </a:ln>
                  <a:solidFill>
                    <a:schemeClr val="hlink"/>
                  </a:solidFill>
                  <a:effectLst/>
                  <a:latin typeface="Arial" charset="0"/>
                  <a:hlinkClick r:id="" action="ppaction://noaction"/>
                </a:rPr>
                <a:t>Зона деления</a:t>
              </a:r>
              <a:endParaRPr kumimoji="0" lang="ru-RU" sz="3000" b="0" i="0" u="none" strike="noStrike" cap="none" normalizeH="0" baseline="0" smtClean="0">
                <a:ln>
                  <a:noFill/>
                </a:ln>
                <a:solidFill>
                  <a:schemeClr val="hlink"/>
                </a:solidFill>
                <a:effectLst/>
                <a:latin typeface="Arial" charset="0"/>
              </a:endParaRPr>
            </a:p>
          </p:txBody>
        </p:sp>
        <p:sp>
          <p:nvSpPr>
            <p:cNvPr id="8" name="_s1038"/>
            <p:cNvSpPr>
              <a:spLocks noChangeArrowheads="1"/>
            </p:cNvSpPr>
            <p:nvPr/>
          </p:nvSpPr>
          <p:spPr bwMode="auto">
            <a:xfrm>
              <a:off x="775" y="3169"/>
              <a:ext cx="864" cy="288"/>
            </a:xfrm>
            <a:prstGeom prst="roundRect">
              <a:avLst>
                <a:gd name="adj" fmla="val 16667"/>
              </a:avLst>
            </a:prstGeom>
            <a:solidFill>
              <a:srgbClr val="FF00FF">
                <a:alpha val="50000"/>
              </a:srgbClr>
            </a:solidFill>
            <a:ln w="28575">
              <a:solidFill>
                <a:srgbClr val="FF00AD"/>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3000" b="0" i="0" u="none" strike="noStrike" cap="none" normalizeH="0" baseline="0" smtClean="0">
                  <a:ln>
                    <a:noFill/>
                  </a:ln>
                  <a:solidFill>
                    <a:schemeClr val="tx1"/>
                  </a:solidFill>
                  <a:effectLst/>
                  <a:latin typeface="Arial" charset="0"/>
                  <a:hlinkClick r:id="" action="ppaction://noaction"/>
                </a:rPr>
                <a:t>Корневой чехлик</a:t>
              </a:r>
              <a:endParaRPr kumimoji="0" lang="ru-RU" sz="3000" b="0" i="0" u="none" strike="noStrike" cap="none" normalizeH="0" baseline="0" smtClean="0">
                <a:ln>
                  <a:noFill/>
                </a:ln>
                <a:solidFill>
                  <a:schemeClr val="tx1"/>
                </a:solidFill>
                <a:effectLst/>
                <a:latin typeface="Arial" charset="0"/>
              </a:endParaRPr>
            </a:p>
          </p:txBody>
        </p:sp>
      </p:grpSp>
      <p:pic>
        <p:nvPicPr>
          <p:cNvPr id="12304" name="Picture 16" descr="микр строение корня"/>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1438" y="1565275"/>
            <a:ext cx="2362200"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30103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12304"/>
                                        </p:tgtEl>
                                        <p:attrNameLst>
                                          <p:attrName>style.visibility</p:attrName>
                                        </p:attrNameLst>
                                      </p:cBhvr>
                                      <p:to>
                                        <p:strVal val="visible"/>
                                      </p:to>
                                    </p:set>
                                    <p:animEffect transition="in" filter="wipe(down)">
                                      <p:cBhvr>
                                        <p:cTn id="11" dur="500"/>
                                        <p:tgtEl>
                                          <p:spTgt spid="123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ru-RU" smtClean="0"/>
              <a:t>Поперечный разрез корня</a:t>
            </a:r>
          </a:p>
        </p:txBody>
      </p:sp>
      <p:pic>
        <p:nvPicPr>
          <p:cNvPr id="24579" name="Picture 3" descr="Поперечный разрез"/>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1663" y="1700213"/>
            <a:ext cx="2000250"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4580" name="Group 4"/>
          <p:cNvGrpSpPr>
            <a:grpSpLocks/>
          </p:cNvGrpSpPr>
          <p:nvPr/>
        </p:nvGrpSpPr>
        <p:grpSpPr bwMode="auto">
          <a:xfrm>
            <a:off x="2806700" y="2924175"/>
            <a:ext cx="4465638" cy="1225550"/>
            <a:chOff x="1768" y="1842"/>
            <a:chExt cx="2813" cy="772"/>
          </a:xfrm>
        </p:grpSpPr>
        <p:sp>
          <p:nvSpPr>
            <p:cNvPr id="7182" name="Line 5"/>
            <p:cNvSpPr>
              <a:spLocks noChangeShapeType="1"/>
            </p:cNvSpPr>
            <p:nvPr/>
          </p:nvSpPr>
          <p:spPr bwMode="auto">
            <a:xfrm flipH="1" flipV="1">
              <a:off x="1768" y="1842"/>
              <a:ext cx="1474" cy="363"/>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nvGrpSpPr>
            <p:cNvPr id="7183" name="Group 6"/>
            <p:cNvGrpSpPr>
              <a:grpSpLocks/>
            </p:cNvGrpSpPr>
            <p:nvPr/>
          </p:nvGrpSpPr>
          <p:grpSpPr bwMode="auto">
            <a:xfrm>
              <a:off x="1768" y="2024"/>
              <a:ext cx="2813" cy="590"/>
              <a:chOff x="1768" y="2024"/>
              <a:chExt cx="2813" cy="590"/>
            </a:xfrm>
          </p:grpSpPr>
          <p:sp>
            <p:nvSpPr>
              <p:cNvPr id="7184" name="Text Box 7"/>
              <p:cNvSpPr txBox="1">
                <a:spLocks noChangeArrowheads="1"/>
              </p:cNvSpPr>
              <p:nvPr/>
            </p:nvSpPr>
            <p:spPr bwMode="auto">
              <a:xfrm>
                <a:off x="3265" y="2024"/>
                <a:ext cx="13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ru-RU" sz="2800" smtClean="0">
                    <a:solidFill>
                      <a:srgbClr val="FFFFFF"/>
                    </a:solidFill>
                  </a:rPr>
                  <a:t>кора</a:t>
                </a:r>
              </a:p>
            </p:txBody>
          </p:sp>
          <p:sp>
            <p:nvSpPr>
              <p:cNvPr id="7185" name="Line 8"/>
              <p:cNvSpPr>
                <a:spLocks noChangeShapeType="1"/>
              </p:cNvSpPr>
              <p:nvPr/>
            </p:nvSpPr>
            <p:spPr bwMode="auto">
              <a:xfrm flipH="1">
                <a:off x="1768" y="2251"/>
                <a:ext cx="1474" cy="363"/>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grpSp>
      <p:grpSp>
        <p:nvGrpSpPr>
          <p:cNvPr id="24585" name="Group 9"/>
          <p:cNvGrpSpPr>
            <a:grpSpLocks/>
          </p:cNvGrpSpPr>
          <p:nvPr/>
        </p:nvGrpSpPr>
        <p:grpSpPr bwMode="auto">
          <a:xfrm>
            <a:off x="2897188" y="4052888"/>
            <a:ext cx="4375150" cy="1085850"/>
            <a:chOff x="1825" y="2553"/>
            <a:chExt cx="2756" cy="684"/>
          </a:xfrm>
        </p:grpSpPr>
        <p:sp>
          <p:nvSpPr>
            <p:cNvPr id="7180" name="Text Box 10"/>
            <p:cNvSpPr txBox="1">
              <a:spLocks noChangeArrowheads="1"/>
            </p:cNvSpPr>
            <p:nvPr/>
          </p:nvSpPr>
          <p:spPr bwMode="auto">
            <a:xfrm>
              <a:off x="3265" y="2553"/>
              <a:ext cx="13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ru-RU" sz="2800" smtClean="0">
                  <a:solidFill>
                    <a:srgbClr val="FFFFFF"/>
                  </a:solidFill>
                </a:rPr>
                <a:t>древесина</a:t>
              </a:r>
            </a:p>
          </p:txBody>
        </p:sp>
        <p:sp>
          <p:nvSpPr>
            <p:cNvPr id="7181" name="Line 11"/>
            <p:cNvSpPr>
              <a:spLocks noChangeShapeType="1"/>
            </p:cNvSpPr>
            <p:nvPr/>
          </p:nvSpPr>
          <p:spPr bwMode="auto">
            <a:xfrm flipH="1">
              <a:off x="1825" y="2750"/>
              <a:ext cx="1395" cy="487"/>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grpSp>
        <p:nvGrpSpPr>
          <p:cNvPr id="24588" name="Group 12"/>
          <p:cNvGrpSpPr>
            <a:grpSpLocks/>
          </p:cNvGrpSpPr>
          <p:nvPr/>
        </p:nvGrpSpPr>
        <p:grpSpPr bwMode="auto">
          <a:xfrm>
            <a:off x="3122613" y="5499100"/>
            <a:ext cx="4149725" cy="754063"/>
            <a:chOff x="1967" y="3464"/>
            <a:chExt cx="2614" cy="475"/>
          </a:xfrm>
        </p:grpSpPr>
        <p:sp>
          <p:nvSpPr>
            <p:cNvPr id="7178" name="Text Box 13"/>
            <p:cNvSpPr txBox="1">
              <a:spLocks noChangeArrowheads="1"/>
            </p:cNvSpPr>
            <p:nvPr/>
          </p:nvSpPr>
          <p:spPr bwMode="auto">
            <a:xfrm>
              <a:off x="3265" y="3612"/>
              <a:ext cx="13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ru-RU" sz="2800" smtClean="0">
                  <a:solidFill>
                    <a:srgbClr val="FFFFFF"/>
                  </a:solidFill>
                </a:rPr>
                <a:t>луб</a:t>
              </a:r>
            </a:p>
          </p:txBody>
        </p:sp>
        <p:sp>
          <p:nvSpPr>
            <p:cNvPr id="7179" name="Line 14"/>
            <p:cNvSpPr>
              <a:spLocks noChangeShapeType="1"/>
            </p:cNvSpPr>
            <p:nvPr/>
          </p:nvSpPr>
          <p:spPr bwMode="auto">
            <a:xfrm flipH="1" flipV="1">
              <a:off x="1967" y="3464"/>
              <a:ext cx="1253" cy="340"/>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grpSp>
        <p:nvGrpSpPr>
          <p:cNvPr id="24591" name="Group 15"/>
          <p:cNvGrpSpPr>
            <a:grpSpLocks/>
          </p:cNvGrpSpPr>
          <p:nvPr/>
        </p:nvGrpSpPr>
        <p:grpSpPr bwMode="auto">
          <a:xfrm>
            <a:off x="3022600" y="4892675"/>
            <a:ext cx="4249738" cy="519113"/>
            <a:chOff x="1904" y="3082"/>
            <a:chExt cx="2677" cy="327"/>
          </a:xfrm>
        </p:grpSpPr>
        <p:sp>
          <p:nvSpPr>
            <p:cNvPr id="7176" name="Text Box 16"/>
            <p:cNvSpPr txBox="1">
              <a:spLocks noChangeArrowheads="1"/>
            </p:cNvSpPr>
            <p:nvPr/>
          </p:nvSpPr>
          <p:spPr bwMode="auto">
            <a:xfrm>
              <a:off x="3265" y="3082"/>
              <a:ext cx="1316" cy="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50000"/>
                </a:spcBef>
                <a:spcAft>
                  <a:spcPct val="0"/>
                </a:spcAft>
              </a:pPr>
              <a:r>
                <a:rPr lang="ru-RU" sz="2800" smtClean="0">
                  <a:solidFill>
                    <a:srgbClr val="FFFFFF"/>
                  </a:solidFill>
                </a:rPr>
                <a:t>камбий</a:t>
              </a:r>
            </a:p>
          </p:txBody>
        </p:sp>
        <p:sp>
          <p:nvSpPr>
            <p:cNvPr id="7177" name="Line 17"/>
            <p:cNvSpPr>
              <a:spLocks noChangeShapeType="1"/>
            </p:cNvSpPr>
            <p:nvPr/>
          </p:nvSpPr>
          <p:spPr bwMode="auto">
            <a:xfrm flipH="1">
              <a:off x="1904" y="3294"/>
              <a:ext cx="1361" cy="45"/>
            </a:xfrm>
            <a:prstGeom prst="line">
              <a:avLst/>
            </a:prstGeom>
            <a:noFill/>
            <a:ln w="571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spTree>
    <p:extLst>
      <p:ext uri="{BB962C8B-B14F-4D97-AF65-F5344CB8AC3E}">
        <p14:creationId xmlns:p14="http://schemas.microsoft.com/office/powerpoint/2010/main" val="8454635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fade">
                                      <p:cBhvr>
                                        <p:cTn id="7" dur="1000"/>
                                        <p:tgtEl>
                                          <p:spTgt spid="245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24580"/>
                                        </p:tgtEl>
                                        <p:attrNameLst>
                                          <p:attrName>style.visibility</p:attrName>
                                        </p:attrNameLst>
                                      </p:cBhvr>
                                      <p:to>
                                        <p:strVal val="visible"/>
                                      </p:to>
                                    </p:set>
                                    <p:animEffect transition="in" filter="wipe(down)">
                                      <p:cBhvr>
                                        <p:cTn id="12" dur="500"/>
                                        <p:tgtEl>
                                          <p:spTgt spid="245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24585"/>
                                        </p:tgtEl>
                                        <p:attrNameLst>
                                          <p:attrName>style.visibility</p:attrName>
                                        </p:attrNameLst>
                                      </p:cBhvr>
                                      <p:to>
                                        <p:strVal val="visible"/>
                                      </p:to>
                                    </p:set>
                                    <p:animEffect transition="in" filter="wipe(left)">
                                      <p:cBhvr>
                                        <p:cTn id="17" dur="500"/>
                                        <p:tgtEl>
                                          <p:spTgt spid="245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4588"/>
                                        </p:tgtEl>
                                        <p:attrNameLst>
                                          <p:attrName>style.visibility</p:attrName>
                                        </p:attrNameLst>
                                      </p:cBhvr>
                                      <p:to>
                                        <p:strVal val="visible"/>
                                      </p:to>
                                    </p:set>
                                    <p:animEffect transition="in" filter="wipe(left)">
                                      <p:cBhvr>
                                        <p:cTn id="22" dur="500"/>
                                        <p:tgtEl>
                                          <p:spTgt spid="2458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4591"/>
                                        </p:tgtEl>
                                        <p:attrNameLst>
                                          <p:attrName>style.visibility</p:attrName>
                                        </p:attrNameLst>
                                      </p:cBhvr>
                                      <p:to>
                                        <p:strVal val="visible"/>
                                      </p:to>
                                    </p:set>
                                    <p:animEffect transition="in" filter="wipe(left)">
                                      <p:cBhvr>
                                        <p:cTn id="27" dur="500"/>
                                        <p:tgtEl>
                                          <p:spTgt spid="245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pPr eaLnBrk="1" hangingPunct="1"/>
            <a:r>
              <a:rPr lang="ru-RU" sz="4000" smtClean="0"/>
              <a:t>Тест</a:t>
            </a:r>
            <a:br>
              <a:rPr lang="ru-RU" sz="4000" smtClean="0"/>
            </a:br>
            <a:endParaRPr lang="ru-RU" sz="4000" smtClean="0"/>
          </a:p>
        </p:txBody>
      </p:sp>
      <p:sp>
        <p:nvSpPr>
          <p:cNvPr id="34821" name="Rectangle 5"/>
          <p:cNvSpPr>
            <a:spLocks noChangeArrowheads="1"/>
          </p:cNvSpPr>
          <p:nvPr/>
        </p:nvSpPr>
        <p:spPr bwMode="auto">
          <a:xfrm>
            <a:off x="168275" y="1414463"/>
            <a:ext cx="4318000" cy="251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r>
              <a:rPr lang="ru-RU" sz="2000" smtClean="0">
                <a:solidFill>
                  <a:srgbClr val="FFFFFF"/>
                </a:solidFill>
              </a:rPr>
              <a:t>1. Корень растет в длину за счет деления клеток образовательной ткани:</a:t>
            </a:r>
          </a:p>
          <a:p>
            <a:pPr fontAlgn="base">
              <a:spcBef>
                <a:spcPct val="0"/>
              </a:spcBef>
              <a:spcAft>
                <a:spcPct val="0"/>
              </a:spcAft>
            </a:pPr>
            <a:r>
              <a:rPr lang="ru-RU" sz="2000" smtClean="0">
                <a:solidFill>
                  <a:srgbClr val="FFFFFF"/>
                </a:solidFill>
              </a:rPr>
              <a:t>  а) верхушечной;</a:t>
            </a:r>
          </a:p>
          <a:p>
            <a:pPr fontAlgn="base">
              <a:spcBef>
                <a:spcPct val="0"/>
              </a:spcBef>
              <a:spcAft>
                <a:spcPct val="0"/>
              </a:spcAft>
            </a:pPr>
            <a:r>
              <a:rPr lang="ru-RU" sz="2000" smtClean="0">
                <a:solidFill>
                  <a:srgbClr val="FFFFFF"/>
                </a:solidFill>
              </a:rPr>
              <a:t>  б) вставочной;</a:t>
            </a:r>
          </a:p>
          <a:p>
            <a:pPr fontAlgn="base">
              <a:spcBef>
                <a:spcPct val="0"/>
              </a:spcBef>
              <a:spcAft>
                <a:spcPct val="0"/>
              </a:spcAft>
            </a:pPr>
            <a:r>
              <a:rPr lang="ru-RU" sz="2000" smtClean="0">
                <a:solidFill>
                  <a:srgbClr val="FFFFFF"/>
                </a:solidFill>
              </a:rPr>
              <a:t>  в) боковой;</a:t>
            </a:r>
          </a:p>
          <a:p>
            <a:pPr fontAlgn="base">
              <a:spcBef>
                <a:spcPct val="0"/>
              </a:spcBef>
              <a:spcAft>
                <a:spcPct val="0"/>
              </a:spcAft>
            </a:pPr>
            <a:r>
              <a:rPr lang="ru-RU" sz="2000" smtClean="0">
                <a:solidFill>
                  <a:srgbClr val="FFFFFF"/>
                </a:solidFill>
              </a:rPr>
              <a:t>  г) верхушечной и вставочной.</a:t>
            </a:r>
          </a:p>
        </p:txBody>
      </p:sp>
      <p:sp>
        <p:nvSpPr>
          <p:cNvPr id="34822" name="Rectangle 6"/>
          <p:cNvSpPr>
            <a:spLocks noChangeArrowheads="1"/>
          </p:cNvSpPr>
          <p:nvPr/>
        </p:nvSpPr>
        <p:spPr bwMode="auto">
          <a:xfrm>
            <a:off x="168275" y="4221163"/>
            <a:ext cx="4318000" cy="251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r>
              <a:rPr lang="ru-RU" sz="2000" smtClean="0">
                <a:solidFill>
                  <a:srgbClr val="FFFFFF"/>
                </a:solidFill>
              </a:rPr>
              <a:t>2. Проведение веществ в корне осуществляется в следующем направлении:</a:t>
            </a:r>
          </a:p>
          <a:p>
            <a:pPr fontAlgn="base">
              <a:spcBef>
                <a:spcPct val="0"/>
              </a:spcBef>
              <a:spcAft>
                <a:spcPct val="0"/>
              </a:spcAft>
            </a:pPr>
            <a:r>
              <a:rPr lang="ru-RU" sz="2000" smtClean="0">
                <a:solidFill>
                  <a:srgbClr val="FFFFFF"/>
                </a:solidFill>
              </a:rPr>
              <a:t>  а) восходящем;</a:t>
            </a:r>
          </a:p>
          <a:p>
            <a:pPr fontAlgn="base">
              <a:spcBef>
                <a:spcPct val="0"/>
              </a:spcBef>
              <a:spcAft>
                <a:spcPct val="0"/>
              </a:spcAft>
            </a:pPr>
            <a:r>
              <a:rPr lang="ru-RU" sz="2000" smtClean="0">
                <a:solidFill>
                  <a:srgbClr val="FFFFFF"/>
                </a:solidFill>
              </a:rPr>
              <a:t>  б) нисходящем;</a:t>
            </a:r>
          </a:p>
          <a:p>
            <a:pPr fontAlgn="base">
              <a:spcBef>
                <a:spcPct val="0"/>
              </a:spcBef>
              <a:spcAft>
                <a:spcPct val="0"/>
              </a:spcAft>
            </a:pPr>
            <a:r>
              <a:rPr lang="ru-RU" sz="2000" smtClean="0">
                <a:solidFill>
                  <a:srgbClr val="FFFFFF"/>
                </a:solidFill>
              </a:rPr>
              <a:t>  в) радиальном (поперечном);</a:t>
            </a:r>
          </a:p>
          <a:p>
            <a:pPr fontAlgn="base">
              <a:spcBef>
                <a:spcPct val="0"/>
              </a:spcBef>
              <a:spcAft>
                <a:spcPct val="0"/>
              </a:spcAft>
            </a:pPr>
            <a:r>
              <a:rPr lang="ru-RU" sz="2000" smtClean="0">
                <a:solidFill>
                  <a:srgbClr val="FFFFFF"/>
                </a:solidFill>
              </a:rPr>
              <a:t>  г) все ответы верны.</a:t>
            </a:r>
          </a:p>
        </p:txBody>
      </p:sp>
      <p:sp>
        <p:nvSpPr>
          <p:cNvPr id="34823" name="Rectangle 7"/>
          <p:cNvSpPr>
            <a:spLocks noChangeArrowheads="1"/>
          </p:cNvSpPr>
          <p:nvPr/>
        </p:nvSpPr>
        <p:spPr bwMode="auto">
          <a:xfrm>
            <a:off x="4657725" y="1414463"/>
            <a:ext cx="4318000" cy="251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r>
              <a:rPr lang="ru-RU" sz="2000" smtClean="0">
                <a:solidFill>
                  <a:srgbClr val="FFFFFF"/>
                </a:solidFill>
              </a:rPr>
              <a:t>3. Основная ткань корня выполняет функцию:</a:t>
            </a:r>
          </a:p>
          <a:p>
            <a:pPr fontAlgn="base">
              <a:spcBef>
                <a:spcPct val="0"/>
              </a:spcBef>
              <a:spcAft>
                <a:spcPct val="0"/>
              </a:spcAft>
            </a:pPr>
            <a:r>
              <a:rPr lang="ru-RU" sz="2000" smtClean="0">
                <a:solidFill>
                  <a:srgbClr val="FFFFFF"/>
                </a:solidFill>
              </a:rPr>
              <a:t>  а) запасающую;</a:t>
            </a:r>
          </a:p>
          <a:p>
            <a:pPr fontAlgn="base">
              <a:spcBef>
                <a:spcPct val="0"/>
              </a:spcBef>
              <a:spcAft>
                <a:spcPct val="0"/>
              </a:spcAft>
            </a:pPr>
            <a:r>
              <a:rPr lang="ru-RU" sz="2000" smtClean="0">
                <a:solidFill>
                  <a:srgbClr val="FFFFFF"/>
                </a:solidFill>
              </a:rPr>
              <a:t>  б) синтетическую;</a:t>
            </a:r>
          </a:p>
          <a:p>
            <a:pPr fontAlgn="base">
              <a:spcBef>
                <a:spcPct val="0"/>
              </a:spcBef>
              <a:spcAft>
                <a:spcPct val="0"/>
              </a:spcAft>
            </a:pPr>
            <a:r>
              <a:rPr lang="ru-RU" sz="2000" smtClean="0">
                <a:solidFill>
                  <a:srgbClr val="FFFFFF"/>
                </a:solidFill>
              </a:rPr>
              <a:t>  в) проводящую;</a:t>
            </a:r>
          </a:p>
          <a:p>
            <a:pPr fontAlgn="base">
              <a:spcBef>
                <a:spcPct val="0"/>
              </a:spcBef>
              <a:spcAft>
                <a:spcPct val="0"/>
              </a:spcAft>
            </a:pPr>
            <a:r>
              <a:rPr lang="ru-RU" sz="2000" smtClean="0">
                <a:solidFill>
                  <a:srgbClr val="FFFFFF"/>
                </a:solidFill>
              </a:rPr>
              <a:t>  г) все ответы верны.</a:t>
            </a:r>
          </a:p>
        </p:txBody>
      </p:sp>
      <p:sp>
        <p:nvSpPr>
          <p:cNvPr id="34824" name="Rectangle 8"/>
          <p:cNvSpPr>
            <a:spLocks noChangeArrowheads="1"/>
          </p:cNvSpPr>
          <p:nvPr/>
        </p:nvSpPr>
        <p:spPr bwMode="auto">
          <a:xfrm>
            <a:off x="4657725" y="4221163"/>
            <a:ext cx="4318000" cy="2519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r>
              <a:rPr lang="ru-RU" sz="2000" smtClean="0">
                <a:solidFill>
                  <a:srgbClr val="FFFFFF"/>
                </a:solidFill>
              </a:rPr>
              <a:t>4. Функции корня:</a:t>
            </a:r>
          </a:p>
          <a:p>
            <a:pPr fontAlgn="base">
              <a:spcBef>
                <a:spcPct val="0"/>
              </a:spcBef>
              <a:spcAft>
                <a:spcPct val="0"/>
              </a:spcAft>
            </a:pPr>
            <a:r>
              <a:rPr lang="ru-RU" sz="2000" smtClean="0">
                <a:solidFill>
                  <a:srgbClr val="FFFFFF"/>
                </a:solidFill>
              </a:rPr>
              <a:t>  а) опорная;</a:t>
            </a:r>
          </a:p>
          <a:p>
            <a:pPr fontAlgn="base">
              <a:spcBef>
                <a:spcPct val="0"/>
              </a:spcBef>
              <a:spcAft>
                <a:spcPct val="0"/>
              </a:spcAft>
            </a:pPr>
            <a:r>
              <a:rPr lang="ru-RU" sz="2000" smtClean="0">
                <a:solidFill>
                  <a:srgbClr val="FFFFFF"/>
                </a:solidFill>
              </a:rPr>
              <a:t>  б) транспортная;</a:t>
            </a:r>
          </a:p>
          <a:p>
            <a:pPr fontAlgn="base">
              <a:spcBef>
                <a:spcPct val="0"/>
              </a:spcBef>
              <a:spcAft>
                <a:spcPct val="0"/>
              </a:spcAft>
            </a:pPr>
            <a:r>
              <a:rPr lang="ru-RU" sz="2000" smtClean="0">
                <a:solidFill>
                  <a:srgbClr val="FFFFFF"/>
                </a:solidFill>
              </a:rPr>
              <a:t>  в) запасающая;</a:t>
            </a:r>
          </a:p>
          <a:p>
            <a:pPr fontAlgn="base">
              <a:spcBef>
                <a:spcPct val="0"/>
              </a:spcBef>
              <a:spcAft>
                <a:spcPct val="0"/>
              </a:spcAft>
            </a:pPr>
            <a:r>
              <a:rPr lang="ru-RU" sz="2000" smtClean="0">
                <a:solidFill>
                  <a:srgbClr val="FFFFFF"/>
                </a:solidFill>
              </a:rPr>
              <a:t>  г) все ответы верны.</a:t>
            </a:r>
          </a:p>
        </p:txBody>
      </p:sp>
    </p:spTree>
    <p:extLst>
      <p:ext uri="{BB962C8B-B14F-4D97-AF65-F5344CB8AC3E}">
        <p14:creationId xmlns:p14="http://schemas.microsoft.com/office/powerpoint/2010/main" val="12222228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821">
                                            <p:txEl>
                                              <p:pRg st="0" end="0"/>
                                            </p:txEl>
                                          </p:spTgt>
                                        </p:tgtEl>
                                        <p:attrNameLst>
                                          <p:attrName>style.visibility</p:attrName>
                                        </p:attrNameLst>
                                      </p:cBhvr>
                                      <p:to>
                                        <p:strVal val="visible"/>
                                      </p:to>
                                    </p:set>
                                    <p:animEffect transition="in" filter="wipe(left)">
                                      <p:cBhvr>
                                        <p:cTn id="7" dur="500"/>
                                        <p:tgtEl>
                                          <p:spTgt spid="34821">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4821">
                                            <p:txEl>
                                              <p:pRg st="1" end="1"/>
                                            </p:txEl>
                                          </p:spTgt>
                                        </p:tgtEl>
                                        <p:attrNameLst>
                                          <p:attrName>style.visibility</p:attrName>
                                        </p:attrNameLst>
                                      </p:cBhvr>
                                      <p:to>
                                        <p:strVal val="visible"/>
                                      </p:to>
                                    </p:set>
                                    <p:animEffect transition="in" filter="wipe(left)">
                                      <p:cBhvr>
                                        <p:cTn id="10" dur="500"/>
                                        <p:tgtEl>
                                          <p:spTgt spid="34821">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34821">
                                            <p:txEl>
                                              <p:pRg st="2" end="2"/>
                                            </p:txEl>
                                          </p:spTgt>
                                        </p:tgtEl>
                                        <p:attrNameLst>
                                          <p:attrName>style.visibility</p:attrName>
                                        </p:attrNameLst>
                                      </p:cBhvr>
                                      <p:to>
                                        <p:strVal val="visible"/>
                                      </p:to>
                                    </p:set>
                                    <p:animEffect transition="in" filter="wipe(left)">
                                      <p:cBhvr>
                                        <p:cTn id="13" dur="500"/>
                                        <p:tgtEl>
                                          <p:spTgt spid="34821">
                                            <p:txEl>
                                              <p:pRg st="2" end="2"/>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34821">
                                            <p:txEl>
                                              <p:pRg st="3" end="3"/>
                                            </p:txEl>
                                          </p:spTgt>
                                        </p:tgtEl>
                                        <p:attrNameLst>
                                          <p:attrName>style.visibility</p:attrName>
                                        </p:attrNameLst>
                                      </p:cBhvr>
                                      <p:to>
                                        <p:strVal val="visible"/>
                                      </p:to>
                                    </p:set>
                                    <p:animEffect transition="in" filter="wipe(left)">
                                      <p:cBhvr>
                                        <p:cTn id="16" dur="500"/>
                                        <p:tgtEl>
                                          <p:spTgt spid="34821">
                                            <p:txEl>
                                              <p:pRg st="3" end="3"/>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34821">
                                            <p:txEl>
                                              <p:pRg st="4" end="4"/>
                                            </p:txEl>
                                          </p:spTgt>
                                        </p:tgtEl>
                                        <p:attrNameLst>
                                          <p:attrName>style.visibility</p:attrName>
                                        </p:attrNameLst>
                                      </p:cBhvr>
                                      <p:to>
                                        <p:strVal val="visible"/>
                                      </p:to>
                                    </p:set>
                                    <p:animEffect transition="in" filter="wipe(left)">
                                      <p:cBhvr>
                                        <p:cTn id="19" dur="500"/>
                                        <p:tgtEl>
                                          <p:spTgt spid="34821">
                                            <p:txEl>
                                              <p:pRg st="4" end="4"/>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35" presetClass="emph" presetSubtype="0" repeatCount="3000" fill="hold" nodeType="clickEffect">
                                  <p:stCondLst>
                                    <p:cond delay="0"/>
                                  </p:stCondLst>
                                  <p:childTnLst>
                                    <p:anim calcmode="discrete" valueType="str">
                                      <p:cBhvr>
                                        <p:cTn id="23" dur="1000" fill="hold"/>
                                        <p:tgtEl>
                                          <p:spTgt spid="34821">
                                            <p:txEl>
                                              <p:pRg st="1" end="1"/>
                                            </p:txEl>
                                          </p:spTgt>
                                        </p:tgtEl>
                                        <p:attrNameLst>
                                          <p:attrName>style.visibility</p:attrName>
                                        </p:attrNameLst>
                                      </p:cBhvr>
                                      <p:tavLst>
                                        <p:tav tm="0">
                                          <p:val>
                                            <p:strVal val="hidden"/>
                                          </p:val>
                                        </p:tav>
                                        <p:tav tm="50000">
                                          <p:val>
                                            <p:strVal val="visible"/>
                                          </p:val>
                                        </p:tav>
                                      </p:tavLst>
                                    </p:anim>
                                  </p:childTnLst>
                                </p:cTn>
                              </p:par>
                              <p:par>
                                <p:cTn id="24" presetID="3" presetClass="emph" presetSubtype="2" fill="hold" nodeType="withEffect">
                                  <p:stCondLst>
                                    <p:cond delay="0"/>
                                  </p:stCondLst>
                                  <p:childTnLst>
                                    <p:animClr clrSpc="rgb" dir="cw">
                                      <p:cBhvr override="childStyle">
                                        <p:cTn id="25" dur="2000" fill="hold"/>
                                        <p:tgtEl>
                                          <p:spTgt spid="34821">
                                            <p:txEl>
                                              <p:pRg st="1" end="1"/>
                                            </p:txEl>
                                          </p:spTgt>
                                        </p:tgtEl>
                                        <p:attrNameLst>
                                          <p:attrName>style.color</p:attrName>
                                        </p:attrNameLst>
                                      </p:cBhvr>
                                      <p:to>
                                        <a:srgbClr val="FF0000"/>
                                      </p:to>
                                    </p:animClr>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34822">
                                            <p:txEl>
                                              <p:pRg st="0" end="0"/>
                                            </p:txEl>
                                          </p:spTgt>
                                        </p:tgtEl>
                                        <p:attrNameLst>
                                          <p:attrName>style.visibility</p:attrName>
                                        </p:attrNameLst>
                                      </p:cBhvr>
                                      <p:to>
                                        <p:strVal val="visible"/>
                                      </p:to>
                                    </p:set>
                                    <p:animEffect transition="in" filter="wipe(left)">
                                      <p:cBhvr>
                                        <p:cTn id="30" dur="500"/>
                                        <p:tgtEl>
                                          <p:spTgt spid="34822">
                                            <p:txEl>
                                              <p:pRg st="0" end="0"/>
                                            </p:txEl>
                                          </p:spTgt>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34822">
                                            <p:txEl>
                                              <p:pRg st="1" end="1"/>
                                            </p:txEl>
                                          </p:spTgt>
                                        </p:tgtEl>
                                        <p:attrNameLst>
                                          <p:attrName>style.visibility</p:attrName>
                                        </p:attrNameLst>
                                      </p:cBhvr>
                                      <p:to>
                                        <p:strVal val="visible"/>
                                      </p:to>
                                    </p:set>
                                    <p:animEffect transition="in" filter="wipe(left)">
                                      <p:cBhvr>
                                        <p:cTn id="33" dur="500"/>
                                        <p:tgtEl>
                                          <p:spTgt spid="34822">
                                            <p:txEl>
                                              <p:pRg st="1" end="1"/>
                                            </p:txEl>
                                          </p:spTgt>
                                        </p:tgtEl>
                                      </p:cBhvr>
                                    </p:animEffect>
                                  </p:childTnLst>
                                </p:cTn>
                              </p:par>
                              <p:par>
                                <p:cTn id="34" presetID="22" presetClass="entr" presetSubtype="8" fill="hold" grpId="0" nodeType="withEffect">
                                  <p:stCondLst>
                                    <p:cond delay="0"/>
                                  </p:stCondLst>
                                  <p:childTnLst>
                                    <p:set>
                                      <p:cBhvr>
                                        <p:cTn id="35" dur="1" fill="hold">
                                          <p:stCondLst>
                                            <p:cond delay="0"/>
                                          </p:stCondLst>
                                        </p:cTn>
                                        <p:tgtEl>
                                          <p:spTgt spid="34822">
                                            <p:txEl>
                                              <p:pRg st="2" end="2"/>
                                            </p:txEl>
                                          </p:spTgt>
                                        </p:tgtEl>
                                        <p:attrNameLst>
                                          <p:attrName>style.visibility</p:attrName>
                                        </p:attrNameLst>
                                      </p:cBhvr>
                                      <p:to>
                                        <p:strVal val="visible"/>
                                      </p:to>
                                    </p:set>
                                    <p:animEffect transition="in" filter="wipe(left)">
                                      <p:cBhvr>
                                        <p:cTn id="36" dur="500"/>
                                        <p:tgtEl>
                                          <p:spTgt spid="34822">
                                            <p:txEl>
                                              <p:pRg st="2" end="2"/>
                                            </p:txEl>
                                          </p:spTgt>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34822">
                                            <p:txEl>
                                              <p:pRg st="3" end="3"/>
                                            </p:txEl>
                                          </p:spTgt>
                                        </p:tgtEl>
                                        <p:attrNameLst>
                                          <p:attrName>style.visibility</p:attrName>
                                        </p:attrNameLst>
                                      </p:cBhvr>
                                      <p:to>
                                        <p:strVal val="visible"/>
                                      </p:to>
                                    </p:set>
                                    <p:animEffect transition="in" filter="wipe(left)">
                                      <p:cBhvr>
                                        <p:cTn id="39" dur="500"/>
                                        <p:tgtEl>
                                          <p:spTgt spid="34822">
                                            <p:txEl>
                                              <p:pRg st="3" end="3"/>
                                            </p:txEl>
                                          </p:spTgt>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34822">
                                            <p:txEl>
                                              <p:pRg st="4" end="4"/>
                                            </p:txEl>
                                          </p:spTgt>
                                        </p:tgtEl>
                                        <p:attrNameLst>
                                          <p:attrName>style.visibility</p:attrName>
                                        </p:attrNameLst>
                                      </p:cBhvr>
                                      <p:to>
                                        <p:strVal val="visible"/>
                                      </p:to>
                                    </p:set>
                                    <p:animEffect transition="in" filter="wipe(left)">
                                      <p:cBhvr>
                                        <p:cTn id="42" dur="500"/>
                                        <p:tgtEl>
                                          <p:spTgt spid="34822">
                                            <p:txEl>
                                              <p:pRg st="4" end="4"/>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5" presetClass="emph" presetSubtype="0" repeatCount="3000" fill="hold" nodeType="clickEffect">
                                  <p:stCondLst>
                                    <p:cond delay="0"/>
                                  </p:stCondLst>
                                  <p:childTnLst>
                                    <p:anim calcmode="discrete" valueType="str">
                                      <p:cBhvr>
                                        <p:cTn id="46" dur="1000" fill="hold"/>
                                        <p:tgtEl>
                                          <p:spTgt spid="34822">
                                            <p:txEl>
                                              <p:pRg st="4" end="4"/>
                                            </p:txEl>
                                          </p:spTgt>
                                        </p:tgtEl>
                                        <p:attrNameLst>
                                          <p:attrName>style.visibility</p:attrName>
                                        </p:attrNameLst>
                                      </p:cBhvr>
                                      <p:tavLst>
                                        <p:tav tm="0">
                                          <p:val>
                                            <p:strVal val="hidden"/>
                                          </p:val>
                                        </p:tav>
                                        <p:tav tm="50000">
                                          <p:val>
                                            <p:strVal val="visible"/>
                                          </p:val>
                                        </p:tav>
                                      </p:tavLst>
                                    </p:anim>
                                  </p:childTnLst>
                                </p:cTn>
                              </p:par>
                              <p:par>
                                <p:cTn id="47" presetID="3" presetClass="emph" presetSubtype="2" fill="hold" nodeType="withEffect">
                                  <p:stCondLst>
                                    <p:cond delay="0"/>
                                  </p:stCondLst>
                                  <p:childTnLst>
                                    <p:animClr clrSpc="rgb" dir="cw">
                                      <p:cBhvr override="childStyle">
                                        <p:cTn id="48" dur="2000" fill="hold"/>
                                        <p:tgtEl>
                                          <p:spTgt spid="34822">
                                            <p:txEl>
                                              <p:pRg st="4" end="4"/>
                                            </p:txEl>
                                          </p:spTgt>
                                        </p:tgtEl>
                                        <p:attrNameLst>
                                          <p:attrName>style.color</p:attrName>
                                        </p:attrNameLst>
                                      </p:cBhvr>
                                      <p:to>
                                        <a:srgbClr val="FF0000"/>
                                      </p:to>
                                    </p:animClr>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34823">
                                            <p:txEl>
                                              <p:pRg st="0" end="0"/>
                                            </p:txEl>
                                          </p:spTgt>
                                        </p:tgtEl>
                                        <p:attrNameLst>
                                          <p:attrName>style.visibility</p:attrName>
                                        </p:attrNameLst>
                                      </p:cBhvr>
                                      <p:to>
                                        <p:strVal val="visible"/>
                                      </p:to>
                                    </p:set>
                                    <p:animEffect transition="in" filter="wipe(left)">
                                      <p:cBhvr>
                                        <p:cTn id="53" dur="500"/>
                                        <p:tgtEl>
                                          <p:spTgt spid="34823">
                                            <p:txEl>
                                              <p:pRg st="0" end="0"/>
                                            </p:txEl>
                                          </p:spTgt>
                                        </p:tgtEl>
                                      </p:cBhvr>
                                    </p:animEffect>
                                  </p:childTnLst>
                                </p:cTn>
                              </p:par>
                              <p:par>
                                <p:cTn id="54" presetID="22" presetClass="entr" presetSubtype="8" fill="hold" grpId="0" nodeType="withEffect">
                                  <p:stCondLst>
                                    <p:cond delay="0"/>
                                  </p:stCondLst>
                                  <p:childTnLst>
                                    <p:set>
                                      <p:cBhvr>
                                        <p:cTn id="55" dur="1" fill="hold">
                                          <p:stCondLst>
                                            <p:cond delay="0"/>
                                          </p:stCondLst>
                                        </p:cTn>
                                        <p:tgtEl>
                                          <p:spTgt spid="34823">
                                            <p:txEl>
                                              <p:pRg st="1" end="1"/>
                                            </p:txEl>
                                          </p:spTgt>
                                        </p:tgtEl>
                                        <p:attrNameLst>
                                          <p:attrName>style.visibility</p:attrName>
                                        </p:attrNameLst>
                                      </p:cBhvr>
                                      <p:to>
                                        <p:strVal val="visible"/>
                                      </p:to>
                                    </p:set>
                                    <p:animEffect transition="in" filter="wipe(left)">
                                      <p:cBhvr>
                                        <p:cTn id="56" dur="500"/>
                                        <p:tgtEl>
                                          <p:spTgt spid="34823">
                                            <p:txEl>
                                              <p:pRg st="1" end="1"/>
                                            </p:txEl>
                                          </p:spTgt>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34823">
                                            <p:txEl>
                                              <p:pRg st="2" end="2"/>
                                            </p:txEl>
                                          </p:spTgt>
                                        </p:tgtEl>
                                        <p:attrNameLst>
                                          <p:attrName>style.visibility</p:attrName>
                                        </p:attrNameLst>
                                      </p:cBhvr>
                                      <p:to>
                                        <p:strVal val="visible"/>
                                      </p:to>
                                    </p:set>
                                    <p:animEffect transition="in" filter="wipe(left)">
                                      <p:cBhvr>
                                        <p:cTn id="59" dur="500"/>
                                        <p:tgtEl>
                                          <p:spTgt spid="34823">
                                            <p:txEl>
                                              <p:pRg st="2" end="2"/>
                                            </p:txEl>
                                          </p:spTgt>
                                        </p:tgtEl>
                                      </p:cBhvr>
                                    </p:animEffect>
                                  </p:childTnLst>
                                </p:cTn>
                              </p:par>
                              <p:par>
                                <p:cTn id="60" presetID="22" presetClass="entr" presetSubtype="8" fill="hold" grpId="0" nodeType="withEffect">
                                  <p:stCondLst>
                                    <p:cond delay="0"/>
                                  </p:stCondLst>
                                  <p:childTnLst>
                                    <p:set>
                                      <p:cBhvr>
                                        <p:cTn id="61" dur="1" fill="hold">
                                          <p:stCondLst>
                                            <p:cond delay="0"/>
                                          </p:stCondLst>
                                        </p:cTn>
                                        <p:tgtEl>
                                          <p:spTgt spid="34823">
                                            <p:txEl>
                                              <p:pRg st="3" end="3"/>
                                            </p:txEl>
                                          </p:spTgt>
                                        </p:tgtEl>
                                        <p:attrNameLst>
                                          <p:attrName>style.visibility</p:attrName>
                                        </p:attrNameLst>
                                      </p:cBhvr>
                                      <p:to>
                                        <p:strVal val="visible"/>
                                      </p:to>
                                    </p:set>
                                    <p:animEffect transition="in" filter="wipe(left)">
                                      <p:cBhvr>
                                        <p:cTn id="62" dur="500"/>
                                        <p:tgtEl>
                                          <p:spTgt spid="34823">
                                            <p:txEl>
                                              <p:pRg st="3" end="3"/>
                                            </p:txEl>
                                          </p:spTgt>
                                        </p:tgtEl>
                                      </p:cBhvr>
                                    </p:animEffect>
                                  </p:childTnLst>
                                </p:cTn>
                              </p:par>
                              <p:par>
                                <p:cTn id="63" presetID="22" presetClass="entr" presetSubtype="8" fill="hold" grpId="0" nodeType="withEffect">
                                  <p:stCondLst>
                                    <p:cond delay="0"/>
                                  </p:stCondLst>
                                  <p:childTnLst>
                                    <p:set>
                                      <p:cBhvr>
                                        <p:cTn id="64" dur="1" fill="hold">
                                          <p:stCondLst>
                                            <p:cond delay="0"/>
                                          </p:stCondLst>
                                        </p:cTn>
                                        <p:tgtEl>
                                          <p:spTgt spid="34823">
                                            <p:txEl>
                                              <p:pRg st="4" end="4"/>
                                            </p:txEl>
                                          </p:spTgt>
                                        </p:tgtEl>
                                        <p:attrNameLst>
                                          <p:attrName>style.visibility</p:attrName>
                                        </p:attrNameLst>
                                      </p:cBhvr>
                                      <p:to>
                                        <p:strVal val="visible"/>
                                      </p:to>
                                    </p:set>
                                    <p:animEffect transition="in" filter="wipe(left)">
                                      <p:cBhvr>
                                        <p:cTn id="65" dur="500"/>
                                        <p:tgtEl>
                                          <p:spTgt spid="34823">
                                            <p:txEl>
                                              <p:pRg st="4" end="4"/>
                                            </p:txEl>
                                          </p:spTgt>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35" presetClass="emph" presetSubtype="0" repeatCount="3000" fill="hold" nodeType="clickEffect">
                                  <p:stCondLst>
                                    <p:cond delay="0"/>
                                  </p:stCondLst>
                                  <p:childTnLst>
                                    <p:anim calcmode="discrete" valueType="str">
                                      <p:cBhvr>
                                        <p:cTn id="69" dur="1000" fill="hold"/>
                                        <p:tgtEl>
                                          <p:spTgt spid="34823">
                                            <p:txEl>
                                              <p:pRg st="1" end="1"/>
                                            </p:txEl>
                                          </p:spTgt>
                                        </p:tgtEl>
                                        <p:attrNameLst>
                                          <p:attrName>style.visibility</p:attrName>
                                        </p:attrNameLst>
                                      </p:cBhvr>
                                      <p:tavLst>
                                        <p:tav tm="0">
                                          <p:val>
                                            <p:strVal val="hidden"/>
                                          </p:val>
                                        </p:tav>
                                        <p:tav tm="50000">
                                          <p:val>
                                            <p:strVal val="visible"/>
                                          </p:val>
                                        </p:tav>
                                      </p:tavLst>
                                    </p:anim>
                                  </p:childTnLst>
                                </p:cTn>
                              </p:par>
                              <p:par>
                                <p:cTn id="70" presetID="3" presetClass="emph" presetSubtype="2" fill="hold" nodeType="withEffect">
                                  <p:stCondLst>
                                    <p:cond delay="0"/>
                                  </p:stCondLst>
                                  <p:childTnLst>
                                    <p:animClr clrSpc="rgb" dir="cw">
                                      <p:cBhvr override="childStyle">
                                        <p:cTn id="71" dur="2000" fill="hold"/>
                                        <p:tgtEl>
                                          <p:spTgt spid="34823">
                                            <p:txEl>
                                              <p:pRg st="1" end="1"/>
                                            </p:txEl>
                                          </p:spTgt>
                                        </p:tgtEl>
                                        <p:attrNameLst>
                                          <p:attrName>style.color</p:attrName>
                                        </p:attrNameLst>
                                      </p:cBhvr>
                                      <p:to>
                                        <a:srgbClr val="FF0000"/>
                                      </p:to>
                                    </p:animClr>
                                  </p:childTnLst>
                                </p:cTn>
                              </p:par>
                            </p:childTnLst>
                          </p:cTn>
                        </p:par>
                      </p:childTnLst>
                    </p:cTn>
                  </p:par>
                  <p:par>
                    <p:cTn id="72" fill="hold" nodeType="clickPar">
                      <p:stCondLst>
                        <p:cond delay="indefinite"/>
                      </p:stCondLst>
                      <p:childTnLst>
                        <p:par>
                          <p:cTn id="73" fill="hold" nodeType="withGroup">
                            <p:stCondLst>
                              <p:cond delay="0"/>
                            </p:stCondLst>
                            <p:childTnLst>
                              <p:par>
                                <p:cTn id="74" presetID="22" presetClass="entr" presetSubtype="8" fill="hold" grpId="0" nodeType="clickEffect">
                                  <p:stCondLst>
                                    <p:cond delay="0"/>
                                  </p:stCondLst>
                                  <p:childTnLst>
                                    <p:set>
                                      <p:cBhvr>
                                        <p:cTn id="75" dur="1" fill="hold">
                                          <p:stCondLst>
                                            <p:cond delay="0"/>
                                          </p:stCondLst>
                                        </p:cTn>
                                        <p:tgtEl>
                                          <p:spTgt spid="34824">
                                            <p:txEl>
                                              <p:pRg st="0" end="0"/>
                                            </p:txEl>
                                          </p:spTgt>
                                        </p:tgtEl>
                                        <p:attrNameLst>
                                          <p:attrName>style.visibility</p:attrName>
                                        </p:attrNameLst>
                                      </p:cBhvr>
                                      <p:to>
                                        <p:strVal val="visible"/>
                                      </p:to>
                                    </p:set>
                                    <p:animEffect transition="in" filter="wipe(left)">
                                      <p:cBhvr>
                                        <p:cTn id="76" dur="500"/>
                                        <p:tgtEl>
                                          <p:spTgt spid="34824">
                                            <p:txEl>
                                              <p:pRg st="0" end="0"/>
                                            </p:txEl>
                                          </p:spTgt>
                                        </p:tgtEl>
                                      </p:cBhvr>
                                    </p:animEffect>
                                  </p:childTnLst>
                                </p:cTn>
                              </p:par>
                              <p:par>
                                <p:cTn id="77" presetID="22" presetClass="entr" presetSubtype="8" fill="hold" grpId="0" nodeType="withEffect">
                                  <p:stCondLst>
                                    <p:cond delay="0"/>
                                  </p:stCondLst>
                                  <p:childTnLst>
                                    <p:set>
                                      <p:cBhvr>
                                        <p:cTn id="78" dur="1" fill="hold">
                                          <p:stCondLst>
                                            <p:cond delay="0"/>
                                          </p:stCondLst>
                                        </p:cTn>
                                        <p:tgtEl>
                                          <p:spTgt spid="34824">
                                            <p:txEl>
                                              <p:pRg st="1" end="1"/>
                                            </p:txEl>
                                          </p:spTgt>
                                        </p:tgtEl>
                                        <p:attrNameLst>
                                          <p:attrName>style.visibility</p:attrName>
                                        </p:attrNameLst>
                                      </p:cBhvr>
                                      <p:to>
                                        <p:strVal val="visible"/>
                                      </p:to>
                                    </p:set>
                                    <p:animEffect transition="in" filter="wipe(left)">
                                      <p:cBhvr>
                                        <p:cTn id="79" dur="500"/>
                                        <p:tgtEl>
                                          <p:spTgt spid="34824">
                                            <p:txEl>
                                              <p:pRg st="1" end="1"/>
                                            </p:txEl>
                                          </p:spTgt>
                                        </p:tgtEl>
                                      </p:cBhvr>
                                    </p:animEffect>
                                  </p:childTnLst>
                                </p:cTn>
                              </p:par>
                              <p:par>
                                <p:cTn id="80" presetID="22" presetClass="entr" presetSubtype="8" fill="hold" grpId="0" nodeType="withEffect">
                                  <p:stCondLst>
                                    <p:cond delay="0"/>
                                  </p:stCondLst>
                                  <p:childTnLst>
                                    <p:set>
                                      <p:cBhvr>
                                        <p:cTn id="81" dur="1" fill="hold">
                                          <p:stCondLst>
                                            <p:cond delay="0"/>
                                          </p:stCondLst>
                                        </p:cTn>
                                        <p:tgtEl>
                                          <p:spTgt spid="34824">
                                            <p:txEl>
                                              <p:pRg st="2" end="2"/>
                                            </p:txEl>
                                          </p:spTgt>
                                        </p:tgtEl>
                                        <p:attrNameLst>
                                          <p:attrName>style.visibility</p:attrName>
                                        </p:attrNameLst>
                                      </p:cBhvr>
                                      <p:to>
                                        <p:strVal val="visible"/>
                                      </p:to>
                                    </p:set>
                                    <p:animEffect transition="in" filter="wipe(left)">
                                      <p:cBhvr>
                                        <p:cTn id="82" dur="500"/>
                                        <p:tgtEl>
                                          <p:spTgt spid="34824">
                                            <p:txEl>
                                              <p:pRg st="2" end="2"/>
                                            </p:txEl>
                                          </p:spTgt>
                                        </p:tgtEl>
                                      </p:cBhvr>
                                    </p:animEffect>
                                  </p:childTnLst>
                                </p:cTn>
                              </p:par>
                              <p:par>
                                <p:cTn id="83" presetID="22" presetClass="entr" presetSubtype="8" fill="hold" grpId="0" nodeType="withEffect">
                                  <p:stCondLst>
                                    <p:cond delay="0"/>
                                  </p:stCondLst>
                                  <p:childTnLst>
                                    <p:set>
                                      <p:cBhvr>
                                        <p:cTn id="84" dur="1" fill="hold">
                                          <p:stCondLst>
                                            <p:cond delay="0"/>
                                          </p:stCondLst>
                                        </p:cTn>
                                        <p:tgtEl>
                                          <p:spTgt spid="34824">
                                            <p:txEl>
                                              <p:pRg st="3" end="3"/>
                                            </p:txEl>
                                          </p:spTgt>
                                        </p:tgtEl>
                                        <p:attrNameLst>
                                          <p:attrName>style.visibility</p:attrName>
                                        </p:attrNameLst>
                                      </p:cBhvr>
                                      <p:to>
                                        <p:strVal val="visible"/>
                                      </p:to>
                                    </p:set>
                                    <p:animEffect transition="in" filter="wipe(left)">
                                      <p:cBhvr>
                                        <p:cTn id="85" dur="500"/>
                                        <p:tgtEl>
                                          <p:spTgt spid="34824">
                                            <p:txEl>
                                              <p:pRg st="3" end="3"/>
                                            </p:txEl>
                                          </p:spTgt>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34824">
                                            <p:txEl>
                                              <p:pRg st="4" end="4"/>
                                            </p:txEl>
                                          </p:spTgt>
                                        </p:tgtEl>
                                        <p:attrNameLst>
                                          <p:attrName>style.visibility</p:attrName>
                                        </p:attrNameLst>
                                      </p:cBhvr>
                                      <p:to>
                                        <p:strVal val="visible"/>
                                      </p:to>
                                    </p:set>
                                    <p:animEffect transition="in" filter="wipe(left)">
                                      <p:cBhvr>
                                        <p:cTn id="88" dur="500"/>
                                        <p:tgtEl>
                                          <p:spTgt spid="34824">
                                            <p:txEl>
                                              <p:pRg st="4" end="4"/>
                                            </p:txEl>
                                          </p:spTgt>
                                        </p:tgtEl>
                                      </p:cBhvr>
                                    </p:animEffect>
                                  </p:childTnLst>
                                </p:cTn>
                              </p:par>
                            </p:childTnLst>
                          </p:cTn>
                        </p:par>
                      </p:childTnLst>
                    </p:cTn>
                  </p:par>
                  <p:par>
                    <p:cTn id="89" fill="hold" nodeType="clickPar">
                      <p:stCondLst>
                        <p:cond delay="indefinite"/>
                      </p:stCondLst>
                      <p:childTnLst>
                        <p:par>
                          <p:cTn id="90" fill="hold" nodeType="withGroup">
                            <p:stCondLst>
                              <p:cond delay="0"/>
                            </p:stCondLst>
                            <p:childTnLst>
                              <p:par>
                                <p:cTn id="91" presetID="35" presetClass="emph" presetSubtype="0" repeatCount="3000" fill="hold" nodeType="clickEffect">
                                  <p:stCondLst>
                                    <p:cond delay="0"/>
                                  </p:stCondLst>
                                  <p:childTnLst>
                                    <p:anim calcmode="discrete" valueType="str">
                                      <p:cBhvr>
                                        <p:cTn id="92" dur="1000" fill="hold"/>
                                        <p:tgtEl>
                                          <p:spTgt spid="34824">
                                            <p:txEl>
                                              <p:pRg st="4" end="4"/>
                                            </p:txEl>
                                          </p:spTgt>
                                        </p:tgtEl>
                                        <p:attrNameLst>
                                          <p:attrName>style.visibility</p:attrName>
                                        </p:attrNameLst>
                                      </p:cBhvr>
                                      <p:tavLst>
                                        <p:tav tm="0">
                                          <p:val>
                                            <p:strVal val="hidden"/>
                                          </p:val>
                                        </p:tav>
                                        <p:tav tm="50000">
                                          <p:val>
                                            <p:strVal val="visible"/>
                                          </p:val>
                                        </p:tav>
                                      </p:tavLst>
                                    </p:anim>
                                  </p:childTnLst>
                                </p:cTn>
                              </p:par>
                              <p:par>
                                <p:cTn id="93" presetID="3" presetClass="emph" presetSubtype="2" fill="hold" nodeType="withEffect">
                                  <p:stCondLst>
                                    <p:cond delay="0"/>
                                  </p:stCondLst>
                                  <p:childTnLst>
                                    <p:animClr clrSpc="rgb" dir="cw">
                                      <p:cBhvr override="childStyle">
                                        <p:cTn id="94" dur="2000" fill="hold"/>
                                        <p:tgtEl>
                                          <p:spTgt spid="34824">
                                            <p:txEl>
                                              <p:pRg st="4" end="4"/>
                                            </p:txEl>
                                          </p:spTgt>
                                        </p:tgtEl>
                                        <p:attrNameLst>
                                          <p:attrName>style.color</p:attrName>
                                        </p:attrNameLst>
                                      </p:cBhvr>
                                      <p:to>
                                        <a:srgbClr val="FF0000"/>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1" grpId="0" build="allAtOnce"/>
      <p:bldP spid="34822" grpId="0" build="allAtOnce"/>
      <p:bldP spid="34823" grpId="0" build="allAtOnce"/>
      <p:bldP spid="34824"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6" name="Picture 10" descr="микр строение корня"/>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1438" y="1565275"/>
            <a:ext cx="2362200"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2"/>
          <p:cNvSpPr>
            <a:spLocks noGrp="1" noChangeArrowheads="1"/>
          </p:cNvSpPr>
          <p:nvPr>
            <p:ph type="title"/>
          </p:nvPr>
        </p:nvSpPr>
        <p:spPr/>
        <p:txBody>
          <a:bodyPr/>
          <a:lstStyle/>
          <a:p>
            <a:pPr eaLnBrk="1" hangingPunct="1"/>
            <a:r>
              <a:rPr lang="ru-RU" smtClean="0">
                <a:solidFill>
                  <a:schemeClr val="tx1"/>
                </a:solidFill>
              </a:rPr>
              <a:t>Корневой чехлик</a:t>
            </a:r>
          </a:p>
        </p:txBody>
      </p:sp>
      <p:grpSp>
        <p:nvGrpSpPr>
          <p:cNvPr id="14341" name="Group 5"/>
          <p:cNvGrpSpPr>
            <a:grpSpLocks/>
          </p:cNvGrpSpPr>
          <p:nvPr/>
        </p:nvGrpSpPr>
        <p:grpSpPr bwMode="auto">
          <a:xfrm>
            <a:off x="750888" y="1438275"/>
            <a:ext cx="6413500" cy="4527550"/>
            <a:chOff x="473" y="906"/>
            <a:chExt cx="4040" cy="2852"/>
          </a:xfrm>
        </p:grpSpPr>
        <p:grpSp>
          <p:nvGrpSpPr>
            <p:cNvPr id="10245" name="Group 6"/>
            <p:cNvGrpSpPr>
              <a:grpSpLocks/>
            </p:cNvGrpSpPr>
            <p:nvPr/>
          </p:nvGrpSpPr>
          <p:grpSpPr bwMode="auto">
            <a:xfrm>
              <a:off x="473" y="906"/>
              <a:ext cx="2852" cy="2852"/>
              <a:chOff x="527" y="845"/>
              <a:chExt cx="2852" cy="2852"/>
            </a:xfrm>
          </p:grpSpPr>
          <p:sp>
            <p:nvSpPr>
              <p:cNvPr id="10247" name="Oval 7"/>
              <p:cNvSpPr>
                <a:spLocks noChangeArrowheads="1"/>
              </p:cNvSpPr>
              <p:nvPr/>
            </p:nvSpPr>
            <p:spPr bwMode="auto">
              <a:xfrm>
                <a:off x="527" y="845"/>
                <a:ext cx="2852" cy="2852"/>
              </a:xfrm>
              <a:prstGeom prst="ellipse">
                <a:avLst/>
              </a:prstGeom>
              <a:solidFill>
                <a:schemeClr val="accent1"/>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smtClean="0">
                  <a:solidFill>
                    <a:srgbClr val="FFFFFF"/>
                  </a:solidFill>
                </a:endParaRPr>
              </a:p>
            </p:txBody>
          </p:sp>
          <p:pic>
            <p:nvPicPr>
              <p:cNvPr id="10248" name="Picture 8" descr="Чехлик"/>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9" y="890"/>
                <a:ext cx="1716" cy="1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10246" name="Line 9"/>
            <p:cNvSpPr>
              <a:spLocks noChangeShapeType="1"/>
            </p:cNvSpPr>
            <p:nvPr/>
          </p:nvSpPr>
          <p:spPr bwMode="auto">
            <a:xfrm>
              <a:off x="3334" y="2341"/>
              <a:ext cx="1179" cy="1271"/>
            </a:xfrm>
            <a:prstGeom prst="line">
              <a:avLst/>
            </a:prstGeom>
            <a:noFill/>
            <a:ln w="762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spTree>
    <p:extLst>
      <p:ext uri="{BB962C8B-B14F-4D97-AF65-F5344CB8AC3E}">
        <p14:creationId xmlns:p14="http://schemas.microsoft.com/office/powerpoint/2010/main" val="12461059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14346"/>
                                        </p:tgtEl>
                                        <p:attrNameLst>
                                          <p:attrName>style.visibility</p:attrName>
                                        </p:attrNameLst>
                                      </p:cBhvr>
                                      <p:to>
                                        <p:strVal val="visible"/>
                                      </p:to>
                                    </p:set>
                                    <p:animEffect transition="in" filter="wipe(down)">
                                      <p:cBhvr>
                                        <p:cTn id="7" dur="500"/>
                                        <p:tgtEl>
                                          <p:spTgt spid="14346"/>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14341"/>
                                        </p:tgtEl>
                                        <p:attrNameLst>
                                          <p:attrName>style.visibility</p:attrName>
                                        </p:attrNameLst>
                                      </p:cBhvr>
                                      <p:to>
                                        <p:strVal val="visible"/>
                                      </p:to>
                                    </p:set>
                                    <p:animEffect transition="in" filter="wipe(right)">
                                      <p:cBhvr>
                                        <p:cTn id="11" dur="500"/>
                                        <p:tgtEl>
                                          <p:spTgt spid="143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94" name="Picture 10" descr="микр строение корня"/>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1438" y="1565275"/>
            <a:ext cx="2362200"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
          <p:cNvSpPr>
            <a:spLocks noGrp="1" noChangeArrowheads="1"/>
          </p:cNvSpPr>
          <p:nvPr>
            <p:ph type="title"/>
          </p:nvPr>
        </p:nvSpPr>
        <p:spPr/>
        <p:txBody>
          <a:bodyPr/>
          <a:lstStyle/>
          <a:p>
            <a:pPr eaLnBrk="1" hangingPunct="1"/>
            <a:r>
              <a:rPr lang="ru-RU" smtClean="0">
                <a:solidFill>
                  <a:schemeClr val="tx1"/>
                </a:solidFill>
              </a:rPr>
              <a:t>Зона деления</a:t>
            </a:r>
          </a:p>
        </p:txBody>
      </p:sp>
      <p:grpSp>
        <p:nvGrpSpPr>
          <p:cNvPr id="16389" name="Group 5"/>
          <p:cNvGrpSpPr>
            <a:grpSpLocks/>
          </p:cNvGrpSpPr>
          <p:nvPr/>
        </p:nvGrpSpPr>
        <p:grpSpPr bwMode="auto">
          <a:xfrm>
            <a:off x="755650" y="1438275"/>
            <a:ext cx="6408738" cy="4527550"/>
            <a:chOff x="476" y="906"/>
            <a:chExt cx="4037" cy="2852"/>
          </a:xfrm>
        </p:grpSpPr>
        <p:grpSp>
          <p:nvGrpSpPr>
            <p:cNvPr id="11269" name="Group 6"/>
            <p:cNvGrpSpPr>
              <a:grpSpLocks/>
            </p:cNvGrpSpPr>
            <p:nvPr/>
          </p:nvGrpSpPr>
          <p:grpSpPr bwMode="auto">
            <a:xfrm>
              <a:off x="476" y="906"/>
              <a:ext cx="2852" cy="2852"/>
              <a:chOff x="527" y="845"/>
              <a:chExt cx="2852" cy="2852"/>
            </a:xfrm>
          </p:grpSpPr>
          <p:sp>
            <p:nvSpPr>
              <p:cNvPr id="11271" name="Oval 7"/>
              <p:cNvSpPr>
                <a:spLocks noChangeArrowheads="1"/>
              </p:cNvSpPr>
              <p:nvPr/>
            </p:nvSpPr>
            <p:spPr bwMode="auto">
              <a:xfrm>
                <a:off x="527" y="845"/>
                <a:ext cx="2852" cy="2852"/>
              </a:xfrm>
              <a:prstGeom prst="ellipse">
                <a:avLst/>
              </a:prstGeom>
              <a:solidFill>
                <a:schemeClr val="accent1"/>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smtClean="0">
                  <a:solidFill>
                    <a:srgbClr val="FFFFFF"/>
                  </a:solidFill>
                </a:endParaRPr>
              </a:p>
            </p:txBody>
          </p:sp>
          <p:pic>
            <p:nvPicPr>
              <p:cNvPr id="11272" name="Picture 8" descr="зона деления"/>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20" y="890"/>
                <a:ext cx="1666" cy="2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11270" name="Line 9"/>
            <p:cNvSpPr>
              <a:spLocks noChangeShapeType="1"/>
            </p:cNvSpPr>
            <p:nvPr/>
          </p:nvSpPr>
          <p:spPr bwMode="auto">
            <a:xfrm>
              <a:off x="3334" y="2341"/>
              <a:ext cx="1179" cy="1134"/>
            </a:xfrm>
            <a:prstGeom prst="line">
              <a:avLst/>
            </a:prstGeom>
            <a:noFill/>
            <a:ln w="762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spTree>
    <p:extLst>
      <p:ext uri="{BB962C8B-B14F-4D97-AF65-F5344CB8AC3E}">
        <p14:creationId xmlns:p14="http://schemas.microsoft.com/office/powerpoint/2010/main" val="2809967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16394"/>
                                        </p:tgtEl>
                                        <p:attrNameLst>
                                          <p:attrName>style.visibility</p:attrName>
                                        </p:attrNameLst>
                                      </p:cBhvr>
                                      <p:to>
                                        <p:strVal val="visible"/>
                                      </p:to>
                                    </p:set>
                                    <p:animEffect transition="in" filter="wipe(down)">
                                      <p:cBhvr>
                                        <p:cTn id="7" dur="500"/>
                                        <p:tgtEl>
                                          <p:spTgt spid="16394"/>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16389"/>
                                        </p:tgtEl>
                                        <p:attrNameLst>
                                          <p:attrName>style.visibility</p:attrName>
                                        </p:attrNameLst>
                                      </p:cBhvr>
                                      <p:to>
                                        <p:strVal val="visible"/>
                                      </p:to>
                                    </p:set>
                                    <p:animEffect transition="in" filter="wipe(right)">
                                      <p:cBhvr>
                                        <p:cTn id="11" dur="500"/>
                                        <p:tgtEl>
                                          <p:spTgt spid="163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42" name="Picture 10" descr="микр строение корня"/>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1438" y="1565275"/>
            <a:ext cx="2362200" cy="452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Rectangle 2"/>
          <p:cNvSpPr>
            <a:spLocks noGrp="1" noChangeArrowheads="1"/>
          </p:cNvSpPr>
          <p:nvPr>
            <p:ph type="title"/>
          </p:nvPr>
        </p:nvSpPr>
        <p:spPr/>
        <p:txBody>
          <a:bodyPr/>
          <a:lstStyle/>
          <a:p>
            <a:pPr eaLnBrk="1" hangingPunct="1"/>
            <a:r>
              <a:rPr lang="ru-RU" smtClean="0">
                <a:solidFill>
                  <a:schemeClr val="tx1"/>
                </a:solidFill>
              </a:rPr>
              <a:t>Зона роста</a:t>
            </a:r>
          </a:p>
        </p:txBody>
      </p:sp>
      <p:grpSp>
        <p:nvGrpSpPr>
          <p:cNvPr id="18437" name="Group 5"/>
          <p:cNvGrpSpPr>
            <a:grpSpLocks/>
          </p:cNvGrpSpPr>
          <p:nvPr/>
        </p:nvGrpSpPr>
        <p:grpSpPr bwMode="auto">
          <a:xfrm>
            <a:off x="750888" y="1438275"/>
            <a:ext cx="6413500" cy="4527550"/>
            <a:chOff x="473" y="906"/>
            <a:chExt cx="4040" cy="2852"/>
          </a:xfrm>
        </p:grpSpPr>
        <p:grpSp>
          <p:nvGrpSpPr>
            <p:cNvPr id="12293" name="Group 6"/>
            <p:cNvGrpSpPr>
              <a:grpSpLocks/>
            </p:cNvGrpSpPr>
            <p:nvPr/>
          </p:nvGrpSpPr>
          <p:grpSpPr bwMode="auto">
            <a:xfrm>
              <a:off x="473" y="906"/>
              <a:ext cx="2852" cy="2852"/>
              <a:chOff x="431" y="890"/>
              <a:chExt cx="2852" cy="2852"/>
            </a:xfrm>
          </p:grpSpPr>
          <p:sp>
            <p:nvSpPr>
              <p:cNvPr id="12295" name="Oval 7"/>
              <p:cNvSpPr>
                <a:spLocks noChangeArrowheads="1"/>
              </p:cNvSpPr>
              <p:nvPr/>
            </p:nvSpPr>
            <p:spPr bwMode="auto">
              <a:xfrm>
                <a:off x="431" y="890"/>
                <a:ext cx="2852" cy="2852"/>
              </a:xfrm>
              <a:prstGeom prst="ellipse">
                <a:avLst/>
              </a:prstGeom>
              <a:solidFill>
                <a:schemeClr val="accent1"/>
              </a:solidFill>
              <a:ln w="762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ru-RU" smtClean="0">
                  <a:solidFill>
                    <a:srgbClr val="FFFFFF"/>
                  </a:solidFill>
                </a:endParaRPr>
              </a:p>
            </p:txBody>
          </p:sp>
          <p:pic>
            <p:nvPicPr>
              <p:cNvPr id="12296" name="Picture 8" descr="зона роста"/>
              <p:cNvPicPr preferRelativeResize="0">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9" y="925"/>
                <a:ext cx="1897" cy="27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12294" name="Line 9"/>
            <p:cNvSpPr>
              <a:spLocks noChangeShapeType="1"/>
            </p:cNvSpPr>
            <p:nvPr/>
          </p:nvSpPr>
          <p:spPr bwMode="auto">
            <a:xfrm>
              <a:off x="3334" y="2341"/>
              <a:ext cx="1179" cy="545"/>
            </a:xfrm>
            <a:prstGeom prst="line">
              <a:avLst/>
            </a:prstGeom>
            <a:noFill/>
            <a:ln w="762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ru-RU" smtClean="0">
                <a:solidFill>
                  <a:srgbClr val="FFFFFF"/>
                </a:solidFill>
              </a:endParaRPr>
            </a:p>
          </p:txBody>
        </p:sp>
      </p:grpSp>
    </p:spTree>
    <p:extLst>
      <p:ext uri="{BB962C8B-B14F-4D97-AF65-F5344CB8AC3E}">
        <p14:creationId xmlns:p14="http://schemas.microsoft.com/office/powerpoint/2010/main" val="388556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4" fill="hold" nodeType="afterEffect">
                                  <p:stCondLst>
                                    <p:cond delay="0"/>
                                  </p:stCondLst>
                                  <p:childTnLst>
                                    <p:set>
                                      <p:cBhvr>
                                        <p:cTn id="6" dur="1" fill="hold">
                                          <p:stCondLst>
                                            <p:cond delay="0"/>
                                          </p:stCondLst>
                                        </p:cTn>
                                        <p:tgtEl>
                                          <p:spTgt spid="18442"/>
                                        </p:tgtEl>
                                        <p:attrNameLst>
                                          <p:attrName>style.visibility</p:attrName>
                                        </p:attrNameLst>
                                      </p:cBhvr>
                                      <p:to>
                                        <p:strVal val="visible"/>
                                      </p:to>
                                    </p:set>
                                    <p:animEffect transition="in" filter="wipe(down)">
                                      <p:cBhvr>
                                        <p:cTn id="7" dur="500"/>
                                        <p:tgtEl>
                                          <p:spTgt spid="18442"/>
                                        </p:tgtEl>
                                      </p:cBhvr>
                                    </p:animEffect>
                                  </p:childTnLst>
                                </p:cTn>
                              </p:par>
                            </p:childTnLst>
                          </p:cTn>
                        </p:par>
                        <p:par>
                          <p:cTn id="8" fill="hold" nodeType="afterGroup">
                            <p:stCondLst>
                              <p:cond delay="500"/>
                            </p:stCondLst>
                            <p:childTnLst>
                              <p:par>
                                <p:cTn id="9" presetID="22" presetClass="entr" presetSubtype="2" fill="hold" nodeType="afterEffect">
                                  <p:stCondLst>
                                    <p:cond delay="0"/>
                                  </p:stCondLst>
                                  <p:childTnLst>
                                    <p:set>
                                      <p:cBhvr>
                                        <p:cTn id="10" dur="1" fill="hold">
                                          <p:stCondLst>
                                            <p:cond delay="0"/>
                                          </p:stCondLst>
                                        </p:cTn>
                                        <p:tgtEl>
                                          <p:spTgt spid="18437"/>
                                        </p:tgtEl>
                                        <p:attrNameLst>
                                          <p:attrName>style.visibility</p:attrName>
                                        </p:attrNameLst>
                                      </p:cBhvr>
                                      <p:to>
                                        <p:strVal val="visible"/>
                                      </p:to>
                                    </p:set>
                                    <p:animEffect transition="in" filter="wipe(right)">
                                      <p:cBhvr>
                                        <p:cTn id="11" dur="500"/>
                                        <p:tgtEl>
                                          <p:spTgt spid="184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Шаблон Ботаника">
  <a:themeElements>
    <a:clrScheme name="Шаблон Ботаника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Шаблон Ботаника">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Шаблон Ботаника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Шаблон Ботаника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Шаблон Ботаника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Шаблон Ботаника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Шаблон Ботаника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Шаблон Ботаника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Шаблон Ботаника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Шаблон Ботаника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Шаблон Ботаника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Шаблон Ботаника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Шаблон Ботаника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Шаблон Ботаника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Шаблон Ботаника">
  <a:themeElements>
    <a:clrScheme name="Шаблон Ботаника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Шаблон Ботаника">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Шаблон Ботаника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Шаблон Ботаника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Шаблон Ботаника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Шаблон Ботаника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Шаблон Ботаника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Шаблон Ботаника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Шаблон Ботаника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Шаблон Ботаника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Шаблон Ботаника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Шаблон Ботаника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Шаблон Ботаника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Шаблон Ботаника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1069</Words>
  <Application>Microsoft Office PowerPoint</Application>
  <PresentationFormat>Экран (4:3)</PresentationFormat>
  <Paragraphs>82</Paragraphs>
  <Slides>11</Slides>
  <Notes>11</Notes>
  <HiddenSlides>0</HiddenSlides>
  <MMClips>0</MMClips>
  <ScaleCrop>false</ScaleCrop>
  <HeadingPairs>
    <vt:vector size="4" baseType="variant">
      <vt:variant>
        <vt:lpstr>Тема</vt:lpstr>
      </vt:variant>
      <vt:variant>
        <vt:i4>3</vt:i4>
      </vt:variant>
      <vt:variant>
        <vt:lpstr>Заголовки слайдов</vt:lpstr>
      </vt:variant>
      <vt:variant>
        <vt:i4>11</vt:i4>
      </vt:variant>
    </vt:vector>
  </HeadingPairs>
  <TitlesOfParts>
    <vt:vector size="14" baseType="lpstr">
      <vt:lpstr>Тема Office</vt:lpstr>
      <vt:lpstr>Шаблон Ботаника</vt:lpstr>
      <vt:lpstr>1_Шаблон Ботаника</vt:lpstr>
      <vt:lpstr>Клеточное строение корня </vt:lpstr>
      <vt:lpstr>Рост проростка</vt:lpstr>
      <vt:lpstr>Зоны корня</vt:lpstr>
      <vt:lpstr>Зоны корня</vt:lpstr>
      <vt:lpstr>Поперечный разрез корня</vt:lpstr>
      <vt:lpstr>Тест </vt:lpstr>
      <vt:lpstr>Корневой чехлик</vt:lpstr>
      <vt:lpstr>Зона деления</vt:lpstr>
      <vt:lpstr>Зона роста</vt:lpstr>
      <vt:lpstr>Зона всасывания</vt:lpstr>
      <vt:lpstr>Зона проведения</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Клеточное строение корня </dc:title>
  <dc:creator>Учитель</dc:creator>
  <cp:lastModifiedBy>Учитель</cp:lastModifiedBy>
  <cp:revision>4</cp:revision>
  <dcterms:created xsi:type="dcterms:W3CDTF">2012-12-10T08:56:42Z</dcterms:created>
  <dcterms:modified xsi:type="dcterms:W3CDTF">2013-11-07T14:15:35Z</dcterms:modified>
</cp:coreProperties>
</file>