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31"/>
  </p:notesMasterIdLst>
  <p:sldIdLst>
    <p:sldId id="256" r:id="rId2"/>
    <p:sldId id="279" r:id="rId3"/>
    <p:sldId id="257" r:id="rId4"/>
    <p:sldId id="258" r:id="rId5"/>
    <p:sldId id="260" r:id="rId6"/>
    <p:sldId id="261" r:id="rId7"/>
    <p:sldId id="259" r:id="rId8"/>
    <p:sldId id="262" r:id="rId9"/>
    <p:sldId id="283" r:id="rId10"/>
    <p:sldId id="280" r:id="rId11"/>
    <p:sldId id="263" r:id="rId12"/>
    <p:sldId id="264" r:id="rId13"/>
    <p:sldId id="265" r:id="rId14"/>
    <p:sldId id="266" r:id="rId15"/>
    <p:sldId id="267" r:id="rId16"/>
    <p:sldId id="281" r:id="rId17"/>
    <p:sldId id="268" r:id="rId18"/>
    <p:sldId id="269" r:id="rId19"/>
    <p:sldId id="270" r:id="rId20"/>
    <p:sldId id="271" r:id="rId21"/>
    <p:sldId id="272" r:id="rId22"/>
    <p:sldId id="282" r:id="rId23"/>
    <p:sldId id="273" r:id="rId24"/>
    <p:sldId id="274" r:id="rId25"/>
    <p:sldId id="275" r:id="rId26"/>
    <p:sldId id="276" r:id="rId27"/>
    <p:sldId id="277" r:id="rId28"/>
    <p:sldId id="278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29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038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noFill/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Всего</c:v>
                </c:pt>
                <c:pt idx="6">
                  <c:v>Недействит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243</c:v>
                </c:pt>
                <c:pt idx="1">
                  <c:v>137</c:v>
                </c:pt>
                <c:pt idx="2">
                  <c:v>25</c:v>
                </c:pt>
                <c:pt idx="3">
                  <c:v>20</c:v>
                </c:pt>
                <c:pt idx="4">
                  <c:v>18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</c:ser>
        <c:dLbls>
          <c:showVal val="1"/>
        </c:dLbls>
        <c:gapWidth val="75"/>
        <c:shape val="box"/>
        <c:axId val="61612416"/>
        <c:axId val="56167424"/>
        <c:axId val="0"/>
      </c:bar3DChart>
      <c:catAx>
        <c:axId val="616124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aseline="0">
                <a:solidFill>
                  <a:schemeClr val="accent5">
                    <a:lumMod val="75000"/>
                  </a:schemeClr>
                </a:solidFill>
              </a:defRPr>
            </a:pPr>
            <a:endParaRPr lang="ru-RU"/>
          </a:p>
        </c:txPr>
        <c:crossAx val="56167424"/>
        <c:crosses val="autoZero"/>
        <c:auto val="1"/>
        <c:lblAlgn val="ctr"/>
        <c:lblOffset val="100"/>
      </c:catAx>
      <c:valAx>
        <c:axId val="56167424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baseline="0">
                <a:solidFill>
                  <a:schemeClr val="accent5">
                    <a:lumMod val="75000"/>
                  </a:schemeClr>
                </a:solidFill>
              </a:defRPr>
            </a:pPr>
            <a:endParaRPr lang="ru-RU"/>
          </a:p>
        </c:txPr>
        <c:crossAx val="616124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4397424177689763"/>
          <c:y val="6.744905493982481E-2"/>
          <c:w val="0.85344931968980309"/>
          <c:h val="0.6191266086209966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1"/>
                <c:pt idx="0">
                  <c:v>Всего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243</c:v>
                </c:pt>
                <c:pt idx="1">
                  <c:v>137</c:v>
                </c:pt>
                <c:pt idx="2">
                  <c:v>25</c:v>
                </c:pt>
                <c:pt idx="3">
                  <c:v>20</c:v>
                </c:pt>
                <c:pt idx="4">
                  <c:v>18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</c:ser>
        <c:dLbls>
          <c:showVal val="1"/>
        </c:dLbls>
        <c:gapWidth val="75"/>
        <c:shape val="box"/>
        <c:axId val="65080704"/>
        <c:axId val="65238144"/>
        <c:axId val="0"/>
      </c:bar3DChart>
      <c:catAx>
        <c:axId val="65080704"/>
        <c:scaling>
          <c:orientation val="minMax"/>
        </c:scaling>
        <c:delete val="1"/>
        <c:axPos val="b"/>
        <c:majorTickMark val="none"/>
        <c:tickLblPos val="nextTo"/>
        <c:crossAx val="65238144"/>
        <c:crosses val="autoZero"/>
        <c:auto val="1"/>
        <c:lblAlgn val="ctr"/>
        <c:lblOffset val="100"/>
      </c:catAx>
      <c:valAx>
        <c:axId val="65238144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baseline="0">
                <a:solidFill>
                  <a:schemeClr val="accent5">
                    <a:lumMod val="75000"/>
                  </a:schemeClr>
                </a:solidFill>
              </a:defRPr>
            </a:pPr>
            <a:endParaRPr lang="ru-RU"/>
          </a:p>
        </c:txPr>
        <c:crossAx val="650807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4397424177689774"/>
          <c:y val="6.744905493982481E-2"/>
          <c:w val="0.85344931968980353"/>
          <c:h val="0.6191266086209968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1"/>
                <c:pt idx="0">
                  <c:v>Всего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243</c:v>
                </c:pt>
                <c:pt idx="1">
                  <c:v>137</c:v>
                </c:pt>
                <c:pt idx="2">
                  <c:v>25</c:v>
                </c:pt>
                <c:pt idx="3">
                  <c:v>20</c:v>
                </c:pt>
                <c:pt idx="4">
                  <c:v>18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</c:ser>
        <c:dLbls>
          <c:showVal val="1"/>
        </c:dLbls>
        <c:gapWidth val="75"/>
        <c:shape val="box"/>
        <c:axId val="94247936"/>
        <c:axId val="94262016"/>
        <c:axId val="0"/>
      </c:bar3DChart>
      <c:catAx>
        <c:axId val="94247936"/>
        <c:scaling>
          <c:orientation val="minMax"/>
        </c:scaling>
        <c:delete val="1"/>
        <c:axPos val="b"/>
        <c:majorTickMark val="none"/>
        <c:tickLblPos val="nextTo"/>
        <c:crossAx val="94262016"/>
        <c:crosses val="autoZero"/>
        <c:auto val="1"/>
        <c:lblAlgn val="ctr"/>
        <c:lblOffset val="100"/>
      </c:catAx>
      <c:valAx>
        <c:axId val="9426201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baseline="0">
                <a:solidFill>
                  <a:schemeClr val="accent5">
                    <a:lumMod val="75000"/>
                  </a:schemeClr>
                </a:solidFill>
              </a:defRPr>
            </a:pPr>
            <a:endParaRPr lang="ru-RU"/>
          </a:p>
        </c:txPr>
        <c:crossAx val="942479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4397424177689783"/>
          <c:y val="6.744905493982481E-2"/>
          <c:w val="0.85344931968980386"/>
          <c:h val="0.6191266086209971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1"/>
                <c:pt idx="0">
                  <c:v>Всего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243</c:v>
                </c:pt>
                <c:pt idx="1">
                  <c:v>137</c:v>
                </c:pt>
                <c:pt idx="2">
                  <c:v>25</c:v>
                </c:pt>
                <c:pt idx="3">
                  <c:v>20</c:v>
                </c:pt>
                <c:pt idx="4">
                  <c:v>18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</c:ser>
        <c:dLbls>
          <c:showVal val="1"/>
        </c:dLbls>
        <c:gapWidth val="75"/>
        <c:shape val="box"/>
        <c:axId val="94451584"/>
        <c:axId val="94453120"/>
        <c:axId val="0"/>
      </c:bar3DChart>
      <c:catAx>
        <c:axId val="94451584"/>
        <c:scaling>
          <c:orientation val="minMax"/>
        </c:scaling>
        <c:delete val="1"/>
        <c:axPos val="b"/>
        <c:majorTickMark val="none"/>
        <c:tickLblPos val="nextTo"/>
        <c:crossAx val="94453120"/>
        <c:crosses val="autoZero"/>
        <c:auto val="1"/>
        <c:lblAlgn val="ctr"/>
        <c:lblOffset val="100"/>
      </c:catAx>
      <c:valAx>
        <c:axId val="94453120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baseline="0">
                <a:solidFill>
                  <a:schemeClr val="accent5">
                    <a:lumMod val="75000"/>
                  </a:schemeClr>
                </a:solidFill>
              </a:defRPr>
            </a:pPr>
            <a:endParaRPr lang="ru-RU"/>
          </a:p>
        </c:txPr>
        <c:crossAx val="944515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elete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10000</c:v>
                </c:pt>
                <c:pt idx="1">
                  <c:v>10000</c:v>
                </c:pt>
                <c:pt idx="2">
                  <c:v>10000</c:v>
                </c:pt>
                <c:pt idx="3">
                  <c:v>10000</c:v>
                </c:pt>
                <c:pt idx="4">
                  <c:v>10000</c:v>
                </c:pt>
                <c:pt idx="5">
                  <c:v>10000</c:v>
                </c:pt>
                <c:pt idx="6">
                  <c:v>10000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9.062500000000033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1</a:t>
                    </a:r>
                    <a:r>
                      <a:rPr lang="en-US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2000</a:t>
                    </a:r>
                    <a:endParaRPr lang="en-US" baseline="0" dirty="0">
                      <a:solidFill>
                        <a:schemeClr val="accent5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8.3333333333333367E-3"/>
                  <c:y val="-0.1218750000000000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1</a:t>
                    </a:r>
                    <a:r>
                      <a:rPr lang="en-US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4400</a:t>
                    </a:r>
                    <a:endParaRPr lang="en-US" baseline="0" dirty="0">
                      <a:solidFill>
                        <a:schemeClr val="accent5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-2.0833333333333385E-3"/>
                  <c:y val="-0.15000000000000024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1</a:t>
                    </a:r>
                    <a:r>
                      <a:rPr lang="en-US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7280</a:t>
                    </a:r>
                    <a:endParaRPr lang="en-US" baseline="0" dirty="0">
                      <a:solidFill>
                        <a:schemeClr val="accent5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-6.2500000000000099E-3"/>
                  <c:y val="-0.18750000000000031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20</a:t>
                    </a:r>
                    <a:r>
                      <a:rPr lang="en-US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736</a:t>
                    </a:r>
                    <a:endParaRPr lang="en-US" baseline="0" dirty="0">
                      <a:solidFill>
                        <a:schemeClr val="accent5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4"/>
              <c:layout>
                <c:manualLayout>
                  <c:x val="2.4999999999999932E-2"/>
                  <c:y val="-0.24062500000000001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24</a:t>
                    </a:r>
                    <a:r>
                      <a:rPr lang="en-US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883</a:t>
                    </a:r>
                    <a:endParaRPr lang="en-US" baseline="0" dirty="0">
                      <a:solidFill>
                        <a:schemeClr val="accent5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5"/>
              <c:layout>
                <c:manualLayout>
                  <c:x val="1.2500000000000001E-2"/>
                  <c:y val="-0.3000000000000003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29</a:t>
                    </a:r>
                    <a:r>
                      <a:rPr lang="en-US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860</a:t>
                    </a:r>
                    <a:endParaRPr lang="en-US" baseline="0" dirty="0">
                      <a:solidFill>
                        <a:schemeClr val="accent5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6"/>
              <c:layout>
                <c:manualLayout>
                  <c:x val="1.0416666666666666E-2"/>
                  <c:y val="-0.3156250000000003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3</a:t>
                    </a:r>
                    <a:r>
                      <a:rPr lang="en-US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5832</a:t>
                    </a:r>
                    <a:endParaRPr lang="en-US" baseline="0" dirty="0">
                      <a:solidFill>
                        <a:schemeClr val="accent5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2000</c:v>
                </c:pt>
                <c:pt idx="1">
                  <c:v>4400</c:v>
                </c:pt>
                <c:pt idx="2">
                  <c:v>7280</c:v>
                </c:pt>
                <c:pt idx="3">
                  <c:v>10736</c:v>
                </c:pt>
                <c:pt idx="4">
                  <c:v>14883</c:v>
                </c:pt>
                <c:pt idx="5">
                  <c:v>19860</c:v>
                </c:pt>
                <c:pt idx="6">
                  <c:v>25832</c:v>
                </c:pt>
              </c:numCache>
            </c:numRef>
          </c:val>
        </c:ser>
        <c:dLbls>
          <c:showVal val="1"/>
        </c:dLbls>
        <c:gapWidth val="75"/>
        <c:shape val="box"/>
        <c:axId val="92937216"/>
        <c:axId val="94306688"/>
        <c:axId val="0"/>
      </c:bar3DChart>
      <c:catAx>
        <c:axId val="92937216"/>
        <c:scaling>
          <c:orientation val="minMax"/>
        </c:scaling>
        <c:axPos val="b"/>
        <c:numFmt formatCode="General" sourceLinked="1"/>
        <c:majorTickMark val="none"/>
        <c:tickLblPos val="nextTo"/>
        <c:crossAx val="94306688"/>
        <c:crosses val="autoZero"/>
        <c:auto val="1"/>
        <c:lblAlgn val="ctr"/>
        <c:lblOffset val="100"/>
      </c:catAx>
      <c:valAx>
        <c:axId val="94306688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baseline="0">
                <a:solidFill>
                  <a:schemeClr val="accent5">
                    <a:lumMod val="50000"/>
                  </a:schemeClr>
                </a:solidFill>
              </a:defRPr>
            </a:pPr>
            <a:endParaRPr lang="ru-RU"/>
          </a:p>
        </c:txPr>
        <c:crossAx val="929372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0.26664</cdr:x>
      <cdr:y>0.60313</cdr:y>
    </cdr:from>
    <cdr:to>
      <cdr:x>0.34997</cdr:x>
      <cdr:y>0.76185</cdr:y>
    </cdr:to>
    <cdr:pic>
      <cdr:nvPicPr>
        <cdr:cNvPr id="3" name="Рисунок 2" descr="Ед.Россия.jp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638175" y="2025073"/>
          <a:ext cx="511952" cy="532917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  <a:effectLst xmlns:a="http://schemas.openxmlformats.org/drawingml/2006/main">
          <a:outerShdw blurRad="292100" dist="139700" dir="2700000" algn="tl" rotWithShape="0">
            <a:srgbClr val="333333">
              <a:alpha val="65000"/>
            </a:srgbClr>
          </a:outerShdw>
        </a:effectLst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E9E5D-95D2-41C3-AD90-30469786FD0D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E6EF0-A110-46A5-8EE6-66DECF35B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E6EF0-A110-46A5-8EE6-66DECF35BFA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chart" Target="../charts/chart3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2;&#1072;&#1083;&#1077;&#1088;&#1080;&#1081;\Desktop\&#1082;%20&#1091;&#1088;&#1086;&#1082;&#1091;\&#1047;&#1074;&#1091;&#1082;&#1080;%20&#1087;&#1088;&#1080;&#1088;&#1086;&#1076;&#1099;%20-%20&#1051;&#1091;&#1075;%20(audiopoisk.com).mp3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проценты.jpeg"/>
          <p:cNvPicPr>
            <a:picLocks noChangeAspect="1"/>
          </p:cNvPicPr>
          <p:nvPr/>
        </p:nvPicPr>
        <p:blipFill>
          <a:blip r:embed="rId2">
            <a:lum bright="38000" contrast="-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14481" y="500043"/>
            <a:ext cx="5929354" cy="2214578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>
                <a:gd name="adj" fmla="val 47027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relaxedInse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Проценты </a:t>
            </a:r>
            <a:r>
              <a:rPr lang="ru-RU" sz="5400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современной </a:t>
            </a:r>
            <a:r>
              <a:rPr lang="ru-RU" sz="5400" b="1" cap="none" spc="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жизни</a:t>
            </a:r>
            <a:endParaRPr lang="ru-RU" sz="5400" b="1" cap="none" spc="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3143248"/>
            <a:ext cx="6143668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Голосование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Банковские операции</a:t>
            </a:r>
          </a:p>
          <a:p>
            <a:pPr>
              <a:lnSpc>
                <a:spcPct val="80000"/>
              </a:lnSpc>
            </a:pP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-Штрафы и тарифы</a:t>
            </a:r>
          </a:p>
          <a:p>
            <a:pPr>
              <a:lnSpc>
                <a:spcPct val="80000"/>
              </a:lnSpc>
            </a:pP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- Распродажа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ac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анк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57356" y="1785926"/>
            <a:ext cx="467692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accent4">
                    <a:lumMod val="50000"/>
                  </a:schemeClr>
                </a:solidFill>
              </a:rPr>
              <a:t>Банковские</a:t>
            </a:r>
          </a:p>
          <a:p>
            <a:r>
              <a:rPr lang="ru-RU" sz="7200" dirty="0" smtClean="0">
                <a:solidFill>
                  <a:schemeClr val="accent4">
                    <a:lumMod val="50000"/>
                  </a:schemeClr>
                </a:solidFill>
              </a:rPr>
              <a:t> операции</a:t>
            </a:r>
            <a:endParaRPr lang="ru-RU" sz="7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 descr="банк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43042" y="571480"/>
            <a:ext cx="5429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sz="4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5" y="500042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Задача 1</a:t>
            </a: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Банк выплачивает вкладчикам каждый год 8% от внесенной суммы. Клиент сделал вклад в размере 200000 рублей. Какая сумма будет на его счете через 5 лет?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4612" y="2071678"/>
            <a:ext cx="3214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Решение</a:t>
            </a:r>
            <a:endParaRPr lang="ru-RU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2928934"/>
            <a:ext cx="7072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Задача на применение простых процентов</a:t>
            </a:r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857628"/>
            <a:ext cx="2695575" cy="785818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786182" y="3429000"/>
            <a:ext cx="50720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где </a:t>
            </a:r>
            <a:r>
              <a:rPr lang="en-US" sz="2000" i="1" dirty="0" smtClean="0">
                <a:solidFill>
                  <a:schemeClr val="accent4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S</a:t>
            </a:r>
            <a:r>
              <a:rPr lang="ru-RU" sz="2000" i="1" baseline="-30000" dirty="0" smtClean="0">
                <a:solidFill>
                  <a:schemeClr val="accent4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0</a:t>
            </a: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 – первоначальный вклад;</a:t>
            </a:r>
            <a:endParaRPr lang="ru-RU" sz="2000" i="1" dirty="0" smtClean="0">
              <a:solidFill>
                <a:schemeClr val="accent4">
                  <a:lumMod val="50000"/>
                </a:schemeClr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en-US" sz="2000" i="1" dirty="0" smtClean="0">
                <a:solidFill>
                  <a:schemeClr val="accent4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p </a:t>
            </a: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– годовая процентная ставка, %;</a:t>
            </a:r>
            <a:endParaRPr lang="ru-RU" sz="2000" i="1" dirty="0" smtClean="0">
              <a:solidFill>
                <a:schemeClr val="accent4">
                  <a:lumMod val="50000"/>
                </a:schemeClr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en-US" sz="2000" i="1" dirty="0" smtClean="0">
                <a:solidFill>
                  <a:schemeClr val="accent4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n – </a:t>
            </a: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срок вклада, год.</a:t>
            </a:r>
            <a:endParaRPr lang="ru-RU" sz="2000" i="1" dirty="0" smtClean="0">
              <a:solidFill>
                <a:schemeClr val="accent4">
                  <a:lumMod val="50000"/>
                </a:schemeClr>
              </a:solidFill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938582" y="522447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5214950"/>
            <a:ext cx="5486400" cy="75247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209675"/>
            <a:ext cx="248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71538" y="6143644"/>
            <a:ext cx="457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Ответ: 280000 рублей.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опросик.jpeg"/>
          <p:cNvPicPr>
            <a:picLocks noChangeAspect="1"/>
          </p:cNvPicPr>
          <p:nvPr/>
        </p:nvPicPr>
        <p:blipFill>
          <a:blip r:embed="rId2">
            <a:lum bright="38000" contrast="-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71472" y="2428868"/>
            <a:ext cx="81439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Какая сумма будет на счете клиента через 10 лет?</a:t>
            </a:r>
            <a:endParaRPr lang="ru-RU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банк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43174" y="571480"/>
            <a:ext cx="20887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Решение</a:t>
            </a:r>
            <a:endParaRPr lang="ru-RU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500174"/>
            <a:ext cx="5800725" cy="7524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2976" y="2928934"/>
            <a:ext cx="3177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Ответ: 360000 рублей .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анк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42910" y="500042"/>
            <a:ext cx="79296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Задача 2</a:t>
            </a: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На данной диаграмме изображён рост вклада в сбербанке. С помощью диаграммы определите величину первоначального вклада  и  процентную ставку. Запишите формулу  увеличения вклада и вычислите, какую сумму получит вкладчик через 12 лет?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285852" y="250030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банк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00364" y="357166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Решение</a:t>
            </a:r>
            <a:endParaRPr lang="ru-RU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1214422"/>
            <a:ext cx="7643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1) Первоначальный вклад 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S</a:t>
            </a:r>
            <a:r>
              <a:rPr lang="ru-RU" sz="2000" baseline="-25000" dirty="0" smtClean="0">
                <a:solidFill>
                  <a:schemeClr val="accent4">
                    <a:lumMod val="50000"/>
                  </a:schemeClr>
                </a:solidFill>
              </a:rPr>
              <a:t>0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=10000 рублей,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S</a:t>
            </a:r>
            <a:r>
              <a:rPr lang="ru-RU" sz="2000" baseline="-2500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=12000 рублей 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1928802"/>
            <a:ext cx="4895850" cy="785818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786058"/>
            <a:ext cx="2524125" cy="3429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214678" y="2714620"/>
            <a:ext cx="4857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- годовая процентная ставка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0100" y="3786190"/>
            <a:ext cx="5132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2) Задача на применение сложных процентов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4357694"/>
            <a:ext cx="2800350" cy="723900"/>
          </a:xfrm>
          <a:prstGeom prst="rect">
            <a:avLst/>
          </a:prstGeom>
          <a:noFill/>
        </p:spPr>
      </p:pic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6" name="Picture 1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5000636"/>
            <a:ext cx="5505450" cy="828675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714348" y="6000768"/>
            <a:ext cx="225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Ответ: 89000 рублей.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5786" y="3286124"/>
            <a:ext cx="1366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Ответ: 20%.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штрафы.jpeg"/>
          <p:cNvPicPr>
            <a:picLocks noChangeAspect="1"/>
          </p:cNvPicPr>
          <p:nvPr/>
        </p:nvPicPr>
        <p:blipFill>
          <a:blip r:embed="rId2">
            <a:lum bright="50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57488" y="1357298"/>
            <a:ext cx="45720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accent4">
                    <a:lumMod val="50000"/>
                  </a:schemeClr>
                </a:solidFill>
              </a:rPr>
              <a:t>Штрафы</a:t>
            </a:r>
          </a:p>
          <a:p>
            <a:r>
              <a:rPr lang="ru-RU" sz="7200" dirty="0" smtClean="0">
                <a:solidFill>
                  <a:schemeClr val="accent4">
                    <a:lumMod val="50000"/>
                  </a:schemeClr>
                </a:solidFill>
              </a:rPr>
              <a:t>     и</a:t>
            </a:r>
          </a:p>
          <a:p>
            <a:r>
              <a:rPr lang="ru-RU" sz="7200" dirty="0" smtClean="0">
                <a:solidFill>
                  <a:schemeClr val="accent4">
                    <a:lumMod val="50000"/>
                  </a:schemeClr>
                </a:solidFill>
              </a:rPr>
              <a:t>тарифы</a:t>
            </a:r>
            <a:endParaRPr lang="ru-RU" sz="7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штрафы.jpeg"/>
          <p:cNvPicPr>
            <a:picLocks noChangeAspect="1"/>
          </p:cNvPicPr>
          <p:nvPr/>
        </p:nvPicPr>
        <p:blipFill>
          <a:blip r:embed="rId2">
            <a:lum bright="50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43108" y="214290"/>
            <a:ext cx="52012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Штрафы и тарифы</a:t>
            </a:r>
            <a:endParaRPr lang="ru-RU" sz="4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357298"/>
            <a:ext cx="8286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Задача 1</a:t>
            </a: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Занятия ребенка в музыкальной школе родители оплачивают в сбербанке, внося ежемесячно 250 рублей. Оплата должна производиться до 15 числа каждого месяца, после чего за каждый просроченный день начисляется пеня в размере 4% от суммы оплаты занятий за 1 месяц. Сколько придется заплатить родителям, если они просрочат оплату на неделю?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штрафы.jpeg"/>
          <p:cNvPicPr>
            <a:picLocks noChangeAspect="1"/>
          </p:cNvPicPr>
          <p:nvPr/>
        </p:nvPicPr>
        <p:blipFill>
          <a:blip r:embed="rId2">
            <a:lum bright="50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00364" y="642918"/>
            <a:ext cx="20887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Решение</a:t>
            </a:r>
            <a:endParaRPr lang="ru-RU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500174"/>
            <a:ext cx="5722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Задача на применение простых процентов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2000240"/>
            <a:ext cx="2695575" cy="6858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143372" y="207167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где </a:t>
            </a: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S</a:t>
            </a:r>
            <a:r>
              <a:rPr lang="ru-RU" i="1" baseline="-30000" dirty="0" smtClean="0">
                <a:solidFill>
                  <a:schemeClr val="accent4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0</a:t>
            </a: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 – ежемесячная оплата;</a:t>
            </a:r>
            <a:endParaRPr lang="ru-RU" i="1" dirty="0" smtClean="0">
              <a:solidFill>
                <a:schemeClr val="accent4">
                  <a:lumMod val="50000"/>
                </a:schemeClr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p </a:t>
            </a: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– пеня, %;</a:t>
            </a:r>
            <a:endParaRPr lang="ru-RU" i="1" dirty="0" smtClean="0">
              <a:solidFill>
                <a:schemeClr val="accent4">
                  <a:lumMod val="50000"/>
                </a:schemeClr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n – </a:t>
            </a: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срок просроченной оплаты, день.</a:t>
            </a:r>
            <a:endParaRPr lang="ru-RU" i="1" dirty="0" smtClean="0">
              <a:solidFill>
                <a:schemeClr val="accent4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3071810"/>
            <a:ext cx="4391025" cy="742950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8662" y="3929066"/>
            <a:ext cx="2638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Ответ: 320 рублей.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штрафы.jpeg"/>
          <p:cNvPicPr>
            <a:picLocks noChangeAspect="1"/>
          </p:cNvPicPr>
          <p:nvPr/>
        </p:nvPicPr>
        <p:blipFill>
          <a:blip r:embed="rId2">
            <a:lum bright="50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7158" y="571480"/>
            <a:ext cx="85299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Задача 2</a:t>
            </a: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Тарифы для мобильных телефонов  зависят от системы оплаты. В 2008 году тарифы по системам оплаты  К и М были одинаковыми, а в следующие три года последовательно либо увеличивались, либо уменьшались. Данные об этом приведены в таблице. Сравните тарифы в 2011 году.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57224" y="3286124"/>
          <a:ext cx="7500992" cy="2357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248"/>
                <a:gridCol w="1875248"/>
                <a:gridCol w="1875248"/>
                <a:gridCol w="1875248"/>
              </a:tblGrid>
              <a:tr h="428628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Тарифы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86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50099">
                <a:tc>
                  <a:txBody>
                    <a:bodyPr/>
                    <a:lstStyle/>
                    <a:p>
                      <a:r>
                        <a:rPr lang="ru-RU" dirty="0" smtClean="0"/>
                        <a:t>По системе 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Увеличен </a:t>
                      </a:r>
                    </a:p>
                    <a:p>
                      <a:r>
                        <a:rPr lang="ru-RU" dirty="0" smtClean="0"/>
                        <a:t>на 10%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Уменьшен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на 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Уменьшен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 3%</a:t>
                      </a:r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r>
                        <a:rPr lang="ru-RU" dirty="0" smtClean="0"/>
                        <a:t>По системе 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Уменьшен</a:t>
                      </a:r>
                    </a:p>
                    <a:p>
                      <a:r>
                        <a:rPr lang="ru-RU" dirty="0" smtClean="0"/>
                        <a:t> на 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Увеличен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 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Увеличен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 4%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боры6.jpeg"/>
          <p:cNvPicPr>
            <a:picLocks noChangeAspect="1"/>
          </p:cNvPicPr>
          <p:nvPr/>
        </p:nvPicPr>
        <p:blipFill>
          <a:blip r:embed="rId2">
            <a:lum bright="62000" contrast="32000"/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00166" y="1857364"/>
            <a:ext cx="6000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accent5">
                    <a:lumMod val="50000"/>
                  </a:schemeClr>
                </a:solidFill>
              </a:rPr>
              <a:t>Голосование</a:t>
            </a:r>
            <a:endParaRPr lang="ru-RU" sz="7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 descr="штрафы.jpeg"/>
          <p:cNvPicPr>
            <a:picLocks noChangeAspect="1"/>
          </p:cNvPicPr>
          <p:nvPr/>
        </p:nvPicPr>
        <p:blipFill>
          <a:blip r:embed="rId2">
            <a:lum bright="50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00034" y="642918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Решение</a:t>
            </a:r>
            <a:endParaRPr lang="ru-RU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2285992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Задача на применение сложных  процентов, если изменение происходит на разное число процентов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128586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43042" y="3429000"/>
            <a:ext cx="45601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–</a:t>
            </a: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первоначальное значение величины;</a:t>
            </a:r>
          </a:p>
          <a:p>
            <a:r>
              <a:rPr lang="en-US" sz="20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 – </a:t>
            </a: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новое значение величины;</a:t>
            </a:r>
          </a:p>
          <a:p>
            <a:r>
              <a:rPr lang="en-US" sz="20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000" i="1" baseline="-25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000" i="1" baseline="-25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,…, </a:t>
            </a:r>
            <a:r>
              <a:rPr lang="en-US" sz="20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i="1" baseline="-25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количество процентов, %.</a:t>
            </a:r>
            <a:r>
              <a:rPr lang="en-US" sz="20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2910" y="4357694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Пусть 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а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величина тарифов К и М в 2008  году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1209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60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5000636"/>
            <a:ext cx="6153150" cy="542924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3214678" y="5143512"/>
            <a:ext cx="4572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- величина тарифа К в 2011 году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69" name="Picture 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5643578"/>
            <a:ext cx="3429000" cy="381000"/>
          </a:xfrm>
          <a:prstGeom prst="rect">
            <a:avLst/>
          </a:prstGeom>
          <a:noFill/>
        </p:spPr>
      </p:pic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71604" y="6000768"/>
            <a:ext cx="4132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Тариф К увеличился на 3,5 %.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4429124" y="0"/>
          <a:ext cx="4500628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5157"/>
                <a:gridCol w="1125157"/>
                <a:gridCol w="1125157"/>
                <a:gridCol w="1125157"/>
              </a:tblGrid>
              <a:tr h="333996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Тарифы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61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2009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2011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5149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 системе 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Увеличен </a:t>
                      </a:r>
                    </a:p>
                    <a:p>
                      <a:r>
                        <a:rPr lang="ru-RU" sz="1600" dirty="0" smtClean="0"/>
                        <a:t>на 10%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Уменьшен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 на 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Уменьшен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на 3%</a:t>
                      </a:r>
                    </a:p>
                  </a:txBody>
                  <a:tcPr/>
                </a:tc>
              </a:tr>
              <a:tr h="75149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 системе 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Уменьшен</a:t>
                      </a:r>
                    </a:p>
                    <a:p>
                      <a:r>
                        <a:rPr lang="ru-RU" sz="1600" dirty="0" smtClean="0"/>
                        <a:t> на 5%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Увеличен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на 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Увеличен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на 4%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071810"/>
            <a:ext cx="5953125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штрафы.jpeg"/>
          <p:cNvPicPr>
            <a:picLocks noChangeAspect="1"/>
          </p:cNvPicPr>
          <p:nvPr/>
        </p:nvPicPr>
        <p:blipFill>
          <a:blip r:embed="rId2">
            <a:lum bright="50000" contrast="-4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571744"/>
            <a:ext cx="7643867" cy="114300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10800000" flipV="1">
            <a:off x="3357554" y="3216823"/>
            <a:ext cx="5500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- величина тарифа М в 2011 году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857628"/>
            <a:ext cx="3964809" cy="57150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857224" y="4566643"/>
            <a:ext cx="5143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Тариф М увеличился на 1,8 %.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8662" y="5239234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Ответ:  Тариф М в 2011 выгодней.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429124" y="214290"/>
          <a:ext cx="4500628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5157"/>
                <a:gridCol w="1125157"/>
                <a:gridCol w="1125157"/>
                <a:gridCol w="1125157"/>
              </a:tblGrid>
              <a:tr h="365388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Тарифы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4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2009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2011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785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 системе 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Увеличен </a:t>
                      </a:r>
                    </a:p>
                    <a:p>
                      <a:r>
                        <a:rPr lang="ru-RU" sz="1600" dirty="0" smtClean="0"/>
                        <a:t>на 10%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Уменьшен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 на 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Уменьшен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на 3%</a:t>
                      </a:r>
                    </a:p>
                  </a:txBody>
                  <a:tcPr/>
                </a:tc>
              </a:tr>
              <a:tr h="5785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 системе 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Уменьшен</a:t>
                      </a:r>
                    </a:p>
                    <a:p>
                      <a:r>
                        <a:rPr lang="ru-RU" sz="1600" dirty="0" smtClean="0"/>
                        <a:t> на 5%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Увеличен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на 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Увеличен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на 4%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идки.jpg"/>
          <p:cNvPicPr>
            <a:picLocks noChangeAspect="1"/>
          </p:cNvPicPr>
          <p:nvPr/>
        </p:nvPicPr>
        <p:blipFill>
          <a:blip r:embed="rId2">
            <a:lum bright="37000" contrast="-52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5984" y="2714620"/>
            <a:ext cx="48372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accent4">
                    <a:lumMod val="50000"/>
                  </a:schemeClr>
                </a:solidFill>
              </a:rPr>
              <a:t>Распродажа</a:t>
            </a:r>
            <a:endParaRPr lang="ru-RU" sz="7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скидки.jpg"/>
          <p:cNvPicPr>
            <a:picLocks noChangeAspect="1"/>
          </p:cNvPicPr>
          <p:nvPr/>
        </p:nvPicPr>
        <p:blipFill>
          <a:blip r:embed="rId2">
            <a:lum bright="37000" contrast="-52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86116" y="857232"/>
            <a:ext cx="30249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Распродажа</a:t>
            </a:r>
            <a:endParaRPr lang="ru-RU" sz="4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785926"/>
            <a:ext cx="84296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Задача №1</a:t>
            </a: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На сезонной распродаже магазин снизил цены на обувь сначала на 24%, а потом ещё на 10%. Сколько рублей можно сэкономить при покупке кроссовок, если до снижения цены они стоили 595 р.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?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скидки.jpg"/>
          <p:cNvPicPr>
            <a:picLocks noChangeAspect="1"/>
          </p:cNvPicPr>
          <p:nvPr/>
        </p:nvPicPr>
        <p:blipFill>
          <a:blip r:embed="rId2">
            <a:lum bright="37000" contrast="-52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4282" y="0"/>
            <a:ext cx="87154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Решение  </a:t>
            </a: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Задача на применение сложных процентов, если изменение происходит на разное число процентов.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696436" y="1714488"/>
            <a:ext cx="42332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где </a:t>
            </a: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  <a:t>a </a:t>
            </a: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- первоначальная цена;</a:t>
            </a:r>
          </a:p>
          <a:p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       р</a:t>
            </a:r>
            <a:r>
              <a:rPr lang="ru-RU" i="1" baseline="-2500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 – процент первого снижения цены;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       р</a:t>
            </a:r>
            <a:r>
              <a:rPr lang="ru-RU" i="1" baseline="-2500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 – процент второго снижения цены.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157" y="3500438"/>
            <a:ext cx="85725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b=595(1-0,01∙24) (1-0,01∙10)=595 ∙0,76 ∙0,9=406,98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руб.– новая цена на кроссовки</a:t>
            </a:r>
          </a:p>
          <a:p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595-406,98=188,02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руб.</a:t>
            </a:r>
            <a:endParaRPr lang="ru-RU" sz="20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2910" y="4572008"/>
            <a:ext cx="7176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Ответ: 188рублей 2 копейки можно сэкономить при покупке кроссовок.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714488"/>
            <a:ext cx="3990975" cy="35719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кидки.jpg"/>
          <p:cNvPicPr>
            <a:picLocks noChangeAspect="1"/>
          </p:cNvPicPr>
          <p:nvPr/>
        </p:nvPicPr>
        <p:blipFill>
          <a:blip r:embed="rId2">
            <a:lum bright="37000" contrast="-5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4348" y="571480"/>
            <a:ext cx="78581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Задача 2</a:t>
            </a: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На весенней распродаже в одном магазине шарф стоимостью 350 рублей уценили на 40%, а через неделю еще на 5%. В другом магазине шарф такой же стоимости уценили сразу на 45%. В каком магазине выгоднее купить шарф?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идки.jpg"/>
          <p:cNvPicPr>
            <a:picLocks noChangeAspect="1"/>
          </p:cNvPicPr>
          <p:nvPr/>
        </p:nvPicPr>
        <p:blipFill>
          <a:blip r:embed="rId2">
            <a:lum bright="37000" contrast="-5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14678" y="571480"/>
            <a:ext cx="20887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  <a:t>Решение</a:t>
            </a:r>
            <a:endParaRPr lang="ru-RU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2967335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r>
              <a:rPr lang="ru-RU" b="1" i="1" baseline="-25000" dirty="0" smtClean="0">
                <a:solidFill>
                  <a:schemeClr val="bg2">
                    <a:lumMod val="25000"/>
                  </a:schemeClr>
                </a:solidFill>
              </a:rPr>
              <a:t>1 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=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350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(1-0,01∙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40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) (1-0,01∙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)=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350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 ∙0,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 ∙0,9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=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199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,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ru-RU" i="1" dirty="0" smtClean="0">
                <a:solidFill>
                  <a:schemeClr val="bg2">
                    <a:lumMod val="25000"/>
                  </a:schemeClr>
                </a:solidFill>
              </a:rPr>
              <a:t>руб.– новая цена на шарф в 1-ом магазине</a:t>
            </a: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643314"/>
            <a:ext cx="2219325" cy="381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85786" y="4071942"/>
            <a:ext cx="764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r>
              <a:rPr lang="ru-RU" b="1" i="1" baseline="-25000" dirty="0" smtClean="0">
                <a:solidFill>
                  <a:schemeClr val="bg2">
                    <a:lumMod val="25000"/>
                  </a:schemeClr>
                </a:solidFill>
              </a:rPr>
              <a:t>2 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=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350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(1-0,01∙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45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) =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350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 ∙0,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55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=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157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,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ru-RU" i="1" dirty="0" smtClean="0">
                <a:solidFill>
                  <a:schemeClr val="bg2">
                    <a:lumMod val="25000"/>
                  </a:schemeClr>
                </a:solidFill>
              </a:rPr>
              <a:t>руб.– новая цена на шарф во 2-ом магазине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00100" y="5286388"/>
            <a:ext cx="4919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Ответ: во 2-ом магазине купить шарф выгоднее.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785926"/>
            <a:ext cx="3990975" cy="381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опросик.jpeg"/>
          <p:cNvPicPr>
            <a:picLocks noChangeAspect="1"/>
          </p:cNvPicPr>
          <p:nvPr/>
        </p:nvPicPr>
        <p:blipFill>
          <a:blip r:embed="rId2">
            <a:lum bright="38000" contrast="-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472" y="1785926"/>
            <a:ext cx="81439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Антикварный магазин приобрел старинный предмет за 30000 рублей и выставил  его на продажу, повысив цену на 60%. Но этот предмет был продан лишь через неделю, когда магазин снизил его новую цену на 20%. Какую </a:t>
            </a:r>
            <a:r>
              <a:rPr lang="ru-RU" sz="2400" smtClean="0">
                <a:solidFill>
                  <a:schemeClr val="accent5">
                    <a:lumMod val="50000"/>
                  </a:schemeClr>
                </a:solidFill>
              </a:rPr>
              <a:t>прибыль получил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магазин при продаже антикварного предмета?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идки.jpg"/>
          <p:cNvPicPr>
            <a:picLocks noChangeAspect="1"/>
          </p:cNvPicPr>
          <p:nvPr/>
        </p:nvPicPr>
        <p:blipFill>
          <a:blip r:embed="rId2">
            <a:lum bright="37000" contrast="-5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71670" y="1142984"/>
            <a:ext cx="2380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Решение</a:t>
            </a:r>
            <a:endParaRPr lang="ru-RU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967335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b</a:t>
            </a:r>
            <a:r>
              <a:rPr lang="ru-RU" b="1" i="1" baseline="-25000" dirty="0" smtClean="0"/>
              <a:t> </a:t>
            </a:r>
            <a:r>
              <a:rPr lang="en-US" b="1" i="1" dirty="0" smtClean="0"/>
              <a:t>=</a:t>
            </a:r>
            <a:r>
              <a:rPr lang="ru-RU" b="1" i="1" dirty="0" smtClean="0"/>
              <a:t>30000</a:t>
            </a:r>
            <a:r>
              <a:rPr lang="en-US" b="1" i="1" dirty="0" smtClean="0"/>
              <a:t>(1</a:t>
            </a:r>
            <a:r>
              <a:rPr lang="ru-RU" b="1" i="1" dirty="0" smtClean="0"/>
              <a:t>+</a:t>
            </a:r>
            <a:r>
              <a:rPr lang="en-US" b="1" i="1" dirty="0" smtClean="0"/>
              <a:t>0,01∙</a:t>
            </a:r>
            <a:r>
              <a:rPr lang="ru-RU" b="1" i="1" dirty="0" smtClean="0"/>
              <a:t>60</a:t>
            </a:r>
            <a:r>
              <a:rPr lang="en-US" b="1" i="1" dirty="0" smtClean="0"/>
              <a:t>) (1-0,01∙</a:t>
            </a:r>
            <a:r>
              <a:rPr lang="ru-RU" b="1" i="1" dirty="0" smtClean="0"/>
              <a:t>20</a:t>
            </a:r>
            <a:r>
              <a:rPr lang="en-US" b="1" i="1" dirty="0" smtClean="0"/>
              <a:t>)=</a:t>
            </a:r>
            <a:r>
              <a:rPr lang="ru-RU" b="1" i="1" dirty="0" smtClean="0"/>
              <a:t>30000</a:t>
            </a:r>
            <a:r>
              <a:rPr lang="en-US" b="1" i="1" dirty="0" smtClean="0"/>
              <a:t>∙</a:t>
            </a:r>
            <a:r>
              <a:rPr lang="ru-RU" b="1" i="1" dirty="0" smtClean="0"/>
              <a:t>1</a:t>
            </a:r>
            <a:r>
              <a:rPr lang="en-US" b="1" i="1" dirty="0" smtClean="0"/>
              <a:t>,</a:t>
            </a:r>
            <a:r>
              <a:rPr lang="ru-RU" b="1" i="1" dirty="0" smtClean="0"/>
              <a:t>6</a:t>
            </a:r>
            <a:r>
              <a:rPr lang="en-US" b="1" i="1" dirty="0" smtClean="0"/>
              <a:t>∙0,</a:t>
            </a:r>
            <a:r>
              <a:rPr lang="ru-RU" b="1" i="1" dirty="0" smtClean="0"/>
              <a:t>8</a:t>
            </a:r>
            <a:r>
              <a:rPr lang="en-US" b="1" i="1" dirty="0" smtClean="0"/>
              <a:t>=</a:t>
            </a:r>
            <a:r>
              <a:rPr lang="ru-RU" b="1" i="1" dirty="0" smtClean="0"/>
              <a:t>38400</a:t>
            </a:r>
            <a:r>
              <a:rPr lang="ru-RU" i="1" dirty="0" smtClean="0"/>
              <a:t>руб.–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цена продажи предмета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3714752"/>
            <a:ext cx="5107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38400-30000=8400 </a:t>
            </a:r>
            <a:r>
              <a:rPr lang="ru-RU" i="1" dirty="0" smtClean="0"/>
              <a:t>руб.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– прибыль магазина</a:t>
            </a:r>
            <a:endParaRPr lang="ru-RU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5000636"/>
            <a:ext cx="2372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Ответ: 8400 рублей.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571744"/>
            <a:ext cx="3990975" cy="3810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WordArt 2"/>
          <p:cNvSpPr>
            <a:spLocks noChangeArrowheads="1" noChangeShapeType="1" noTextEdit="1"/>
          </p:cNvSpPr>
          <p:nvPr/>
        </p:nvSpPr>
        <p:spPr bwMode="auto">
          <a:xfrm>
            <a:off x="642910" y="1357298"/>
            <a:ext cx="8072494" cy="3571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31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55261C"/>
                    </a:gs>
                    <a:gs pos="6000">
                      <a:srgbClr val="EBDAD4"/>
                    </a:gs>
                    <a:gs pos="28999">
                      <a:srgbClr val="C0524E"/>
                    </a:gs>
                    <a:gs pos="42000">
                      <a:srgbClr val="80302D"/>
                    </a:gs>
                    <a:gs pos="44000">
                      <a:srgbClr val="9C6563"/>
                    </a:gs>
                    <a:gs pos="48000">
                      <a:srgbClr val="FFFFFF"/>
                    </a:gs>
                    <a:gs pos="78999">
                      <a:srgbClr val="83A7C3"/>
                    </a:gs>
                    <a:gs pos="87000">
                      <a:srgbClr val="768FB9"/>
                    </a:gs>
                    <a:gs pos="92000">
                      <a:srgbClr val="83A7C3"/>
                    </a:gs>
                    <a:gs pos="100000">
                      <a:srgbClr val="DCEBF5"/>
                    </a:gs>
                  </a:gsLst>
                  <a:lin ang="5400000" scaled="1"/>
                </a:gradFill>
                <a:effectLst/>
                <a:latin typeface="Arial Black"/>
              </a:rPr>
              <a:t>Спасибо за урок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55261C"/>
                  </a:gs>
                  <a:gs pos="6000">
                    <a:srgbClr val="EBDAD4"/>
                  </a:gs>
                  <a:gs pos="28999">
                    <a:srgbClr val="C0524E"/>
                  </a:gs>
                  <a:gs pos="42000">
                    <a:srgbClr val="80302D"/>
                  </a:gs>
                  <a:gs pos="44000">
                    <a:srgbClr val="9C6563"/>
                  </a:gs>
                  <a:gs pos="48000">
                    <a:srgbClr val="FFFFFF"/>
                  </a:gs>
                  <a:gs pos="78999">
                    <a:srgbClr val="83A7C3"/>
                  </a:gs>
                  <a:gs pos="87000">
                    <a:srgbClr val="768FB9"/>
                  </a:gs>
                  <a:gs pos="92000">
                    <a:srgbClr val="83A7C3"/>
                  </a:gs>
                  <a:gs pos="100000">
                    <a:srgbClr val="DCEBF5"/>
                  </a:gs>
                </a:gsLst>
                <a:lin ang="5400000" scaled="1"/>
              </a:gradFill>
              <a:effectLst/>
              <a:latin typeface="Arial Black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выборы6.jpeg"/>
          <p:cNvPicPr>
            <a:picLocks noChangeAspect="1"/>
          </p:cNvPicPr>
          <p:nvPr/>
        </p:nvPicPr>
        <p:blipFill>
          <a:blip r:embed="rId2">
            <a:lum bright="62000" contrast="32000"/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86050" y="357166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Голосование</a:t>
            </a:r>
            <a:endParaRPr lang="ru-RU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4500570"/>
            <a:ext cx="8215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ea typeface="Batang" pitchFamily="18" charset="-127"/>
                <a:cs typeface="Aharoni" pitchFamily="2" charset="-79"/>
              </a:rPr>
              <a:t>1) Сколько процентов избирателей проголосовали на избирательном участке?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ea typeface="Batang" pitchFamily="18" charset="-127"/>
                <a:cs typeface="Aharoni" pitchFamily="2" charset="-79"/>
              </a:rPr>
              <a:t>2) Сколько процентов избирателейпроголосовали за партию «Единая  Россия»?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ea typeface="Batang" pitchFamily="18" charset="-127"/>
                <a:cs typeface="Aharoni" pitchFamily="2" charset="-79"/>
              </a:rPr>
              <a:t>3) Сколько голосов должна была набрать партия «Яблоко» для преодоления 7%-го барьера?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643042" y="1428736"/>
          <a:ext cx="6143668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Рисунок 5" descr="кпрф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5312" y="3518497"/>
            <a:ext cx="428622" cy="4000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Спр.Россия ж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95975" y="3583038"/>
            <a:ext cx="428628" cy="4605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ЛДПР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96022" y="3602311"/>
            <a:ext cx="642942" cy="3157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Яблоко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78534" y="3526637"/>
            <a:ext cx="469772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Рисунок 12" descr="кпрф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9058" y="3500438"/>
            <a:ext cx="428622" cy="4000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выборы6.jpeg"/>
          <p:cNvPicPr>
            <a:picLocks noChangeAspect="1"/>
          </p:cNvPicPr>
          <p:nvPr/>
        </p:nvPicPr>
        <p:blipFill>
          <a:blip r:embed="rId2">
            <a:lum bright="62000" contrast="32000"/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643042" y="428604"/>
            <a:ext cx="32861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Решение</a:t>
            </a:r>
            <a:endParaRPr lang="ru-RU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3357562"/>
            <a:ext cx="8746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                   </a:t>
            </a:r>
            <a:r>
              <a:rPr lang="ru-RU" sz="2400" dirty="0" smtClean="0"/>
              <a:t>137+25+20+18+1+2=203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– число избирателей, 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проголосовавших на избирательном участке №827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8662" y="1381582"/>
            <a:ext cx="78581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1) Задача на нахождение процентного отношения чисел</a:t>
            </a:r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-1000164" y="57148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2285992"/>
            <a:ext cx="1217092" cy="71438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-357222" y="10001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14612" y="1857364"/>
            <a:ext cx="57864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   где 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</a:rPr>
              <a:t>a –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</a:rPr>
              <a:t>число избирателей, проголосовавших на избирательном участке;</a:t>
            </a:r>
          </a:p>
          <a:p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</a:rPr>
              <a:t>          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</a:rPr>
              <a:t>b – 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</a:rPr>
              <a:t>число избирателей, внесенных </a:t>
            </a:r>
            <a:r>
              <a:rPr lang="ru-RU" sz="2000" i="1" dirty="0" smtClean="0">
                <a:solidFill>
                  <a:schemeClr val="bg1"/>
                </a:solidFill>
              </a:rPr>
              <a:t>в 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</a:rPr>
              <a:t>список избирателей.</a:t>
            </a:r>
            <a:endParaRPr lang="ru-RU" sz="20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4214818"/>
            <a:ext cx="2577502" cy="714380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785786" y="4286256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                     – избирателей приняли участие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      в голосовании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71538" y="5857892"/>
            <a:ext cx="2151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Ответ: 83,5%.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-642974" y="21429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4643438" y="-214338"/>
          <a:ext cx="4714908" cy="2285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выборы6.jpeg"/>
          <p:cNvPicPr>
            <a:picLocks noChangeAspect="1"/>
          </p:cNvPicPr>
          <p:nvPr/>
        </p:nvPicPr>
        <p:blipFill>
          <a:blip r:embed="rId2">
            <a:lum bright="62000" contrast="32000"/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85786" y="500042"/>
            <a:ext cx="3714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Решение</a:t>
            </a:r>
            <a:endParaRPr lang="ru-RU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1643050"/>
            <a:ext cx="78581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2) Задача на нахождение процентного отношения чисел</a:t>
            </a:r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2428868"/>
            <a:ext cx="1217092" cy="785818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971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14612" y="2285992"/>
            <a:ext cx="62151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   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где 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</a:rPr>
              <a:t>a – 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</a:rPr>
              <a:t>число избирателей, проголосовавших за партию «Единая Россия»;</a:t>
            </a:r>
          </a:p>
          <a:p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</a:rPr>
              <a:t>          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</a:rPr>
              <a:t>b – 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</a:rPr>
              <a:t>число избирателей, проголосовавших на избирательном участке №827.</a:t>
            </a:r>
            <a:endParaRPr lang="ru-RU" sz="20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85786" y="4429132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                     – избирателей проголосовали </a:t>
            </a:r>
          </a:p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за партию «Единая Россия»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71538" y="5857892"/>
            <a:ext cx="1991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Ответ: 67,5%.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0" y="10001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011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4214818"/>
            <a:ext cx="2571768" cy="714380"/>
          </a:xfrm>
          <a:prstGeom prst="rect">
            <a:avLst/>
          </a:prstGeom>
          <a:noFill/>
        </p:spPr>
      </p:pic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" name="Диаграмма 23"/>
          <p:cNvGraphicFramePr/>
          <p:nvPr/>
        </p:nvGraphicFramePr>
        <p:xfrm>
          <a:off x="4643438" y="-214338"/>
          <a:ext cx="4714908" cy="2285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26" name="Рисунок 25" descr="Ед.Россия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3636" y="1357298"/>
            <a:ext cx="357190" cy="357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 descr="выборы6.jpeg"/>
          <p:cNvPicPr>
            <a:picLocks noChangeAspect="1"/>
          </p:cNvPicPr>
          <p:nvPr/>
        </p:nvPicPr>
        <p:blipFill>
          <a:blip r:embed="rId2">
            <a:lum bright="62000" contrast="32000"/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643174" y="500042"/>
            <a:ext cx="38576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Решение</a:t>
            </a:r>
            <a:endParaRPr lang="ru-RU" sz="4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1381582"/>
            <a:ext cx="78581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3) Задача на нахождение процентов данного числа</a:t>
            </a:r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971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57290" y="1857364"/>
            <a:ext cx="5786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   Чтобы найти 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% от числа 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надо: </a:t>
            </a:r>
            <a:endParaRPr lang="ru-RU" sz="20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85786" y="4286256"/>
            <a:ext cx="81439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Округлим число 14,2 до целых с избытком.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71538" y="5857892"/>
            <a:ext cx="2816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Ответ: 15 голосов.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0" y="10001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6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2428868"/>
            <a:ext cx="1192122" cy="428628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1000100" y="2928934"/>
            <a:ext cx="4002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Находим 7% от числа 203: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357554" y="3500438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203∙0,01∙7=14,2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вопросик.jpeg"/>
          <p:cNvPicPr>
            <a:picLocks noChangeAspect="1"/>
          </p:cNvPicPr>
          <p:nvPr/>
        </p:nvPicPr>
        <p:blipFill>
          <a:blip r:embed="rId2">
            <a:lum bright="38000" contrast="-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28728" y="1214422"/>
            <a:ext cx="721523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Рассчитайте сколько процентов</a:t>
            </a:r>
          </a:p>
          <a:p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 избирателей проголосовали за партию «КПРФ»?</a:t>
            </a:r>
            <a:endParaRPr lang="ru-RU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071670" y="4000504"/>
          <a:ext cx="5643602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Рисунок 5" descr="кпрф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9124" y="6072206"/>
            <a:ext cx="500066" cy="3733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 descr="выборы6.jpeg"/>
          <p:cNvPicPr>
            <a:picLocks noChangeAspect="1"/>
          </p:cNvPicPr>
          <p:nvPr/>
        </p:nvPicPr>
        <p:blipFill>
          <a:blip r:embed="rId2">
            <a:lum bright="62000" contrast="32000"/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643174" y="500042"/>
            <a:ext cx="38576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Решение</a:t>
            </a:r>
            <a:endParaRPr lang="ru-RU" sz="4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1381582"/>
            <a:ext cx="78581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Задача на нахождение процентного отношения чисел</a:t>
            </a:r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2357430"/>
            <a:ext cx="1217092" cy="71438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971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1736" y="2500306"/>
            <a:ext cx="61436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   где 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</a:rPr>
              <a:t>a – 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</a:rPr>
              <a:t>число избирателей ,проголосовавших за партию «КПРФ»;</a:t>
            </a:r>
          </a:p>
          <a:p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</a:rPr>
              <a:t>          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</a:rPr>
              <a:t>b – 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</a:rPr>
              <a:t>число избирателей, проголосовавших на избирательном участке №827.</a:t>
            </a:r>
            <a:endParaRPr lang="ru-RU" sz="20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85786" y="4286256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                     – избирателей проголосовали </a:t>
            </a:r>
          </a:p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за партию «КПРФ»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71538" y="5857892"/>
            <a:ext cx="1991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Ответ: 12,3%.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0" y="10001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318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195214"/>
            <a:ext cx="2500330" cy="733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OtlMiksKachOb 02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Звуки природы - Луг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571472" y="35716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628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3244</TotalTime>
  <Words>1087</Words>
  <PresentationFormat>Экран (4:3)</PresentationFormat>
  <Paragraphs>181</Paragraphs>
  <Slides>29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Валерий</cp:lastModifiedBy>
  <cp:revision>141</cp:revision>
  <dcterms:created xsi:type="dcterms:W3CDTF">2012-01-12T19:29:49Z</dcterms:created>
  <dcterms:modified xsi:type="dcterms:W3CDTF">2012-02-28T19:13:02Z</dcterms:modified>
</cp:coreProperties>
</file>