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46" r:id="rId2"/>
    <p:sldId id="278" r:id="rId3"/>
    <p:sldId id="315" r:id="rId4"/>
    <p:sldId id="260" r:id="rId5"/>
    <p:sldId id="261" r:id="rId6"/>
    <p:sldId id="330" r:id="rId7"/>
    <p:sldId id="337" r:id="rId8"/>
    <p:sldId id="332" r:id="rId9"/>
    <p:sldId id="318" r:id="rId10"/>
    <p:sldId id="328" r:id="rId11"/>
    <p:sldId id="329" r:id="rId12"/>
    <p:sldId id="322" r:id="rId13"/>
    <p:sldId id="333" r:id="rId14"/>
    <p:sldId id="335" r:id="rId15"/>
    <p:sldId id="336" r:id="rId16"/>
    <p:sldId id="338" r:id="rId17"/>
    <p:sldId id="312" r:id="rId18"/>
    <p:sldId id="339" r:id="rId19"/>
    <p:sldId id="340" r:id="rId20"/>
    <p:sldId id="274" r:id="rId21"/>
    <p:sldId id="273" r:id="rId22"/>
    <p:sldId id="341" r:id="rId23"/>
    <p:sldId id="342" r:id="rId24"/>
    <p:sldId id="306" r:id="rId25"/>
    <p:sldId id="305" r:id="rId26"/>
    <p:sldId id="345" r:id="rId27"/>
    <p:sldId id="326" r:id="rId28"/>
    <p:sldId id="297" r:id="rId29"/>
    <p:sldId id="31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800000"/>
    <a:srgbClr val="000099"/>
    <a:srgbClr val="660033"/>
    <a:srgbClr val="660066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1F20D0-732F-4C11-87AE-CAA2C4A3C52A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B74D20-5B50-4A49-A0BA-24AE0B17F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34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0E2982-8FD6-45C5-AE7D-B2CA54225839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7AD5-80F0-4B03-A60F-B9834704A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3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04FF-97C5-45E2-8FB0-371A236898D8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3D25-BAB5-41D3-B70B-82356FFB6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8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56C7-E506-4117-A560-0D904AD3C742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541C-960D-470C-B11D-4A54C3FEA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2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BED6-6589-4AE7-B357-9505EC1ADBF2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E803-C1E7-42EF-8AF1-1124BDAFD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9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F7E11B-42F8-4E07-9210-D5932DD6188E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1ADE-4A45-4A72-9453-57D1B4012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8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CA2B-862C-441A-80D2-403B7AFABB9B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7CAB-9DAE-4042-A5DB-8E58D3E2B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1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A51C-7018-4477-A82B-700DE8F17F11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06C5-AE85-4DA0-888B-7E2E149B0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8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7A818-8F2E-4A4F-90D2-1516D85246D1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6855A-744F-4CD3-BCAF-8D190A932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8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FE61-5B0F-49C3-91FE-FBA8D8576F1E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B338-A06C-42D2-91D4-6D82B534E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7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D811-6340-4E6C-A258-59FC446087CD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C74D-C445-4568-AD46-5FEACF5A7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5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CE6D1F-DAFA-4191-B741-C7233023DE34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B210-4818-488C-9154-388318758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003091B-DF5E-4082-BAE6-4BDA5CB491F0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042F2F0-53AC-4AF4-8AD6-9972E6F32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Medal_trud_USSR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ru.wikipedia.org/wiki/%D0%A4%D0%B0%D0%B9%D0%BB:Medal_Leningrad_USSR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4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175500" cy="1793875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ДОРОГА ЖИЗНИ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pic>
        <p:nvPicPr>
          <p:cNvPr id="5123" name="Picture 2" descr="http://www.planet-kob.ru/ob/pic/20150127154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99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C0E675-E0AE-45CC-AFDC-FBD1BD294BF7}" type="datetime1">
              <a:rPr lang="ru-RU"/>
              <a:pPr>
                <a:defRPr/>
              </a:pPr>
              <a:t>29.01.2015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0"/>
            <a:ext cx="5867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Опасен путь  по Ладоге !</a:t>
            </a:r>
          </a:p>
        </p:txBody>
      </p:sp>
      <p:pic>
        <p:nvPicPr>
          <p:cNvPr id="91142" name="Picture 6" descr="http://im0-tub-ru.yandex.net/i?id=1f55c9ac6173fcf5cc63470b5acbed27-14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33850"/>
            <a:ext cx="26273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8" descr="http://im0-tub-ru.yandex.net/i?id=5fa1877cac7768f019c3c53e51b094fd-2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874838"/>
            <a:ext cx="271621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689616"/>
            <a:ext cx="388620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ЛЬДУ - МАШИНЫ</a:t>
            </a:r>
          </a:p>
        </p:txBody>
      </p:sp>
      <p:pic>
        <p:nvPicPr>
          <p:cNvPr id="9" name="Picture 3" descr="Отсканировано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887913" cy="4029075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7315200" y="6391275"/>
            <a:ext cx="1295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Garamond" pitchFamily="18" charset="0"/>
              </a:rPr>
              <a:t>(стр.29)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CAA13D-6F74-4F82-9C76-3608DB87B234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0866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ВОТ ОНА – </a:t>
            </a:r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ДОРОГА ЖИЗНИ!</a:t>
            </a:r>
          </a:p>
        </p:txBody>
      </p:sp>
      <p:pic>
        <p:nvPicPr>
          <p:cNvPr id="3" name="Picture 5" descr="Отсканировано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295400"/>
            <a:ext cx="37512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Отсканировано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95400"/>
            <a:ext cx="38909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620000" y="6477000"/>
            <a:ext cx="1204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Garamond" pitchFamily="18" charset="0"/>
              </a:rPr>
              <a:t>(стр.30-31)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CEA579-CDE3-496C-ACC7-C41D9B6D626B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Отсканировано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66800"/>
            <a:ext cx="4111625" cy="3922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990600" y="228600"/>
            <a:ext cx="46808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БЛОКАДНАЯ ЗИМА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3438" y="1143000"/>
            <a:ext cx="4195762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Больше двух лет, днем и ночью, шли Дорогую жизни корабли и машины, спасая Ленинград от голодной смерти.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Забыли водители об отдыхе и сне. Под бомбами, под снарядами, днем и ночью ведут свои простреленные машины. Но все равно в Ленинграде не хватает хлеба, нет мяса, нет сахара, нет овощей.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5257800"/>
            <a:ext cx="54102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Вот он, блокадный кусочек хлеба.</a:t>
            </a:r>
          </a:p>
          <a:p>
            <a:pPr>
              <a:defRPr/>
            </a:pPr>
            <a:r>
              <a:rPr lang="ru-RU" sz="2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125 граммов на весь день!</a:t>
            </a: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8001000" y="5791200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Garamond" pitchFamily="18" charset="0"/>
              </a:rPr>
              <a:t>(стр.32)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4035F5-47EC-4485-82CC-ED9DD98951C4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228600"/>
            <a:ext cx="5867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БЛОКАДНАЯ ЗИМА</a:t>
            </a:r>
            <a:endParaRPr lang="ru-RU" sz="3200" b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pic>
        <p:nvPicPr>
          <p:cNvPr id="93186" name="Picture 2" descr="7 мая 2010 года в Allen Center, г. Хьюстон, Техас, США, открылась выставка &quot;Внутреннее пространство войны. Блокада Ленинграда 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971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 descr="Блокада Ленинграда - Картинки по ист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14999" r="43938" b="37000"/>
          <a:stretch>
            <a:fillRect/>
          </a:stretch>
        </p:blipFill>
        <p:spPr bwMode="auto">
          <a:xfrm>
            <a:off x="6477000" y="685800"/>
            <a:ext cx="2543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8" descr="Блокада Ленинграда - Картинки по ист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3" t="65334" r="8417" b="8167"/>
          <a:stretch>
            <a:fillRect/>
          </a:stretch>
        </p:blipFill>
        <p:spPr bwMode="auto">
          <a:xfrm>
            <a:off x="6400800" y="2590800"/>
            <a:ext cx="2628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0" descr="Блокада Ленинграда - Картинки по ист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2357" r="25626" b="88643"/>
          <a:stretch>
            <a:fillRect/>
          </a:stretch>
        </p:blipFill>
        <p:spPr bwMode="auto">
          <a:xfrm>
            <a:off x="457200" y="5686425"/>
            <a:ext cx="4972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7162800" y="61722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Garamond" pitchFamily="18" charset="0"/>
              </a:rPr>
              <a:t>(стр.33)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990600"/>
            <a:ext cx="28956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Сейчас этот голодный, исхудавший человек придет домой и отрежет тоненький ломтик от этого маленького кусочка. Ломтик хлеба, кружка кипятку, ложка жиденькой каши – вот и весь обед блокадного ленинградца. Он съест его, не снимая шубы и шапки, даже не опустив поднятого воротника. ПОЧЕМУ?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F1F79F-2B1C-425A-BC54-3CD2C36F7DC7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228600"/>
            <a:ext cx="5867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БЛОКАДНАЯ ЗИМА</a:t>
            </a:r>
            <a:endParaRPr lang="ru-RU" sz="3200" b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pic>
        <p:nvPicPr>
          <p:cNvPr id="93188" name="Picture 4" descr="http://im1-tub-ru.yandex.net/i?id=68b3c035a887ae2fd1cb5624c7a65d15-10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5715000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953000"/>
            <a:ext cx="6781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Нет и воды в Ленинградских квартирах. Замерз, не работает водопровод. Рано утром тянутся к Неве, к люкам голодные, замершие ленинградцы.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8229600" y="61722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Garamond" pitchFamily="18" charset="0"/>
              </a:rPr>
              <a:t>(стр.34)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0CED42C-C6F9-485C-8261-A5F8A25F974A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25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228600"/>
            <a:ext cx="5867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БЛОКАДНАЯ ЗИМА</a:t>
            </a:r>
            <a:endParaRPr lang="ru-RU" sz="3200" b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pic>
        <p:nvPicPr>
          <p:cNvPr id="98310" name="Picture 6" descr="Блокада Ленинграда в фотографиях (часть 2.) :: No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733800"/>
            <a:ext cx="39195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Отсканировано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762000"/>
            <a:ext cx="3808412" cy="1690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2" name="Picture 8" descr="Музы блокадного города. - Культура - Культура на ETOYA.RU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590800"/>
            <a:ext cx="3619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Picture 10" descr="Блокадный Ленинград в фотография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742950"/>
            <a:ext cx="3581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6ED657-B1F8-44C2-AD7D-0328ECB57742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1816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Блокадная зима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14800" y="1354138"/>
            <a:ext cx="45720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>Девчонка руки протянула </a:t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>И головой - на край стола... </a:t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>Сначала думали - уснула, </a:t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>А оказалось - умерла. </a:t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/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>Её из школы на носилках </a:t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>Домой ребята понесли. </a:t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>В ресницах у подруг слезинки </a:t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>То исчезали, то росли. </a:t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/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>Никто не обронил ни слова. </a:t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>Лишь хрипло, сквозь метельный сон, </a:t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>Учитель выдавил, что снова </a:t>
            </a:r>
            <a:br>
              <a:rPr lang="ru-RU" b="1">
                <a:solidFill>
                  <a:srgbClr val="2D435B"/>
                </a:solidFill>
                <a:latin typeface="verdana" pitchFamily="34" charset="0"/>
              </a:rPr>
            </a:br>
            <a:r>
              <a:rPr lang="ru-RU" b="1">
                <a:solidFill>
                  <a:srgbClr val="2D435B"/>
                </a:solidFill>
                <a:latin typeface="verdana" pitchFamily="34" charset="0"/>
              </a:rPr>
              <a:t>Занятья - после похорон.</a:t>
            </a:r>
            <a:endParaRPr lang="ru-RU"/>
          </a:p>
        </p:txBody>
      </p:sp>
      <p:pic>
        <p:nvPicPr>
          <p:cNvPr id="100354" name="Picture 2" descr="Дневник плохого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2305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Блокадный Ленинград - Форум выживальщ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722813"/>
            <a:ext cx="23907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E17317-BBC1-4DD6-8A59-F8329FA50283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1371600" y="152400"/>
            <a:ext cx="541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Надо спасать </a:t>
            </a:r>
            <a:r>
              <a:rPr lang="ru-RU" sz="3600" b="1" kern="1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детей!</a:t>
            </a:r>
          </a:p>
        </p:txBody>
      </p:sp>
      <p:pic>
        <p:nvPicPr>
          <p:cNvPr id="65542" name="Picture 6" descr="Отсканировано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0938"/>
            <a:ext cx="19050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5" name="Picture 9" descr="Отсканировано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33488"/>
            <a:ext cx="3352800" cy="2305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7" name="Picture 11" descr="Степина Е. А. Урок-презентация блокада ленингра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39401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13" descr="http://im3-tub-ru.yandex.net/i?id=61294083a9518db9f96e3359fa3f5adc-105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2273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Picture 15" descr="900 дней ве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5209" r="8211" b="5856"/>
          <a:stretch>
            <a:fillRect/>
          </a:stretch>
        </p:blipFill>
        <p:spPr bwMode="auto">
          <a:xfrm>
            <a:off x="6303963" y="1171575"/>
            <a:ext cx="2801937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953000"/>
            <a:ext cx="2057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Детей увозят в тыл.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5AE285-CB0A-4142-AC85-0A8506709ADF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7091"/>
            <a:ext cx="44196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Клятва воинов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2954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ru-RU" b="1">
                <a:solidFill>
                  <a:srgbClr val="C00000"/>
                </a:solidFill>
                <a:latin typeface="Garamond" pitchFamily="18" charset="0"/>
              </a:rPr>
              <a:t>Пусть ненависть к тем, кто терзал этот город бомбами, снарядами, голодом, ожесточит ваши сердца. ВПЕРЕД, ВОИНЫ - ОСВОБОДИТЕЛИ!</a:t>
            </a:r>
          </a:p>
        </p:txBody>
      </p:sp>
      <p:pic>
        <p:nvPicPr>
          <p:cNvPr id="101378" name="Picture 2" descr="Блокада Ленинграда в фотографиях (часть 2.) :: No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4225"/>
            <a:ext cx="32766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 descr="Снятие блокады Ленинграда. Фотохроника :: Новости :: ТВ Центр - Официальный сайт телекомпа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0670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48768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C00000"/>
                </a:solidFill>
                <a:latin typeface="Garamond" pitchFamily="18" charset="0"/>
              </a:rPr>
              <a:t>Солдаты ответили:</a:t>
            </a:r>
          </a:p>
          <a:p>
            <a:pPr eaLnBrk="1" hangingPunct="1"/>
            <a:r>
              <a:rPr lang="ru-RU" b="1">
                <a:solidFill>
                  <a:srgbClr val="C00000"/>
                </a:solidFill>
                <a:latin typeface="Garamond" pitchFamily="18" charset="0"/>
              </a:rPr>
              <a:t>    МЫ БУДЕМ РАВНЯТЬСЯ ПО ВАШЕЙ ДОБЛЕСТИ И МУЖЕСТВУ, ДОРОГИЕ ЛЕНИНГРАДЦЫ! СМЕРТЬ ИЛИ ПОБЕДА! МЫ КЛЯНЕМСЯ ТЕБЕ, ЛЕНИНГРАД: ТОЛЬКО ПОБЕДА!</a:t>
            </a: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7620000" y="64008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Garamond" pitchFamily="18" charset="0"/>
              </a:rPr>
              <a:t>(стр.57)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2046EC-4B6E-41EF-AB57-C3FC8A82A5D1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Ленинграду и ленинградцам посвящает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8668" r="50876" b="6166"/>
          <a:stretch>
            <a:fillRect/>
          </a:stretch>
        </p:blipFill>
        <p:spPr bwMode="auto">
          <a:xfrm>
            <a:off x="2562225" y="838200"/>
            <a:ext cx="35337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2590800" y="381000"/>
            <a:ext cx="426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0000"/>
                </a:solidFill>
                <a:latin typeface="Garamond" pitchFamily="18" charset="0"/>
              </a:rPr>
              <a:t>Воины сдержали клятву!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43000" y="4800600"/>
            <a:ext cx="647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1489F"/>
                </a:solidFill>
                <a:latin typeface="Garamond" pitchFamily="18" charset="0"/>
              </a:rPr>
              <a:t>   И вот войскам Ленинградского и Волховского фронтов дан приказ: перейти в наступление, пробиться навстречу друг другу, разбить осаду города Ленина.</a:t>
            </a:r>
            <a:endParaRPr lang="ru-RU" sz="16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8305800" y="6248400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Garamond" pitchFamily="18" charset="0"/>
              </a:rPr>
              <a:t>(стр.58)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234C61-D5CB-4089-8520-5F313D3F184D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828800" y="952500"/>
            <a:ext cx="5181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lfaen" pitchFamily="18" charset="0"/>
                <a:cs typeface="Times New Roman"/>
              </a:rPr>
              <a:t>900 дней</a:t>
            </a: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609600" y="2514600"/>
            <a:ext cx="7924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lfaen" pitchFamily="18" charset="0"/>
                <a:cs typeface="Times New Roman"/>
              </a:rPr>
              <a:t>МУЖЕСТВА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34925" y="3733800"/>
            <a:ext cx="910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/>
              <a:t>     </a:t>
            </a:r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19200" y="4800600"/>
            <a:ext cx="601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rgbClr val="0D79CA"/>
                </a:solidFill>
                <a:latin typeface="Times New Roman" pitchFamily="18" charset="0"/>
                <a:cs typeface="Times New Roman" pitchFamily="18" charset="0"/>
              </a:rPr>
              <a:t>Воевать не хотим, но земли своей не отдадим.</a:t>
            </a:r>
          </a:p>
          <a:p>
            <a:r>
              <a:rPr lang="ru-RU" b="1" dirty="0">
                <a:solidFill>
                  <a:srgbClr val="0D79CA"/>
                </a:solidFill>
                <a:latin typeface="Times New Roman" pitchFamily="18" charset="0"/>
                <a:cs typeface="Times New Roman" pitchFamily="18" charset="0"/>
              </a:rPr>
              <a:t>     Кто за своё дерётся, тому и слава двойная даётся.</a:t>
            </a:r>
          </a:p>
          <a:p>
            <a:pPr algn="r"/>
            <a:r>
              <a:rPr lang="ru-RU" b="1" dirty="0">
                <a:solidFill>
                  <a:srgbClr val="0D79CA"/>
                </a:solidFill>
                <a:latin typeface="Times New Roman" pitchFamily="18" charset="0"/>
              </a:rPr>
              <a:t>                                            </a:t>
            </a:r>
            <a:r>
              <a:rPr lang="ru-RU" sz="1200" i="1" dirty="0">
                <a:solidFill>
                  <a:srgbClr val="0D79CA"/>
                </a:solidFill>
                <a:latin typeface="Times New Roman" pitchFamily="18" charset="0"/>
                <a:cs typeface="Times New Roman" pitchFamily="18" charset="0"/>
              </a:rPr>
              <a:t>пословица</a:t>
            </a:r>
            <a:endParaRPr lang="ru-RU" sz="1200" b="1" i="1" dirty="0">
              <a:solidFill>
                <a:srgbClr val="0D79CA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6F2286-DC3F-4CC3-BDB6-730B0A9AE469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7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97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47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Отсканировано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971800" cy="216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Отсканировано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031875"/>
            <a:ext cx="2466975" cy="192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Отсканировано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119438"/>
            <a:ext cx="4070350" cy="1884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701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Times New Roman"/>
              </a:rPr>
              <a:t>Началась великая битва</a:t>
            </a:r>
            <a:r>
              <a:rPr lang="ru-RU" sz="3600" b="1" kern="1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38125" y="3090863"/>
            <a:ext cx="38290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0099"/>
                </a:solidFill>
                <a:latin typeface="Garamond" pitchFamily="18" charset="0"/>
              </a:rPr>
              <a:t>Без промаха била артиллерия Балтийского флота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943600"/>
            <a:ext cx="3429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Сокрушая все преграды, ринулись вперед танковые десанты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4050" y="5022850"/>
            <a:ext cx="41910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Прикрываясь дымовой завесой, неотвратимо приближались к врагу пехотинцы в белых маскировочных комбинезонах.</a:t>
            </a:r>
          </a:p>
        </p:txBody>
      </p:sp>
      <p:sp>
        <p:nvSpPr>
          <p:cNvPr id="24585" name="TextBox 3"/>
          <p:cNvSpPr txBox="1">
            <a:spLocks noChangeArrowheads="1"/>
          </p:cNvSpPr>
          <p:nvPr/>
        </p:nvSpPr>
        <p:spPr bwMode="auto">
          <a:xfrm>
            <a:off x="7162800" y="6099175"/>
            <a:ext cx="1371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Garamond" pitchFamily="18" charset="0"/>
              </a:rPr>
              <a:t>(стр.60)</a:t>
            </a:r>
          </a:p>
        </p:txBody>
      </p:sp>
      <p:pic>
        <p:nvPicPr>
          <p:cNvPr id="22545" name="Picture 17" descr="18 января 1943 - советскими войсками прорвана блокада Ленинграда - 18 Января 2012 - Энциклопедия Второй мировой войны, Третий р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749675"/>
            <a:ext cx="33496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2B9BC4D-DF0E-4F19-9920-E3417D510809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143000" y="242587"/>
            <a:ext cx="6629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БЛОКАДА ПРОРВАНА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057400" y="5181600"/>
            <a:ext cx="5715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«…После семидневных боев войска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Волховского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и Ленинградского фронтов соединились и тем самым прорвали блокаду Ленинграда…»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1515" name="Picture 11" descr="Отсканировано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810000" cy="2986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006600" y="699787"/>
            <a:ext cx="55372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Случилось это 18 января 1943 года</a:t>
            </a:r>
          </a:p>
        </p:txBody>
      </p:sp>
      <p:pic>
        <p:nvPicPr>
          <p:cNvPr id="21519" name="Picture 15" descr="Культурный центр Горелово - библиотека-филиал 4 Красносельск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0338"/>
            <a:ext cx="3654425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F753BF-A9B8-41EF-A798-69352643C00C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510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НАСТУПИЛ МИР</a:t>
            </a:r>
          </a:p>
        </p:txBody>
      </p:sp>
      <p:pic>
        <p:nvPicPr>
          <p:cNvPr id="103426" name="Picture 2" descr="DataLife Engine Версия для печати Советские военные фотографии времён Второй мировой войны в цв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17575"/>
            <a:ext cx="38862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 descr="70 лет назад прорвана блокада Ленинграда Readerstore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7575"/>
            <a:ext cx="25241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3321050"/>
            <a:ext cx="5562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  <a:latin typeface="Garamond" pitchFamily="18" charset="0"/>
              </a:rPr>
              <a:t>  900 дней жил Ленинград в осаде. 900 дней и ночей шли на Ладоге смертельные бои. Советская Армия разгромила фашистов на всех фронтах.</a:t>
            </a:r>
          </a:p>
        </p:txBody>
      </p:sp>
      <p:pic>
        <p:nvPicPr>
          <p:cNvPr id="6" name="Picture 5" descr="Medal Leningrad USS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43388"/>
            <a:ext cx="1670050" cy="15811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52400" y="5919788"/>
            <a:ext cx="4572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     Медаль   «За оборону Ленинграда» </a:t>
            </a:r>
          </a:p>
        </p:txBody>
      </p:sp>
      <p:pic>
        <p:nvPicPr>
          <p:cNvPr id="9" name="Picture 7" descr="Medal trud USS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46538"/>
            <a:ext cx="1774825" cy="17399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00600" y="5824538"/>
            <a:ext cx="37338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Медаль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«За доблестный труд в Великой 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Отечественной войне 1941-1945гг.» </a:t>
            </a:r>
          </a:p>
        </p:txBody>
      </p:sp>
      <p:sp>
        <p:nvSpPr>
          <p:cNvPr id="26634" name="TextBox 7"/>
          <p:cNvSpPr txBox="1">
            <a:spLocks noChangeArrowheads="1"/>
          </p:cNvSpPr>
          <p:nvPr/>
        </p:nvSpPr>
        <p:spPr bwMode="auto">
          <a:xfrm>
            <a:off x="8086725" y="6477000"/>
            <a:ext cx="981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Garamond" pitchFamily="18" charset="0"/>
              </a:rPr>
              <a:t>(стр.64-65)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90744F-0F95-4B96-8A16-AA8FFAD7885A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2296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Павшим героям бессмертная слава!</a:t>
            </a:r>
          </a:p>
        </p:txBody>
      </p:sp>
      <p:pic>
        <p:nvPicPr>
          <p:cNvPr id="104452" name="Picture 4" descr="http://im1-tub-ru.yandex.net/i?id=209a5b6301b153994b6152315768e8fb-9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66950"/>
            <a:ext cx="3286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8600" y="1792288"/>
            <a:ext cx="37338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«Вы бессмертны, герои, 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В сердцах миллионов живущих, 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Ибо ваш подвиг прекрасен 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И слава нетленна в веках». 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(И. Авраменко)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Times New Roman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418BBC-D61B-4387-92C1-017F00B0030D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533400" y="2209800"/>
            <a:ext cx="830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E4FF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Garamond"/>
              </a:rPr>
              <a:t>День снятия блокады </a:t>
            </a:r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381000" y="3657600"/>
            <a:ext cx="845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E4FF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города Ленинграда</a:t>
            </a:r>
          </a:p>
        </p:txBody>
      </p:sp>
      <p:sp>
        <p:nvSpPr>
          <p:cNvPr id="28676" name="WordArt 5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077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E4FF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Garamond"/>
              </a:rPr>
              <a:t>27 января 1944 года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AA876D-8A35-45B4-9CE4-7A3A2D7DACBE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381000"/>
            <a:ext cx="88392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CC"/>
                </a:solidFill>
                <a:latin typeface="Times New Roman" pitchFamily="18" charset="0"/>
              </a:rPr>
              <a:t>                     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За время блокады:</a:t>
            </a:r>
          </a:p>
          <a:p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ru-RU" sz="3600" b="1">
                <a:solidFill>
                  <a:srgbClr val="0000CC"/>
                </a:solidFill>
                <a:latin typeface="Times New Roman" pitchFamily="18" charset="0"/>
              </a:rPr>
              <a:t>    </a:t>
            </a:r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ru-RU" sz="3200" b="1">
                <a:solidFill>
                  <a:srgbClr val="000099"/>
                </a:solidFill>
                <a:latin typeface="Garamond" pitchFamily="18" charset="0"/>
              </a:rPr>
              <a:t>умерли от голода   около </a:t>
            </a:r>
          </a:p>
          <a:p>
            <a:r>
              <a:rPr lang="ru-RU" sz="3200" b="1">
                <a:solidFill>
                  <a:srgbClr val="FF0000"/>
                </a:solidFill>
                <a:latin typeface="Garamond" pitchFamily="18" charset="0"/>
              </a:rPr>
              <a:t>                                800 тыс. жителей, </a:t>
            </a:r>
          </a:p>
          <a:p>
            <a:endParaRPr lang="ru-RU" sz="4000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sz="4000" b="1">
                <a:solidFill>
                  <a:srgbClr val="0000CC"/>
                </a:solidFill>
                <a:latin typeface="Times New Roman" pitchFamily="18" charset="0"/>
              </a:rPr>
              <a:t>    </a:t>
            </a:r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ru-RU" sz="3200" b="1">
                <a:solidFill>
                  <a:srgbClr val="000099"/>
                </a:solidFill>
                <a:latin typeface="Garamond" pitchFamily="18" charset="0"/>
              </a:rPr>
              <a:t>погибли от бомбёжек и обстрелов   около</a:t>
            </a:r>
            <a:r>
              <a:rPr lang="ru-RU" sz="3200" b="1">
                <a:solidFill>
                  <a:srgbClr val="0000CC"/>
                </a:solidFill>
                <a:latin typeface="Garamond" pitchFamily="18" charset="0"/>
              </a:rPr>
              <a:t> </a:t>
            </a:r>
            <a:endParaRPr lang="ru-RU" sz="3200" b="1">
              <a:solidFill>
                <a:srgbClr val="000099"/>
              </a:solidFill>
              <a:latin typeface="Garamond" pitchFamily="18" charset="0"/>
            </a:endParaRPr>
          </a:p>
          <a:p>
            <a:r>
              <a:rPr lang="ru-RU" sz="3200" b="1">
                <a:solidFill>
                  <a:srgbClr val="FF0000"/>
                </a:solidFill>
                <a:latin typeface="Garamond" pitchFamily="18" charset="0"/>
              </a:rPr>
              <a:t>                                  17 тыс. человек,</a:t>
            </a:r>
          </a:p>
          <a:p>
            <a:endParaRPr lang="ru-RU" sz="3200" b="1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ru-RU" sz="3200" b="1">
                <a:solidFill>
                  <a:srgbClr val="0000CC"/>
                </a:solidFill>
                <a:latin typeface="Garamond" pitchFamily="18" charset="0"/>
              </a:rPr>
              <a:t>    </a:t>
            </a:r>
            <a:r>
              <a:rPr lang="ru-RU" sz="3200" b="1">
                <a:solidFill>
                  <a:srgbClr val="000099"/>
                </a:solidFill>
                <a:latin typeface="Garamond" pitchFamily="18" charset="0"/>
              </a:rPr>
              <a:t>- были ранены   около</a:t>
            </a:r>
          </a:p>
          <a:p>
            <a:r>
              <a:rPr lang="ru-RU" sz="3200" b="1">
                <a:solidFill>
                  <a:srgbClr val="FF0000"/>
                </a:solidFill>
                <a:latin typeface="Garamond" pitchFamily="18" charset="0"/>
              </a:rPr>
              <a:t>                                  34 тыс. человек.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A168E4-7EBE-4B8D-838E-1A693E31D36E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180431" y="1143000"/>
            <a:ext cx="5011738" cy="7016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rgbClr val="4E67C8">
                          <a:shade val="25000"/>
                          <a:satMod val="190000"/>
                        </a:srgbClr>
                      </a:gs>
                      <a:gs pos="80000">
                        <a:srgbClr val="4E67C8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(Санкт – Петербург) 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79375" y="152400"/>
            <a:ext cx="8915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ЛЕНИНГРАД – ГОРОД   ГЕРОЙ!   </a:t>
            </a:r>
            <a:r>
              <a:rPr lang="ru-RU" sz="3600" b="1" kern="1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                       </a:t>
            </a:r>
            <a:endParaRPr lang="ru-RU" sz="3600" b="1" kern="10" dirty="0">
              <a:ln w="12700">
                <a:solidFill>
                  <a:srgbClr val="FF0000"/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4" name="Picture 2" descr="Музей &quot;Дорога Жизни&quot;. Часть 1. (49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4200"/>
            <a:ext cx="3203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188" y="3987800"/>
            <a:ext cx="2438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Жизнь продолжается!</a:t>
            </a:r>
          </a:p>
        </p:txBody>
      </p:sp>
      <p:pic>
        <p:nvPicPr>
          <p:cNvPr id="30726" name="Picture 4" descr="Музей &quot;Дорога Жизни&quot;. Часть 1. (49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44675"/>
            <a:ext cx="307816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3938588"/>
            <a:ext cx="3352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Участок "Дороги Жизни" 1941-1943 года. 12-й км.</a:t>
            </a:r>
          </a:p>
        </p:txBody>
      </p:sp>
      <p:pic>
        <p:nvPicPr>
          <p:cNvPr id="30728" name="Picture 8" descr="Музей &quot;Дорога Жизни&quot;. Часть 1. (49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325938"/>
            <a:ext cx="2974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7725" y="5867400"/>
            <a:ext cx="19367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Ладожский Курган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01A564-00E1-4FB7-B2E0-B3F1C575BEC3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pic>
        <p:nvPicPr>
          <p:cNvPr id="12" name="Picture 7" descr="Отсканировано 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09" y="267493"/>
            <a:ext cx="407954" cy="76041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180431" y="1143000"/>
            <a:ext cx="5011738" cy="7016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(Санкт – Петербург) 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915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ЛЕНИНГРАД – ГОРОД </a:t>
            </a:r>
            <a:r>
              <a:rPr lang="ru-RU" sz="3600" b="1" kern="10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ГЕРОЙ</a:t>
            </a:r>
            <a:r>
              <a:rPr lang="ru-RU" sz="3600" b="1" kern="1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!</a:t>
            </a:r>
            <a:r>
              <a:rPr lang="ru-RU" sz="3600" b="1" kern="1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                      </a:t>
            </a:r>
            <a:endParaRPr lang="ru-RU" sz="3600" b="1" kern="1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7049" name="Picture 9" descr="Ленинград сегодня - набор откры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29797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1" descr="Достопримечательности Санкт-Петербурга, влияющие на развитие туризма Туристическая План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/>
          <a:stretch>
            <a:fillRect/>
          </a:stretch>
        </p:blipFill>
        <p:spPr bwMode="auto">
          <a:xfrm>
            <a:off x="3429000" y="1873250"/>
            <a:ext cx="28336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3" name="Picture 13" descr="Санкт-Петербург с высоты птичьего полета (32 фото) &quot; Прикол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038600"/>
            <a:ext cx="37338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5" name="Picture 15" descr="http://im2-tub-ru.yandex.net/i?id=171f6c940a3dd6a1fbaca2c8d2c2eb61-138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2181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7" name="Picture 17" descr="http://im2-tub-ru.yandex.net/i?id=8088ac6d3c56d50ed7c5f9bc5820df91-128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4267200"/>
            <a:ext cx="2582862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6514CC-61E1-452E-9535-2B6E7B125962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  <p:pic>
        <p:nvPicPr>
          <p:cNvPr id="11" name="Picture 7" descr="Отсканировано 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09" y="267493"/>
            <a:ext cx="407954" cy="76041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22860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              </a:t>
            </a:r>
            <a:endParaRPr lang="ru-RU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5943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Пескарёвское</a:t>
            </a:r>
            <a:endParaRPr lang="ru-RU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мемориальное кладбище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52400" y="1447800"/>
            <a:ext cx="4572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И ложатся цветы на            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            могильные плиты.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Нет! Никто не забыт, и  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             ничто не забыто.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447800"/>
            <a:ext cx="4495800" cy="334645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4413250" cy="308768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3C85D4-0771-4920-B612-54C4E8E38EB2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04800" y="1143000"/>
            <a:ext cx="8839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   1.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Ходза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Н. Дорога жизни: Рассказы. – Ленинград: «Детская литература», 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        1984. –   72 с. :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илл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   2. Интернет ресурсы – фотоматериал и картинки</a:t>
            </a:r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3581400" y="457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     Литература: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6471D8-FE70-49DE-BE62-53DEAF0ED7A0}" type="datetime1">
              <a:rPr lang="ru-RU" b="0"/>
              <a:pPr>
                <a:defRPr/>
              </a:pPr>
              <a:t>29.01.2015</a:t>
            </a:fld>
            <a:endParaRPr lang="ru-RU" b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0" dirty="0"/>
              <a:t>МБОУ СОШ </a:t>
            </a:r>
            <a:r>
              <a:rPr lang="ru-RU" b="0" dirty="0" err="1"/>
              <a:t>с.Наскафтым</a:t>
            </a:r>
            <a:r>
              <a:rPr lang="ru-RU" b="0" dirty="0"/>
              <a:t>   </a:t>
            </a:r>
            <a:r>
              <a:rPr lang="ru-RU" b="0" dirty="0" err="1"/>
              <a:t>Е.Я.Артемьева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Отсканировано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3943350" cy="5562600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83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ЛЕНИНГРАД В БЛОКАДЕ 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34000" y="1143000"/>
            <a:ext cx="32766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Великая Отечественная война 1941-1945 годов была самой жестокой, самой кровопролитной войной какие только знала Россия. Ленинград – один из крупнейших политических, экономических научных и культурных центров нашей страны.  Разрабатывая план нападения, немцы одной из задач ставили захват Ленинграда. Защита осажденного Ленинграда, длившаяся долгих 900 дней – легендарная повесть мужества и героизма.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AACCE3-80C1-4666-84A0-78F19CA671C9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Отсканировано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5124450" cy="6858000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505326" y="354810"/>
            <a:ext cx="449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Сентябрь 1941 года</a:t>
            </a:r>
          </a:p>
          <a:p>
            <a:pPr>
              <a:defRPr/>
            </a:pPr>
            <a:endParaRPr lang="ru-RU" sz="36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963613"/>
            <a:ext cx="3429000" cy="5170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Garamond" pitchFamily="18" charset="0"/>
              </a:rPr>
              <a:t>900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дней жители ( около двух с половиной миллионов людей) города были отрезаны от мира. Это почти два с половиной года голода и смерти. Все эти дни Ленинградцы находили в себе силы не сдаваться.</a:t>
            </a:r>
          </a:p>
          <a:p>
            <a:pPr>
              <a:defRPr/>
            </a:pPr>
            <a:endParaRPr lang="ru-RU" dirty="0">
              <a:solidFill>
                <a:srgbClr val="292929"/>
              </a:solidFill>
              <a:latin typeface="Tahoma"/>
            </a:endParaRPr>
          </a:p>
          <a:p>
            <a:pPr>
              <a:defRPr/>
            </a:pPr>
            <a:endParaRPr lang="ru-RU" dirty="0">
              <a:solidFill>
                <a:srgbClr val="292929"/>
              </a:solidFill>
              <a:latin typeface="Tahoma"/>
            </a:endParaRPr>
          </a:p>
          <a:p>
            <a:pPr>
              <a:defRPr/>
            </a:pPr>
            <a:endParaRPr lang="ru-RU" dirty="0">
              <a:solidFill>
                <a:srgbClr val="292929"/>
              </a:solidFill>
              <a:latin typeface="Tahoma"/>
            </a:endParaRPr>
          </a:p>
          <a:p>
            <a:pPr>
              <a:defRPr/>
            </a:pPr>
            <a:endParaRPr lang="ru-RU" dirty="0">
              <a:solidFill>
                <a:srgbClr val="292929"/>
              </a:solidFill>
              <a:latin typeface="Tahoma"/>
            </a:endParaRPr>
          </a:p>
          <a:p>
            <a:pPr>
              <a:defRPr/>
            </a:pPr>
            <a:endParaRPr lang="ru-RU" dirty="0">
              <a:solidFill>
                <a:srgbClr val="292929"/>
              </a:solidFill>
              <a:latin typeface="Tahoma"/>
            </a:endParaRPr>
          </a:p>
          <a:p>
            <a:pPr>
              <a:defRPr/>
            </a:pPr>
            <a:endParaRPr lang="ru-RU" dirty="0">
              <a:solidFill>
                <a:srgbClr val="292929"/>
              </a:solidFill>
              <a:latin typeface="Tahoma"/>
            </a:endParaRPr>
          </a:p>
          <a:p>
            <a:pPr>
              <a:defRPr/>
            </a:pPr>
            <a:endParaRPr lang="ru-RU" dirty="0">
              <a:solidFill>
                <a:srgbClr val="292929"/>
              </a:solidFill>
              <a:latin typeface="Tahoma"/>
            </a:endParaRPr>
          </a:p>
          <a:p>
            <a:pPr>
              <a:defRPr/>
            </a:pPr>
            <a:endParaRPr lang="ru-RU" dirty="0">
              <a:solidFill>
                <a:srgbClr val="292929"/>
              </a:solidFill>
              <a:latin typeface="Tahoma"/>
            </a:endParaRPr>
          </a:p>
          <a:p>
            <a:pPr>
              <a:defRPr/>
            </a:pPr>
            <a:endParaRPr lang="ru-RU" dirty="0">
              <a:solidFill>
                <a:srgbClr val="292929"/>
              </a:solidFill>
              <a:latin typeface="Tahoma"/>
            </a:endParaRPr>
          </a:p>
          <a:p>
            <a:pPr>
              <a:defRPr/>
            </a:pPr>
            <a:endParaRPr lang="ru-RU" dirty="0">
              <a:solidFill>
                <a:srgbClr val="292929"/>
              </a:solidFill>
              <a:latin typeface="Tahoma"/>
            </a:endParaRPr>
          </a:p>
          <a:p>
            <a:pPr algn="r">
              <a:defRPr/>
            </a:pPr>
            <a:r>
              <a:rPr lang="ru-RU" sz="1200" dirty="0">
                <a:solidFill>
                  <a:srgbClr val="292929"/>
                </a:solidFill>
                <a:latin typeface="Tahoma"/>
              </a:rPr>
              <a:t>                                                                                                                                    (стр.4)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C139C4-536A-4B35-83E9-E8BA418DA3B2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176530"/>
            <a:ext cx="8458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Только одна дорога связывала город с большой землей.</a:t>
            </a:r>
          </a:p>
          <a:p>
            <a:pPr>
              <a:defRPr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ramond" pitchFamily="18" charset="0"/>
              </a:rPr>
              <a:t>                                     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ramond" pitchFamily="18" charset="0"/>
              </a:rPr>
              <a:t>ЭТА ДОРОГА ШЛА ПО ВОДЕ.</a:t>
            </a:r>
          </a:p>
        </p:txBody>
      </p:sp>
      <p:pic>
        <p:nvPicPr>
          <p:cNvPr id="9221" name="Picture 5" descr="Отсканировано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3345" b="13086"/>
          <a:stretch>
            <a:fillRect/>
          </a:stretch>
        </p:blipFill>
        <p:spPr bwMode="auto">
          <a:xfrm>
            <a:off x="228600" y="2000250"/>
            <a:ext cx="4610100" cy="4238625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925513"/>
            <a:ext cx="4340225" cy="4876800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6415087" y="790575"/>
            <a:ext cx="138113" cy="1952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781800" y="790575"/>
            <a:ext cx="11430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267200" y="762000"/>
            <a:ext cx="19050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7924800" y="6400800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Garamond" pitchFamily="18" charset="0"/>
              </a:rPr>
              <a:t>(стр.8-9)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AE2921-FB66-4204-8E0F-D0BAB1382DB4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75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0014" y="381000"/>
            <a:ext cx="6083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Опасен путь  по Ладоге !</a:t>
            </a:r>
          </a:p>
        </p:txBody>
      </p:sp>
      <p:pic>
        <p:nvPicPr>
          <p:cNvPr id="92162" name="Picture 2" descr="http://im0-tub-ru.yandex.net/i?id=3cd3f1246517aafb199fceabf018b945-2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8725"/>
            <a:ext cx="33543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228725"/>
            <a:ext cx="365760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Далеко от Новой Ладоги до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Осиновца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. Опасен для барж такой длинный путь. Бьет по ним вражеская артиллерия, бомбит фашистская авиация, подстерегают немецкие суда.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Только храбрые, опытные речники и моряки могли вести по Ладоге караваны барж. Моряки старались идти ночью. Ночью вражеские летчики не увидят барж. И артиллерия не может бить точно. </a:t>
            </a:r>
          </a:p>
          <a:p>
            <a:pPr>
              <a:defRPr/>
            </a:pPr>
            <a:endParaRPr lang="ru-RU" b="1" dirty="0"/>
          </a:p>
          <a:p>
            <a:pPr algn="r">
              <a:defRPr/>
            </a:pPr>
            <a:r>
              <a:rPr lang="ru-RU" sz="1200" dirty="0">
                <a:latin typeface="Garamond" pitchFamily="18" charset="0"/>
              </a:rPr>
              <a:t>(стр.10)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70AB7B-D344-4742-82B5-62DAF1BC7F6C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fs1.ppt4web.ru/images/13891/91110/640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6651" r="43439" b="1875"/>
          <a:stretch>
            <a:fillRect/>
          </a:stretch>
        </p:blipFill>
        <p:spPr bwMode="auto">
          <a:xfrm>
            <a:off x="1219200" y="762000"/>
            <a:ext cx="44958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33363"/>
            <a:ext cx="6934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Фашисты продолжали бомбить и обстреливать город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4B6A7E-BEAB-49E2-976E-621044154D4C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965200" y="228600"/>
            <a:ext cx="756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Поздняя осень.</a:t>
            </a:r>
          </a:p>
        </p:txBody>
      </p:sp>
      <p:pic>
        <p:nvPicPr>
          <p:cNvPr id="79876" name="Picture 4" descr="Отсканировано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0888"/>
            <a:ext cx="5867400" cy="542131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750888"/>
            <a:ext cx="2743200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Дорог было несколько, но  на рисунке показана одна –главная, между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Кобоной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Осиновцем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Тридцать километров надо проехать от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Кобоны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чтобы оказаться на западном берегу.</a:t>
            </a: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(</a:t>
            </a:r>
            <a:r>
              <a:rPr lang="ru-RU" sz="1200" dirty="0">
                <a:latin typeface="Garamond" pitchFamily="18" charset="0"/>
              </a:rPr>
              <a:t>стр.25)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4E4505-FFDB-4C93-8ADD-A058CB727AEA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Отсканировано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1219200"/>
            <a:ext cx="1768475" cy="2714625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3" name="Picture 3" descr="Отсканировано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2813"/>
            <a:ext cx="3502025" cy="1249362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701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На лошадях по льду</a:t>
            </a:r>
          </a:p>
        </p:txBody>
      </p:sp>
      <p:pic>
        <p:nvPicPr>
          <p:cNvPr id="76806" name="Picture 6" descr="Историческое :: Блокада Ленинграда фото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19200"/>
            <a:ext cx="3101975" cy="2043113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1371600"/>
            <a:ext cx="30480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С каждым днем морозы становились сильнее. Лед на Ладоге стал толще, но выдержать вес машин не мог. А ждать нельзя: в Ленинграде умирают от голода. Один мешок муки спасет сотни людей.</a:t>
            </a: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(</a:t>
            </a:r>
            <a:r>
              <a:rPr lang="ru-RU" sz="1200" dirty="0">
                <a:latin typeface="Garamond" pitchFamily="18" charset="0"/>
              </a:rPr>
              <a:t>стр.26-27)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9DC39E-5242-46E8-947C-96841F649E12}" type="datetime1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МБОУ СОШ с.Наскафтым   Е.Я.Артемьева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1137</TotalTime>
  <Words>1017</Words>
  <Application>Microsoft Office PowerPoint</Application>
  <PresentationFormat>Экран (4:3)</PresentationFormat>
  <Paragraphs>192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Trebuchet MS</vt:lpstr>
      <vt:lpstr>Georgia</vt:lpstr>
      <vt:lpstr>Calibri</vt:lpstr>
      <vt:lpstr>Garamond</vt:lpstr>
      <vt:lpstr>Times New Roman</vt:lpstr>
      <vt:lpstr>Tahoma</vt:lpstr>
      <vt:lpstr>verdana</vt:lpstr>
      <vt:lpstr>Воздушный поток</vt:lpstr>
      <vt:lpstr>ДОРОГА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74</cp:revision>
  <cp:lastPrinted>1601-01-01T00:00:00Z</cp:lastPrinted>
  <dcterms:created xsi:type="dcterms:W3CDTF">1601-01-01T00:00:00Z</dcterms:created>
  <dcterms:modified xsi:type="dcterms:W3CDTF">2015-01-29T17:49:55Z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