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33E88-B230-41F9-AC23-1018AB448538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C093F-0FEF-4AA2-90F4-2C64839194C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093F-0FEF-4AA2-90F4-2C64839194C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093F-0FEF-4AA2-90F4-2C64839194CB}" type="slidenum">
              <a:rPr lang="ru-RU" smtClean="0"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2974D-F1BC-4E2B-8AEC-3A89C7F5701C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F329D-61EF-40CC-A722-F8934980FC3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2974D-F1BC-4E2B-8AEC-3A89C7F5701C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F329D-61EF-40CC-A722-F8934980FC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2974D-F1BC-4E2B-8AEC-3A89C7F5701C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F329D-61EF-40CC-A722-F8934980FC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2974D-F1BC-4E2B-8AEC-3A89C7F5701C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F329D-61EF-40CC-A722-F8934980FC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2974D-F1BC-4E2B-8AEC-3A89C7F5701C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F329D-61EF-40CC-A722-F8934980FC3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2974D-F1BC-4E2B-8AEC-3A89C7F5701C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F329D-61EF-40CC-A722-F8934980FC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2974D-F1BC-4E2B-8AEC-3A89C7F5701C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F329D-61EF-40CC-A722-F8934980FC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2974D-F1BC-4E2B-8AEC-3A89C7F5701C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F329D-61EF-40CC-A722-F8934980FC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2974D-F1BC-4E2B-8AEC-3A89C7F5701C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F329D-61EF-40CC-A722-F8934980FC3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2974D-F1BC-4E2B-8AEC-3A89C7F5701C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F329D-61EF-40CC-A722-F8934980FC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2974D-F1BC-4E2B-8AEC-3A89C7F5701C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F329D-61EF-40CC-A722-F8934980FC3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B2974D-F1BC-4E2B-8AEC-3A89C7F5701C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44F329D-61EF-40CC-A722-F8934980FC3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Тема: Строение </a:t>
            </a:r>
            <a:r>
              <a:rPr lang="ru-RU" dirty="0"/>
              <a:t>и функции корня.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4214818"/>
            <a:ext cx="2857520" cy="1643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Выполнила учитель биологии: </a:t>
            </a:r>
          </a:p>
          <a:p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</a:rPr>
              <a:t>Хромова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 О.С.</a:t>
            </a:r>
            <a:endParaRPr lang="ru-RU" sz="24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2928934"/>
          </a:xfrm>
        </p:spPr>
        <p:txBody>
          <a:bodyPr>
            <a:noAutofit/>
          </a:bodyPr>
          <a:lstStyle/>
          <a:p>
            <a:r>
              <a:rPr lang="ru-RU" sz="31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Мочковатая корневая система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корневая система,        образованная боковыми и придаточными корнями. Главный корень растет слабо и рано прекращает свой рост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Типична для однодольных растений.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2928934"/>
            <a:ext cx="3643337" cy="3929066"/>
          </a:xfr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571744"/>
            <a:ext cx="271464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/>
          <a:lstStyle/>
          <a:p>
            <a:r>
              <a:rPr lang="ru-RU" dirty="0" smtClean="0"/>
              <a:t>Видоизмененные корни</a:t>
            </a:r>
            <a:endParaRPr lang="ru-RU" dirty="0"/>
          </a:p>
        </p:txBody>
      </p:sp>
      <p:pic>
        <p:nvPicPr>
          <p:cNvPr id="4" name="Picture 21" descr="Свёкл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8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Заразиха на корне подсолнеч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00496" y="1071546"/>
            <a:ext cx="2071702" cy="2143140"/>
          </a:xfrm>
          <a:prstGeom prst="rect">
            <a:avLst/>
          </a:prstGeom>
          <a:noFill/>
        </p:spPr>
      </p:pic>
      <p:pic>
        <p:nvPicPr>
          <p:cNvPr id="6" name="Picture 13" descr="Баньян №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071546"/>
            <a:ext cx="2237001" cy="217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3929066"/>
            <a:ext cx="2286016" cy="21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Ходульные корн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929058" y="4000504"/>
            <a:ext cx="2214578" cy="2060894"/>
          </a:xfrm>
          <a:prstGeom prst="rect">
            <a:avLst/>
          </a:prstGeom>
          <a:noFill/>
        </p:spPr>
      </p:pic>
      <p:pic>
        <p:nvPicPr>
          <p:cNvPr id="9" name="Picture 9" descr="Дыхательные корни №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929066"/>
            <a:ext cx="2214578" cy="208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5" y="3244334"/>
            <a:ext cx="2214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корнеплод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75601" y="3244334"/>
            <a:ext cx="179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Корни присоски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3244334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Воздушные корни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1000099" y="6215082"/>
            <a:ext cx="2428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корнеклубни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6215082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орни- подпорки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6211669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Дыхательные корни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472518" cy="6644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br>
              <a:rPr lang="ru-RU" sz="20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</a:rPr>
              <a:t>Тема: </a:t>
            </a:r>
            <a:r>
              <a:rPr lang="ru-RU" sz="2000" dirty="0" smtClean="0"/>
              <a:t>Виды </a:t>
            </a:r>
            <a:r>
              <a:rPr lang="ru-RU" sz="2000" dirty="0" smtClean="0"/>
              <a:t>корней, стержневые и мочковатые корневые </a:t>
            </a:r>
            <a:r>
              <a:rPr lang="ru-RU" sz="2000" dirty="0" smtClean="0"/>
              <a:t>системы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329642" cy="30936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Рассмотрите корневые системы предложенных вам растений, найдите главный и боковые корни.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Определите и отберите растения со стержневой корневой системой.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Определите и отберите растения с мочковатой корневой системой.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 строению корневой системы определите, какие растения однодольные, какие – двудольные.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Заполните таблицу: </a:t>
            </a:r>
          </a:p>
          <a:p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3857629"/>
            <a:ext cx="8153400" cy="2571768"/>
          </a:xfrm>
        </p:spPr>
        <p:txBody>
          <a:bodyPr/>
          <a:lstStyle/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4429132"/>
          <a:ext cx="8501122" cy="178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892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Название растения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Тип корневой системы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Я научился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Было интересно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Было трудно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Хочу похвалить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10715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30003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Подготовьте дома рассказ о корнях прицепках, втягивающих корнях, корнях симбионтах с грибами и клубеньковыми бактериями.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Прочитать § 19-21, ответить на вопросы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91727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Из чего состоит тело большинства многоклеточных организмов? Что общего между животными и растениями? Что такое орган? Какие органы растений вы знаете?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300224773_krolik_bezsna_net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71604" y="1571612"/>
            <a:ext cx="3286148" cy="4143404"/>
          </a:xfrm>
        </p:spPr>
      </p:pic>
      <p:pic>
        <p:nvPicPr>
          <p:cNvPr id="6" name="Содержимое 5" descr="15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57818" y="1500175"/>
            <a:ext cx="3214710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Пользуясь схемой, определите органы растения, изображенные на рисунке.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Органы цветкового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растения</a:t>
            </a:r>
          </a:p>
          <a:p>
            <a:pPr algn="ctr"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 Вегетативные	                         Репродуктивные	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Корень            Побег                Цветок       Плод         Семя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       Стебель   Лист   Почка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3286116" y="1571612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929322" y="1571612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 flipV="1">
            <a:off x="5500694" y="2428868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1857356" y="2428868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6515910" y="269953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3143240" y="2428868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143768" y="2428868"/>
            <a:ext cx="933448" cy="619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786050" y="3429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586952" y="3628230"/>
            <a:ext cx="5429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43372" y="3429000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Documents and Settings\рент\Рабочий стол\бррр2222\1282553791_313e42303d383a3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643314"/>
            <a:ext cx="2057400" cy="3000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686700" cy="11620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u="sng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/>
                <a:ea typeface="Times New Roman"/>
              </a:rPr>
              <a:t>Изучение новой темы</a:t>
            </a:r>
            <a:r>
              <a:rPr lang="ru-RU" sz="3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ru-RU" sz="3200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/>
                <a:ea typeface="Times New Roman"/>
              </a:rPr>
              <a:t>Черный ящик.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85926"/>
            <a:ext cx="7686700" cy="2143140"/>
          </a:xfrm>
        </p:spPr>
        <p:txBody>
          <a:bodyPr>
            <a:normAutofit/>
          </a:bodyPr>
          <a:lstStyle/>
          <a:p>
            <a:pPr marL="342900" indent="-342900" algn="just"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ящике располагается орган растения.</a:t>
            </a:r>
          </a:p>
          <a:p>
            <a:pPr marL="342900" indent="-342900" algn="just"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вегетативный орган.</a:t>
            </a:r>
          </a:p>
          <a:p>
            <a:pPr marL="342900" indent="-342900" algn="just"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орган первым появляется при прорастании  из семени.</a:t>
            </a:r>
          </a:p>
          <a:p>
            <a:pPr marL="342900" indent="-342900">
              <a:tabLst>
                <a:tab pos="457200" algn="l"/>
              </a:tabLst>
            </a:pPr>
            <a:endParaRPr lang="ru-RU" sz="2600" dirty="0" smtClean="0"/>
          </a:p>
          <a:p>
            <a:endParaRPr lang="ru-RU" sz="2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429132"/>
            <a:ext cx="8153400" cy="1697031"/>
          </a:xfrm>
        </p:spPr>
        <p:txBody>
          <a:bodyPr>
            <a:normAutofit/>
          </a:bodyPr>
          <a:lstStyle/>
          <a:p>
            <a:pPr marL="342900" indent="-342900">
              <a:buNone/>
              <a:tabLst>
                <a:tab pos="457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4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и функции корня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None/>
              <a:tabLst>
                <a:tab pos="457200" algn="l"/>
              </a:tabLst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14290"/>
            <a:ext cx="7498080" cy="25003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/>
              <a:t>С помощью чего растения крепятся к почве, охарактеризуйте этот </a:t>
            </a:r>
            <a:r>
              <a:rPr lang="ru-RU" sz="2800" dirty="0" smtClean="0"/>
              <a:t>орган?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000372"/>
            <a:ext cx="7498080" cy="324802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Составить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этого понятия и постараться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вложить в него уже имеющиеся знания об этом вегетативном органе.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Корень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 — один из основных органов высших растений (кроме мхов), служащий для прикрепления к субстрату , поглощения из него воды и питательных веществ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3116"/>
            <a:ext cx="7862150" cy="4105284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57620" y="2500306"/>
            <a:ext cx="25717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Функции корня: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8728" y="2928934"/>
            <a:ext cx="2428892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Поглощение воды и минеральных веществ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071538" y="4500570"/>
            <a:ext cx="235745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Поглощение воды и минеральных веществ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571868" y="4214818"/>
            <a:ext cx="2786082" cy="1843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Укрепление растения в почве и удержание надземной части растения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429388" y="4429132"/>
            <a:ext cx="242889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Орган вегетативного размножения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429388" y="2714620"/>
            <a:ext cx="2486036" cy="1485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Место накопления питательных веществ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 rot="5400000">
            <a:off x="4589860" y="3804050"/>
            <a:ext cx="785818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5" idx="6"/>
          </p:cNvCxnSpPr>
          <p:nvPr/>
        </p:nvCxnSpPr>
        <p:spPr>
          <a:xfrm rot="10800000" flipV="1">
            <a:off x="3857620" y="3428999"/>
            <a:ext cx="1071570" cy="1357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3071802" y="3429000"/>
            <a:ext cx="1928826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8" idx="1"/>
          </p:cNvCxnSpPr>
          <p:nvPr/>
        </p:nvCxnSpPr>
        <p:spPr>
          <a:xfrm>
            <a:off x="5000628" y="3429000"/>
            <a:ext cx="1784463" cy="1240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000628" y="3429000"/>
            <a:ext cx="142876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274638"/>
            <a:ext cx="25043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5429288" cy="6105548"/>
          </a:xfrm>
        </p:spPr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kern="0" dirty="0" smtClean="0">
                <a:solidFill>
                  <a:srgbClr val="000000"/>
                </a:solidFill>
              </a:rPr>
              <a:t>     По </a:t>
            </a:r>
            <a:r>
              <a:rPr lang="ru-RU" kern="0" dirty="0" smtClean="0">
                <a:solidFill>
                  <a:srgbClr val="000000"/>
                </a:solidFill>
              </a:rPr>
              <a:t>происхождению корни делят на главный, боковые и придаточные.</a:t>
            </a:r>
            <a:endParaRPr lang="ru-RU" i="1" kern="0" dirty="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i="1" kern="0" dirty="0" smtClean="0">
                <a:solidFill>
                  <a:srgbClr val="FF0000"/>
                </a:solidFill>
              </a:rPr>
              <a:t>    Главный </a:t>
            </a:r>
            <a:r>
              <a:rPr lang="ru-RU" i="1" kern="0" dirty="0" smtClean="0">
                <a:solidFill>
                  <a:srgbClr val="FF0000"/>
                </a:solidFill>
              </a:rPr>
              <a:t>корень</a:t>
            </a:r>
            <a:r>
              <a:rPr lang="ru-RU" kern="0" dirty="0" smtClean="0">
                <a:solidFill>
                  <a:srgbClr val="000000"/>
                </a:solidFill>
              </a:rPr>
              <a:t> — (1)корень, развивающийся из зародышевого корешка.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i="1" kern="0" dirty="0" smtClean="0">
                <a:solidFill>
                  <a:srgbClr val="FF0000"/>
                </a:solidFill>
              </a:rPr>
              <a:t>     Придаточные </a:t>
            </a:r>
            <a:r>
              <a:rPr lang="ru-RU" i="1" kern="0" dirty="0" smtClean="0">
                <a:solidFill>
                  <a:srgbClr val="FF0000"/>
                </a:solidFill>
              </a:rPr>
              <a:t>корни</a:t>
            </a:r>
            <a:r>
              <a:rPr lang="ru-RU" kern="0" dirty="0" smtClean="0">
                <a:solidFill>
                  <a:srgbClr val="000000"/>
                </a:solidFill>
              </a:rPr>
              <a:t> —(2) корни, развивающиеся от стеблей, листьев.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kern="0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i="1" kern="0" dirty="0" smtClean="0">
                <a:solidFill>
                  <a:srgbClr val="FF0000"/>
                </a:solidFill>
              </a:rPr>
              <a:t>    Боковые </a:t>
            </a:r>
            <a:r>
              <a:rPr lang="ru-RU" i="1" kern="0" dirty="0" smtClean="0">
                <a:solidFill>
                  <a:srgbClr val="FF0000"/>
                </a:solidFill>
              </a:rPr>
              <a:t>корни</a:t>
            </a:r>
            <a:r>
              <a:rPr lang="ru-RU" kern="0" dirty="0" smtClean="0">
                <a:solidFill>
                  <a:srgbClr val="000000"/>
                </a:solidFill>
              </a:rPr>
              <a:t> —(3) корни, развивающиеся на другом корне любого происхождения и являющиеся образованиями второго и последующих порядков ветвления. </a:t>
            </a:r>
          </a:p>
          <a:p>
            <a:pPr>
              <a:buNone/>
            </a:pP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1068388"/>
            <a:ext cx="2930516" cy="507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401080" cy="926206"/>
          </a:xfrm>
        </p:spPr>
        <p:txBody>
          <a:bodyPr/>
          <a:lstStyle/>
          <a:p>
            <a:pPr algn="ctr"/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корневых систем</a:t>
            </a:r>
            <a:r>
              <a:rPr lang="ru-RU" kern="0" dirty="0" smtClean="0">
                <a:solidFill>
                  <a:srgbClr val="7030A0"/>
                </a:solidFill>
              </a:rPr>
              <a:t/>
            </a:r>
            <a:br>
              <a:rPr lang="ru-RU" kern="0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857232"/>
            <a:ext cx="8115328" cy="1248232"/>
          </a:xfrm>
        </p:spPr>
        <p:txBody>
          <a:bodyPr>
            <a:noAutofit/>
          </a:bodyPr>
          <a:lstStyle/>
          <a:p>
            <a:r>
              <a:rPr lang="ru-RU" sz="2800" b="1" i="1" kern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Корневая система — </a:t>
            </a:r>
            <a:r>
              <a:rPr lang="ru-RU" sz="2800" kern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совокупность                         всех корней растения.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kern="0" dirty="0" smtClean="0">
                <a:solidFill>
                  <a:srgbClr val="0000FF"/>
                </a:solidFill>
                <a:latin typeface="Arial"/>
              </a:rPr>
              <a:t>Корневая система</a:t>
            </a:r>
          </a:p>
          <a:p>
            <a:pPr>
              <a:buNone/>
            </a:pPr>
            <a:r>
              <a:rPr lang="ru-RU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Мочковатая </a:t>
            </a:r>
            <a:r>
              <a:rPr lang="ru-RU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Стержневая</a:t>
            </a:r>
            <a:endParaRPr lang="ru-RU" kern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u="sng" kern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86124"/>
            <a:ext cx="21431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3286124"/>
            <a:ext cx="219236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1643042" y="2571744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43702" y="2571744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52"/>
            <a:ext cx="8072462" cy="2786082"/>
          </a:xfrm>
        </p:spPr>
        <p:txBody>
          <a:bodyPr>
            <a:normAutofit/>
          </a:bodyPr>
          <a:lstStyle/>
          <a:p>
            <a:r>
              <a:rPr lang="ru-RU" sz="31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Стержневая корневая система</a:t>
            </a: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— корневая система с хорошо выраженным главным корнем. </a:t>
            </a:r>
            <a:b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Характерна для двудольных растений.</a:t>
            </a:r>
            <a:r>
              <a:rPr lang="ru-RU" sz="4400" i="1" dirty="0" smtClean="0">
                <a:solidFill>
                  <a:srgbClr val="FF0000"/>
                </a:solidFill>
              </a:rPr>
              <a:t/>
            </a:r>
            <a:br>
              <a:rPr lang="ru-RU" sz="4400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740664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4" descr="3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14620"/>
            <a:ext cx="421484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429000"/>
            <a:ext cx="31988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rgbClr val="CBECB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224</TotalTime>
  <Words>394</Words>
  <Application>Microsoft Office PowerPoint</Application>
  <PresentationFormat>Экран (4:3)</PresentationFormat>
  <Paragraphs>66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Тема: Строение и функции корня.  6 класс</vt:lpstr>
      <vt:lpstr>Из чего состоит тело большинства многоклеточных организмов? Что общего между животными и растениями? Что такое орган? Какие органы растений вы знаете? </vt:lpstr>
      <vt:lpstr>Пользуясь схемой, определите органы растения, изображенные на рисунке. </vt:lpstr>
      <vt:lpstr>Изучение новой темы Черный ящик.</vt:lpstr>
      <vt:lpstr> С помощью чего растения крепятся к почве, охарактеризуйте этот орган?</vt:lpstr>
      <vt:lpstr>Корень — один из основных органов высших растений (кроме мхов), служащий для прикрепления к субстрату , поглощения из него воды и питательных веществ.</vt:lpstr>
      <vt:lpstr>Слайд 7</vt:lpstr>
      <vt:lpstr>Типы корневых систем </vt:lpstr>
      <vt:lpstr>Стержневая корневая система — корневая система с хорошо выраженным главным корнем.  Характерна для двудольных растений. </vt:lpstr>
      <vt:lpstr>Мочковатая корневая система — корневая система,        образованная боковыми и придаточными корнями. Главный корень растет слабо и рано прекращает свой рост.  Типична для однодольных растений.</vt:lpstr>
      <vt:lpstr>Видоизмененные корни</vt:lpstr>
      <vt:lpstr>Лабораторная работа  Тема: Виды корней, стержневые и мочковатые корневые системы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Строение и функции корня.</dc:title>
  <dc:creator>User</dc:creator>
  <cp:lastModifiedBy>User</cp:lastModifiedBy>
  <cp:revision>20</cp:revision>
  <dcterms:created xsi:type="dcterms:W3CDTF">2013-11-04T12:55:07Z</dcterms:created>
  <dcterms:modified xsi:type="dcterms:W3CDTF">2013-11-04T16:39:50Z</dcterms:modified>
</cp:coreProperties>
</file>