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1" r:id="rId5"/>
    <p:sldId id="263" r:id="rId6"/>
    <p:sldId id="268" r:id="rId7"/>
    <p:sldId id="269" r:id="rId8"/>
    <p:sldId id="277" r:id="rId9"/>
    <p:sldId id="272" r:id="rId10"/>
    <p:sldId id="274" r:id="rId11"/>
    <p:sldId id="276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2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41438"/>
            <a:ext cx="7772400" cy="4032250"/>
          </a:xfrm>
        </p:spPr>
        <p:txBody>
          <a:bodyPr>
            <a:normAutofit fontScale="90000"/>
          </a:bodyPr>
          <a:lstStyle/>
          <a:p>
            <a:r>
              <a:rPr lang="ru-RU" sz="5400" b="1" i="1" dirty="0">
                <a:solidFill>
                  <a:srgbClr val="FF3399"/>
                </a:solidFill>
              </a:rPr>
              <a:t>Личностно ориентированные технологии на уроках математики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Администратор\Рабочий стол\2011-02 (фев)\scan0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4135073" cy="5544616"/>
          </a:xfrm>
          <a:prstGeom prst="rect">
            <a:avLst/>
          </a:prstGeom>
          <a:noFill/>
        </p:spPr>
      </p:pic>
      <p:pic>
        <p:nvPicPr>
          <p:cNvPr id="16387" name="Picture 3" descr="C:\Documents and Settings\Администратор\Рабочий стол\2011-02 (фев)\scan0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764704"/>
            <a:ext cx="4127052" cy="55212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1520" y="404664"/>
            <a:ext cx="8640960" cy="10475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                      Интегрированные уроки</a:t>
            </a:r>
            <a:endParaRPr lang="ru-RU" sz="2400" b="1" spc="-100" dirty="0">
              <a:ln w="3200">
                <a:solidFill>
                  <a:schemeClr val="bg2">
                    <a:shade val="25000"/>
                    <a:alpha val="25000"/>
                  </a:schemeClr>
                </a:solidFill>
                <a:prstDash val="solid"/>
                <a:round/>
              </a:ln>
              <a:solidFill>
                <a:schemeClr val="tx2"/>
              </a:solidFill>
              <a:effectLst>
                <a:innerShdw blurRad="381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8194" name="Picture 2" descr="C:\Documents and Settings\Администратор\Рабочий стол\2011-02 (фев)\scan0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3744417" cy="4781927"/>
          </a:xfrm>
          <a:prstGeom prst="rect">
            <a:avLst/>
          </a:prstGeom>
          <a:noFill/>
        </p:spPr>
      </p:pic>
      <p:pic>
        <p:nvPicPr>
          <p:cNvPr id="8195" name="Picture 3" descr="C:\Documents and Settings\Администратор\Рабочий стол\2011-02 (фев)\scan00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412776"/>
            <a:ext cx="3864428" cy="47747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ru-RU" sz="2800" dirty="0" smtClean="0"/>
              <a:t> В </a:t>
            </a:r>
            <a:r>
              <a:rPr lang="ru-RU" sz="2800" dirty="0"/>
              <a:t>качестве основных принципов при работе по этим технологиям во внимание беру следующее: </a:t>
            </a:r>
          </a:p>
          <a:p>
            <a:pPr>
              <a:lnSpc>
                <a:spcPct val="90000"/>
              </a:lnSpc>
              <a:buNone/>
            </a:pPr>
            <a:r>
              <a:rPr lang="ru-RU" sz="2800" i="1" dirty="0"/>
              <a:t>1) всеобщая талантливость – нет бесталанных людей, а есть занятые не своим делом;</a:t>
            </a:r>
          </a:p>
          <a:p>
            <a:pPr>
              <a:lnSpc>
                <a:spcPct val="90000"/>
              </a:lnSpc>
              <a:buNone/>
            </a:pPr>
            <a:r>
              <a:rPr lang="ru-RU" sz="2800" i="1" dirty="0"/>
              <a:t>2) взаимное превосходство – если у кого-то  что-то получается хуже, чем у других, значит что-то должно получаться лучше; это что-то нужно искать;</a:t>
            </a:r>
          </a:p>
          <a:p>
            <a:pPr>
              <a:lnSpc>
                <a:spcPct val="90000"/>
              </a:lnSpc>
              <a:buNone/>
            </a:pPr>
            <a:r>
              <a:rPr lang="ru-RU" sz="2800" i="1" dirty="0"/>
              <a:t>3) неизбежность перемен – ни одно суждение о человеке не может считаться окончательным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  <a:r>
              <a:rPr lang="ru-RU" dirty="0"/>
              <a:t>Внедрение данных технологий в учебный процесс способствует активизации мыслительной деятельности учащихся; созданию положительной мотивации к учению; освоению базовых знаний всеми учащимися и возможностям для каждого ученика </a:t>
            </a:r>
            <a:r>
              <a:rPr lang="ru-RU" dirty="0" smtClean="0"/>
              <a:t>реализовать </a:t>
            </a:r>
            <a:r>
              <a:rPr lang="ru-RU" dirty="0"/>
              <a:t>свои склонности и способности на продвинутом уровне.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4000" b="1" dirty="0">
                <a:solidFill>
                  <a:srgbClr val="0000FF"/>
                </a:solidFill>
              </a:rPr>
              <a:t>« Все дети могут успешно учиться, если школа умеет учить».                     </a:t>
            </a:r>
            <a:r>
              <a:rPr lang="ru-RU" sz="4000" b="1" dirty="0" smtClean="0">
                <a:solidFill>
                  <a:srgbClr val="0000FF"/>
                </a:solidFill>
              </a:rPr>
              <a:t>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4000" b="1" dirty="0" smtClean="0">
                <a:solidFill>
                  <a:srgbClr val="0000FF"/>
                </a:solidFill>
              </a:rPr>
              <a:t>                                             </a:t>
            </a:r>
            <a:r>
              <a:rPr lang="en-US" sz="4000" b="1" dirty="0" smtClean="0">
                <a:solidFill>
                  <a:srgbClr val="0000FF"/>
                </a:solidFill>
              </a:rPr>
              <a:t>  </a:t>
            </a:r>
            <a:r>
              <a:rPr lang="ru-RU" sz="2400" b="1" dirty="0" smtClean="0">
                <a:solidFill>
                  <a:srgbClr val="0000FF"/>
                </a:solidFill>
              </a:rPr>
              <a:t>Левита</a:t>
            </a:r>
            <a:r>
              <a:rPr lang="en-US" sz="2400" b="1" dirty="0" smtClean="0">
                <a:solidFill>
                  <a:srgbClr val="0000FF"/>
                </a:solidFill>
              </a:rPr>
              <a:t>c</a:t>
            </a:r>
            <a:endParaRPr lang="ru-RU" sz="4000" b="1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4000" b="1" dirty="0">
                <a:solidFill>
                  <a:srgbClr val="0000FF"/>
                </a:solidFill>
              </a:rPr>
              <a:t>  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ru-RU" sz="4000" b="1" dirty="0" smtClean="0">
                <a:solidFill>
                  <a:srgbClr val="0000FF"/>
                </a:solidFill>
              </a:rPr>
              <a:t>То</a:t>
            </a:r>
            <a:r>
              <a:rPr lang="ru-RU" sz="4000" b="1" dirty="0">
                <a:solidFill>
                  <a:srgbClr val="0000FF"/>
                </a:solidFill>
              </a:rPr>
              <a:t>, что дети могут сделать вместе сегодня, завтра каждый из них сможет сделать самостоятельно.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4000" b="1" dirty="0">
                <a:solidFill>
                  <a:srgbClr val="0000FF"/>
                </a:solidFill>
              </a:rPr>
              <a:t>                                 </a:t>
            </a:r>
            <a:r>
              <a:rPr lang="ru-RU" sz="4000" b="1" dirty="0" smtClean="0">
                <a:solidFill>
                  <a:srgbClr val="0000FF"/>
                </a:solidFill>
              </a:rPr>
              <a:t>           </a:t>
            </a:r>
            <a:r>
              <a:rPr lang="ru-RU" sz="2400" b="1" dirty="0" smtClean="0">
                <a:solidFill>
                  <a:srgbClr val="0000FF"/>
                </a:solidFill>
              </a:rPr>
              <a:t>Выгодский </a:t>
            </a:r>
            <a:r>
              <a:rPr lang="ru-RU" sz="2400" b="1" dirty="0">
                <a:solidFill>
                  <a:srgbClr val="0000FF"/>
                </a:solidFill>
              </a:rPr>
              <a:t>Л. С.         </a:t>
            </a:r>
            <a:endParaRPr lang="ru-RU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dirty="0"/>
              <a:t>  Основным принципом разработки личностно-ориентированной системы обучения является признание индивидуальности ученика, создание необходимых и достаточных условий для его развития. 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   Урок был и остается основным элементом образовательного процесса, поэтому перед учителем стоит главная задача: вовлечь каждого ребенка в учебную деятельность, сделать так, чтобы каждый ученик чувствовал себя на уроке «успешным». 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   Достигнуть этой цели можно посредством внедрения в учебный процесс современных педагогических технологий. 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   Среди множества педагогических технологий, я выбрала «технологию </a:t>
            </a:r>
            <a:r>
              <a:rPr lang="ru-RU" sz="2000" dirty="0" err="1"/>
              <a:t>разноуровневого</a:t>
            </a:r>
            <a:r>
              <a:rPr lang="ru-RU" sz="2000" dirty="0"/>
              <a:t> обучения», «обучение в сотрудничестве» </a:t>
            </a:r>
            <a:r>
              <a:rPr lang="ru-RU" sz="2000" dirty="0" smtClean="0"/>
              <a:t>.Эти </a:t>
            </a:r>
            <a:r>
              <a:rPr lang="ru-RU" sz="2000" dirty="0"/>
              <a:t>технологии легко вписываются в традиционную систему обучения. Способствуют осуществлению индивидуально- дифференцированного подхода к обучению учащихся с учетом уровня их интеллектуального развития и подготовки по предмету, а также их способностей и задатков. Дают возможность учителю выступать в роли организатора самостоятельной, активной познавательной деятельности учащихся, консультанта и помощника.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/>
              <a:t>Класс делится на разноуровневые группы. Существуют критерии отбора учащихся в тот или иной уровень. Это могут быть результаты тестирования на достижение уровня базовой подготовки и желание самих учащихся. Перед разными группами ставятся различные цели: одни ученики должны достичь базового уровня математической подготовки, а другие, проявляющие интерес к математике и обладающие математическими способностями добиться более высоких результатов. </a:t>
            </a:r>
          </a:p>
          <a:p>
            <a:pPr>
              <a:lnSpc>
                <a:spcPct val="90000"/>
              </a:lnSpc>
            </a:pPr>
            <a:r>
              <a:rPr lang="ru-RU" sz="2400"/>
              <a:t>   При такой технологии состав групп не может быть застывшим. Любому ученику дается возможность перейти из одной группы в другую и наоборот.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dirty="0"/>
              <a:t>Применение данной технологии способствует созданию в классе благоприятного психологического климата. У учащихся возникает чувство удовлетворения после каждого верно решенного задания. Каждый ученик чувствует себя «успешным». Дети перестают испытывать страх перед новыми задачами. </a:t>
            </a:r>
          </a:p>
          <a:p>
            <a:pPr>
              <a:lnSpc>
                <a:spcPct val="80000"/>
              </a:lnSpc>
            </a:pPr>
            <a:r>
              <a:rPr lang="ru-RU" sz="1800" dirty="0" smtClean="0"/>
              <a:t>Данную технологию можно использовать и при проверке домашнего задания, при подготовке к контрольной работе и др. </a:t>
            </a:r>
          </a:p>
          <a:p>
            <a:pPr>
              <a:lnSpc>
                <a:spcPct val="80000"/>
              </a:lnSpc>
              <a:buNone/>
            </a:pPr>
            <a:r>
              <a:rPr lang="ru-RU" sz="1800" dirty="0" smtClean="0"/>
              <a:t>    </a:t>
            </a:r>
          </a:p>
          <a:p>
            <a:pPr>
              <a:lnSpc>
                <a:spcPct val="80000"/>
              </a:lnSpc>
              <a:buNone/>
            </a:pPr>
            <a:r>
              <a:rPr lang="ru-RU" sz="1800" dirty="0" smtClean="0"/>
              <a:t>                       </a:t>
            </a:r>
            <a:endParaRPr lang="ru-RU" sz="1800" dirty="0"/>
          </a:p>
        </p:txBody>
      </p:sp>
      <p:pic>
        <p:nvPicPr>
          <p:cNvPr id="1026" name="Picture 2" descr="C:\Documents and Settings\Администратор\Рабочий стол\Маман\№1фото\DSCN18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276872"/>
            <a:ext cx="6048672" cy="42484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Практическая   работа.</a:t>
            </a: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200" b="1" dirty="0" smtClean="0"/>
              <a:t>Найти площадь для треугольников (разносторонних, равнобедренных, равносторонних), если Р=18см.</a:t>
            </a:r>
            <a:endParaRPr lang="ru-RU" sz="1200" dirty="0" smtClean="0"/>
          </a:p>
          <a:p>
            <a:r>
              <a:rPr lang="ru-RU" sz="1200" dirty="0" smtClean="0"/>
              <a:t>а) </a:t>
            </a:r>
            <a:r>
              <a:rPr lang="ru-RU" sz="1200" b="1" dirty="0" smtClean="0"/>
              <a:t>Для разностороннего треугольника</a:t>
            </a:r>
            <a:r>
              <a:rPr lang="ru-RU" sz="1200" dirty="0" smtClean="0"/>
              <a:t>: а=3;в=8;с=7.Найти </a:t>
            </a:r>
            <a:r>
              <a:rPr lang="en-US" sz="1200" dirty="0" smtClean="0"/>
              <a:t>S</a:t>
            </a:r>
            <a:r>
              <a:rPr lang="ru-RU" sz="1200" dirty="0" smtClean="0"/>
              <a:t>-?</a:t>
            </a:r>
          </a:p>
          <a:p>
            <a:r>
              <a:rPr lang="ru-RU" sz="1200" dirty="0" smtClean="0"/>
              <a:t>а=5;в=7;с=6.Найти </a:t>
            </a:r>
            <a:r>
              <a:rPr lang="en-US" sz="1200" dirty="0" smtClean="0"/>
              <a:t>S</a:t>
            </a:r>
            <a:r>
              <a:rPr lang="ru-RU" sz="1200" dirty="0" smtClean="0"/>
              <a:t>-?</a:t>
            </a:r>
          </a:p>
          <a:p>
            <a:r>
              <a:rPr lang="ru-RU" sz="1200" dirty="0" smtClean="0"/>
              <a:t>а=4;в=8;с=6.Найти </a:t>
            </a:r>
            <a:r>
              <a:rPr lang="en-US" sz="1200" dirty="0" smtClean="0"/>
              <a:t>S</a:t>
            </a:r>
            <a:r>
              <a:rPr lang="ru-RU" sz="1200" dirty="0" smtClean="0"/>
              <a:t>-?</a:t>
            </a:r>
          </a:p>
          <a:p>
            <a:r>
              <a:rPr lang="ru-RU" sz="1200" dirty="0" smtClean="0"/>
              <a:t>б) </a:t>
            </a:r>
            <a:r>
              <a:rPr lang="ru-RU" sz="1200" b="1" dirty="0" smtClean="0"/>
              <a:t>Для равнобедренного треугольника</a:t>
            </a:r>
            <a:r>
              <a:rPr lang="ru-RU" sz="1200" dirty="0" smtClean="0"/>
              <a:t>: а=5в=5;с=8.Найти </a:t>
            </a:r>
            <a:r>
              <a:rPr lang="en-US" sz="1200" dirty="0" smtClean="0"/>
              <a:t>S</a:t>
            </a:r>
            <a:r>
              <a:rPr lang="ru-RU" sz="1200" dirty="0" smtClean="0"/>
              <a:t>-? </a:t>
            </a:r>
          </a:p>
          <a:p>
            <a:r>
              <a:rPr lang="ru-RU" sz="1200" dirty="0" smtClean="0"/>
              <a:t>а=4;в=7;с=7.Найти </a:t>
            </a:r>
            <a:r>
              <a:rPr lang="en-US" sz="1200" dirty="0" smtClean="0"/>
              <a:t>S</a:t>
            </a:r>
            <a:r>
              <a:rPr lang="ru-RU" sz="1200" dirty="0" smtClean="0"/>
              <a:t>-?</a:t>
            </a:r>
          </a:p>
          <a:p>
            <a:r>
              <a:rPr lang="ru-RU" sz="1200" dirty="0" smtClean="0"/>
              <a:t>в) </a:t>
            </a:r>
            <a:r>
              <a:rPr lang="ru-RU" sz="1200" b="1" dirty="0" smtClean="0"/>
              <a:t>Для равностороннего треугольника</a:t>
            </a:r>
            <a:r>
              <a:rPr lang="ru-RU" sz="1200" dirty="0" smtClean="0"/>
              <a:t>: </a:t>
            </a:r>
          </a:p>
          <a:p>
            <a:r>
              <a:rPr lang="ru-RU" sz="1200" dirty="0" smtClean="0"/>
              <a:t>а=6;в=6;с=6.Найти </a:t>
            </a:r>
            <a:r>
              <a:rPr lang="en-US" sz="1200" dirty="0" smtClean="0"/>
              <a:t>S</a:t>
            </a:r>
            <a:r>
              <a:rPr lang="ru-RU" sz="1200" dirty="0" smtClean="0"/>
              <a:t>-? </a:t>
            </a:r>
          </a:p>
          <a:p>
            <a:r>
              <a:rPr lang="ru-RU" sz="1200" dirty="0" smtClean="0"/>
              <a:t>Из всех приведенных примеров видно, что самая большая площадь у ……………………………                               треугольника.</a:t>
            </a:r>
          </a:p>
          <a:p>
            <a:r>
              <a:rPr lang="ru-RU" sz="1200" b="1" dirty="0" smtClean="0"/>
              <a:t>Проведем исследования для параллелограмма, прямоугольника и квадрата.Р=20см.</a:t>
            </a:r>
            <a:endParaRPr lang="ru-RU" sz="1200" dirty="0" smtClean="0"/>
          </a:p>
          <a:p>
            <a:r>
              <a:rPr lang="ru-RU" sz="1200" dirty="0" smtClean="0"/>
              <a:t>а) </a:t>
            </a:r>
            <a:r>
              <a:rPr lang="ru-RU" sz="1200" b="1" dirty="0" smtClean="0"/>
              <a:t>Для параллелограмма</a:t>
            </a:r>
            <a:r>
              <a:rPr lang="ru-RU" sz="1200" dirty="0" smtClean="0"/>
              <a:t>:а=1;в=9; </a:t>
            </a:r>
            <a:r>
              <a:rPr lang="ru-RU" sz="1200" dirty="0" err="1" smtClean="0"/>
              <a:t>α </a:t>
            </a:r>
            <a:r>
              <a:rPr lang="ru-RU" sz="1200" dirty="0" smtClean="0"/>
              <a:t>=30⁰. Найти </a:t>
            </a:r>
            <a:r>
              <a:rPr lang="en-US" sz="1200" dirty="0" smtClean="0"/>
              <a:t>S</a:t>
            </a:r>
            <a:r>
              <a:rPr lang="ru-RU" sz="1200" dirty="0" smtClean="0"/>
              <a:t>-? </a:t>
            </a:r>
          </a:p>
          <a:p>
            <a:r>
              <a:rPr lang="ru-RU" sz="1200" dirty="0" smtClean="0"/>
              <a:t>а=2;в=8; </a:t>
            </a:r>
            <a:r>
              <a:rPr lang="ru-RU" sz="1200" dirty="0" err="1" smtClean="0"/>
              <a:t>α </a:t>
            </a:r>
            <a:r>
              <a:rPr lang="ru-RU" sz="1200" dirty="0" smtClean="0"/>
              <a:t>=30⁰ .Найти </a:t>
            </a:r>
            <a:r>
              <a:rPr lang="en-US" sz="1200" dirty="0" smtClean="0"/>
              <a:t>S</a:t>
            </a:r>
            <a:r>
              <a:rPr lang="ru-RU" sz="1200" dirty="0" smtClean="0"/>
              <a:t>-?</a:t>
            </a:r>
          </a:p>
          <a:p>
            <a:r>
              <a:rPr lang="ru-RU" sz="1200" dirty="0" smtClean="0"/>
              <a:t>а=3;в=7; </a:t>
            </a:r>
            <a:r>
              <a:rPr lang="ru-RU" sz="1200" dirty="0" err="1" smtClean="0"/>
              <a:t>α </a:t>
            </a:r>
            <a:r>
              <a:rPr lang="ru-RU" sz="1200" dirty="0" smtClean="0"/>
              <a:t>=30⁰ .Найти </a:t>
            </a:r>
            <a:r>
              <a:rPr lang="en-US" sz="1200" dirty="0" smtClean="0"/>
              <a:t>S</a:t>
            </a:r>
            <a:r>
              <a:rPr lang="ru-RU" sz="1200" dirty="0" smtClean="0"/>
              <a:t>-?</a:t>
            </a:r>
          </a:p>
          <a:p>
            <a:r>
              <a:rPr lang="ru-RU" sz="1200" b="1" dirty="0" smtClean="0"/>
              <a:t>б) Для прямоугольника</a:t>
            </a:r>
            <a:r>
              <a:rPr lang="ru-RU" sz="1200" dirty="0" smtClean="0"/>
              <a:t>: а=1;в=9.Найти </a:t>
            </a:r>
            <a:r>
              <a:rPr lang="en-US" sz="1200" dirty="0" smtClean="0"/>
              <a:t>S</a:t>
            </a:r>
            <a:r>
              <a:rPr lang="ru-RU" sz="1200" dirty="0" smtClean="0"/>
              <a:t>-? </a:t>
            </a:r>
          </a:p>
          <a:p>
            <a:r>
              <a:rPr lang="ru-RU" sz="1200" dirty="0" smtClean="0"/>
              <a:t>а=2;в=8.Найти </a:t>
            </a:r>
            <a:r>
              <a:rPr lang="en-US" sz="1200" dirty="0" smtClean="0"/>
              <a:t>S</a:t>
            </a:r>
            <a:r>
              <a:rPr lang="ru-RU" sz="1200" dirty="0" smtClean="0"/>
              <a:t>-?</a:t>
            </a:r>
          </a:p>
          <a:p>
            <a:r>
              <a:rPr lang="ru-RU" sz="1200" dirty="0" smtClean="0"/>
              <a:t>а=3;в=7.Найти </a:t>
            </a:r>
            <a:r>
              <a:rPr lang="en-US" sz="1200" dirty="0" smtClean="0"/>
              <a:t>S</a:t>
            </a:r>
            <a:r>
              <a:rPr lang="ru-RU" sz="1200" dirty="0" smtClean="0"/>
              <a:t>-?</a:t>
            </a:r>
          </a:p>
          <a:p>
            <a:r>
              <a:rPr lang="ru-RU" sz="1200" dirty="0" smtClean="0"/>
              <a:t>в) </a:t>
            </a:r>
            <a:r>
              <a:rPr lang="ru-RU" sz="1200" b="1" dirty="0" smtClean="0"/>
              <a:t>Для квадрата</a:t>
            </a:r>
            <a:r>
              <a:rPr lang="ru-RU" sz="1200" dirty="0" smtClean="0"/>
              <a:t>:а=5.Найти </a:t>
            </a:r>
            <a:r>
              <a:rPr lang="en-US" sz="1200" dirty="0" smtClean="0"/>
              <a:t>S</a:t>
            </a:r>
            <a:r>
              <a:rPr lang="ru-RU" sz="1200" dirty="0" smtClean="0"/>
              <a:t>-?</a:t>
            </a:r>
          </a:p>
          <a:p>
            <a:r>
              <a:rPr lang="ru-RU" sz="1200" dirty="0" smtClean="0"/>
              <a:t>Вывод: наибольшая площадь у …………………………..                                    четырехугольника, т.е. у …………………………..</a:t>
            </a:r>
          </a:p>
          <a:p>
            <a:r>
              <a:rPr lang="ru-RU" sz="1200" b="1" dirty="0" smtClean="0"/>
              <a:t>Наибольшую площадь будет иметь правильный многоугольник.</a:t>
            </a:r>
            <a:endParaRPr lang="ru-RU" sz="1200" dirty="0" smtClean="0"/>
          </a:p>
          <a:p>
            <a:r>
              <a:rPr lang="ru-RU" sz="1200" dirty="0" smtClean="0"/>
              <a:t>А если у этого многоугольника бесконечно много сторон, то он будет похож на окружность. Следовательно, максимальную  площадь  занимает круг. Как найти площадь круга вы узнаете на следующем уроке.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Фрагмент урока </a:t>
            </a:r>
            <a:r>
              <a:rPr lang="ru-RU" sz="1800" dirty="0" err="1" smtClean="0"/>
              <a:t>Котоловой</a:t>
            </a:r>
            <a:r>
              <a:rPr lang="ru-RU" sz="1800" dirty="0" smtClean="0"/>
              <a:t> Е.Н.(Выборка учеником наиболее значимые для него вид и форму учебного содержания).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/>
              <a:t>                                                                                                                                     </a:t>
            </a:r>
            <a:endParaRPr lang="ru-RU" sz="1400" b="1" dirty="0" smtClean="0"/>
          </a:p>
          <a:p>
            <a:r>
              <a:rPr lang="ru-RU" sz="1400" b="1" dirty="0" smtClean="0"/>
              <a:t>                                                                                                                         «Золотой призер урока».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                                                                                                                                      2х²-9х+4&lt;0 </a:t>
            </a:r>
          </a:p>
          <a:p>
            <a:pPr>
              <a:buNone/>
            </a:pPr>
            <a:r>
              <a:rPr lang="ru-RU" sz="1400" dirty="0" smtClean="0"/>
              <a:t>                                                                                                                                     -4х²+8х-4&lt;0</a:t>
            </a:r>
          </a:p>
          <a:p>
            <a:pPr>
              <a:buNone/>
            </a:pPr>
            <a:r>
              <a:rPr lang="ru-RU" sz="1400" dirty="0" smtClean="0"/>
              <a:t>                                                                                                                                      3х²-4х+1≥0 </a:t>
            </a:r>
          </a:p>
          <a:p>
            <a:pPr>
              <a:buNone/>
            </a:pPr>
            <a:r>
              <a:rPr lang="ru-RU" sz="1400" dirty="0" smtClean="0"/>
              <a:t>                                                           </a:t>
            </a:r>
          </a:p>
          <a:p>
            <a:pPr>
              <a:buNone/>
            </a:pPr>
            <a:r>
              <a:rPr lang="ru-RU" sz="1400" b="1" dirty="0" smtClean="0"/>
              <a:t>                                                                         «Серебряный призер урока».</a:t>
            </a:r>
          </a:p>
          <a:p>
            <a:pPr>
              <a:buNone/>
            </a:pPr>
            <a:r>
              <a:rPr lang="ru-RU" sz="1400" dirty="0" smtClean="0"/>
              <a:t>                                                                           х²+х-60&lt;0</a:t>
            </a:r>
          </a:p>
          <a:p>
            <a:pPr>
              <a:buNone/>
            </a:pPr>
            <a:r>
              <a:rPr lang="ru-RU" sz="1400" dirty="0" smtClean="0"/>
              <a:t>                                                                           х²+3х-4≥0</a:t>
            </a:r>
          </a:p>
          <a:p>
            <a:pPr>
              <a:buNone/>
            </a:pPr>
            <a:r>
              <a:rPr lang="ru-RU" sz="1400" dirty="0" smtClean="0"/>
              <a:t>                                                                          -х²+3х-2≥0</a:t>
            </a:r>
          </a:p>
          <a:p>
            <a:pPr>
              <a:buNone/>
            </a:pPr>
            <a:r>
              <a:rPr lang="ru-RU" sz="1400" b="1" dirty="0" smtClean="0"/>
              <a:t>«Бронзовый призер урока». </a:t>
            </a:r>
          </a:p>
          <a:p>
            <a:pPr>
              <a:buNone/>
            </a:pPr>
            <a:r>
              <a:rPr lang="en-US" sz="1400" dirty="0" smtClean="0"/>
              <a:t>x</a:t>
            </a:r>
            <a:r>
              <a:rPr lang="ru-RU" sz="1400" dirty="0" smtClean="0"/>
              <a:t>²-4≥0 </a:t>
            </a:r>
          </a:p>
          <a:p>
            <a:pPr>
              <a:buNone/>
            </a:pPr>
            <a:r>
              <a:rPr lang="en-US" sz="1400" dirty="0" smtClean="0"/>
              <a:t>x</a:t>
            </a:r>
            <a:r>
              <a:rPr lang="ru-RU" sz="1400" dirty="0" smtClean="0"/>
              <a:t>²-2х&lt;0                                                                    Реализовывалась одна из задач школы: включение</a:t>
            </a:r>
          </a:p>
          <a:p>
            <a:pPr>
              <a:buNone/>
            </a:pPr>
            <a:r>
              <a:rPr lang="ru-RU" sz="1400" dirty="0" smtClean="0"/>
              <a:t>х²+х+7&lt;0                                                                 каждого школьника в работу на учебных занятиях.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ru-RU" sz="1400" dirty="0" smtClean="0"/>
              <a:t>Дифференцированный подход состоит в том , что в зависимости от уровня знаний дети решали свои задачи.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39552" y="5445224"/>
            <a:ext cx="33843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 flipH="1" flipV="1">
            <a:off x="3491880" y="5013176"/>
            <a:ext cx="864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923928" y="4581128"/>
            <a:ext cx="26642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 flipH="1" flipV="1">
            <a:off x="5868144" y="3861048"/>
            <a:ext cx="14401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588224" y="3140968"/>
            <a:ext cx="15841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03920" y="557064"/>
            <a:ext cx="8640960" cy="10475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                               Информационные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                    компьютерные технологии</a:t>
            </a:r>
            <a:endParaRPr lang="ru-RU" sz="2400" b="1" spc="-100" dirty="0">
              <a:ln w="3200">
                <a:solidFill>
                  <a:schemeClr val="bg2">
                    <a:shade val="25000"/>
                    <a:alpha val="25000"/>
                  </a:schemeClr>
                </a:solidFill>
                <a:prstDash val="solid"/>
                <a:round/>
              </a:ln>
              <a:solidFill>
                <a:schemeClr val="tx2"/>
              </a:solidFill>
              <a:effectLst>
                <a:innerShdw blurRad="381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3933056"/>
            <a:ext cx="84249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рамках педагогической деятельности компьютеры используются</a:t>
            </a:r>
            <a:r>
              <a:rPr lang="en-US" dirty="0" smtClean="0"/>
              <a:t>:</a:t>
            </a:r>
            <a:endParaRPr lang="ru-RU" dirty="0" smtClean="0"/>
          </a:p>
          <a:p>
            <a:r>
              <a:rPr lang="ru-RU" dirty="0" smtClean="0"/>
              <a:t>а) в качестве дидактических средств для моделирования различных объектов и процессов, повышения степени наглядности при изложении учебного материала, проведения лабораторных и практических работ</a:t>
            </a:r>
            <a:r>
              <a:rPr lang="en-US" dirty="0" smtClean="0"/>
              <a:t>;</a:t>
            </a:r>
          </a:p>
          <a:p>
            <a:r>
              <a:rPr lang="ru-RU" dirty="0" smtClean="0"/>
              <a:t>б</a:t>
            </a:r>
            <a:r>
              <a:rPr lang="en-US" dirty="0" smtClean="0"/>
              <a:t>)</a:t>
            </a:r>
            <a:r>
              <a:rPr lang="ru-RU" dirty="0" smtClean="0"/>
              <a:t> для мониторинга уровня ЗУН учащихся (в компьютерном классе)</a:t>
            </a:r>
            <a:r>
              <a:rPr lang="en-US" dirty="0" smtClean="0"/>
              <a:t>;</a:t>
            </a:r>
          </a:p>
          <a:p>
            <a:r>
              <a:rPr lang="ru-RU" dirty="0" smtClean="0"/>
              <a:t>в) для создания </a:t>
            </a:r>
            <a:r>
              <a:rPr lang="ru-RU" dirty="0" err="1" smtClean="0"/>
              <a:t>мультимедийных</a:t>
            </a:r>
            <a:r>
              <a:rPr lang="ru-RU" dirty="0" smtClean="0"/>
              <a:t> презентаций, которые позволяют представить учебный материал как систему ярких опорных образов. Создается банк презентаций к урокам. Учащимся были созданы следующие презентаций.</a:t>
            </a:r>
            <a:endParaRPr lang="ru-RU" dirty="0"/>
          </a:p>
        </p:txBody>
      </p:sp>
      <p:pic>
        <p:nvPicPr>
          <p:cNvPr id="32769" name="Picture 1" descr="C:\Documents and Settings\Администратор\Рабочий стол\Маман\№1фото\DSCN11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700808"/>
            <a:ext cx="2982358" cy="223711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1520" y="404664"/>
            <a:ext cx="8640960" cy="10475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                       </a:t>
            </a:r>
            <a:endParaRPr lang="ru-RU" sz="2400" b="1" spc="-100" dirty="0">
              <a:ln w="3200">
                <a:solidFill>
                  <a:schemeClr val="bg2">
                    <a:shade val="25000"/>
                    <a:alpha val="25000"/>
                  </a:schemeClr>
                </a:solidFill>
                <a:prstDash val="solid"/>
                <a:round/>
              </a:ln>
              <a:solidFill>
                <a:schemeClr val="tx2"/>
              </a:solidFill>
              <a:effectLst>
                <a:innerShdw blurRad="381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03920" y="557064"/>
            <a:ext cx="8640960" cy="10475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                        Проектные технологии</a:t>
            </a:r>
            <a:endParaRPr lang="ru-RU" sz="2400" b="1" spc="-100" dirty="0">
              <a:ln w="3200">
                <a:solidFill>
                  <a:schemeClr val="bg2">
                    <a:shade val="25000"/>
                    <a:alpha val="25000"/>
                  </a:schemeClr>
                </a:solidFill>
                <a:prstDash val="solid"/>
                <a:round/>
              </a:ln>
              <a:solidFill>
                <a:schemeClr val="tx2"/>
              </a:solidFill>
              <a:effectLst>
                <a:innerShdw blurRad="381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354864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9" y="1196753"/>
            <a:ext cx="354570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005064"/>
            <a:ext cx="3528392" cy="2629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4005064"/>
            <a:ext cx="3537223" cy="260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116</TotalTime>
  <Words>821</Words>
  <Application>Microsoft Office PowerPoint</Application>
  <PresentationFormat>Экран (4:3)</PresentationFormat>
  <Paragraphs>67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Личностно ориентированные технологии на уроках математики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Практическая   работа.</vt:lpstr>
      <vt:lpstr>Фрагмент урока Котоловой Е.Н.(Выборка учеником наиболее значимые для него вид и форму учебного содержания).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Личностно ориентированные технологии на уроках математики</dc:title>
  <cp:lastModifiedBy>админ</cp:lastModifiedBy>
  <cp:revision>18</cp:revision>
  <dcterms:modified xsi:type="dcterms:W3CDTF">2014-09-20T09:56:54Z</dcterms:modified>
</cp:coreProperties>
</file>