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70" d="100"/>
          <a:sy n="70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A85653-6549-41DC-B611-37D3CE621C38}" type="datetimeFigureOut">
              <a:rPr lang="ru-RU" smtClean="0"/>
              <a:pPr/>
              <a:t>10.05.2010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85FD9C-4FC3-4803-A209-A7824494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93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4.png"/><Relationship Id="rId18" Type="http://schemas.openxmlformats.org/officeDocument/2006/relationships/image" Target="../media/image10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17" Type="http://schemas.openxmlformats.org/officeDocument/2006/relationships/image" Target="../media/image108.png"/><Relationship Id="rId2" Type="http://schemas.openxmlformats.org/officeDocument/2006/relationships/image" Target="../media/image89.png"/><Relationship Id="rId16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6.png"/><Relationship Id="rId15" Type="http://schemas.openxmlformats.org/officeDocument/2006/relationships/image" Target="../media/image106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Relationship Id="rId14" Type="http://schemas.openxmlformats.org/officeDocument/2006/relationships/image" Target="../media/image10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251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приёмы решений тригонометрических уравнений.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№ 6</a:t>
            </a:r>
            <a:r>
              <a:rPr lang="ru-RU" dirty="0"/>
              <a:t> 3</a:t>
            </a:r>
            <a:r>
              <a:rPr lang="en-US" dirty="0"/>
              <a:t>sin </a:t>
            </a:r>
            <a:r>
              <a:rPr lang="ru-RU" baseline="30000" dirty="0"/>
              <a:t>2</a:t>
            </a:r>
            <a:r>
              <a:rPr lang="en-US" dirty="0"/>
              <a:t>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ru-RU" dirty="0"/>
              <a:t>+ 4</a:t>
            </a:r>
            <a:r>
              <a:rPr lang="en-US" dirty="0"/>
              <a:t> sin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ru-RU" dirty="0"/>
              <a:t>·</a:t>
            </a:r>
            <a:r>
              <a:rPr lang="en-US" dirty="0"/>
              <a:t> </a:t>
            </a:r>
            <a:r>
              <a:rPr lang="en-US" dirty="0" err="1"/>
              <a:t>cos</a:t>
            </a:r>
            <a:r>
              <a:rPr lang="en-US" dirty="0"/>
              <a:t>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ru-RU" dirty="0"/>
              <a:t>+ 5</a:t>
            </a:r>
            <a:r>
              <a:rPr lang="en-US" dirty="0"/>
              <a:t> </a:t>
            </a:r>
            <a:r>
              <a:rPr lang="en-US" dirty="0" err="1"/>
              <a:t>cos</a:t>
            </a:r>
            <a:r>
              <a:rPr lang="en-US" dirty="0"/>
              <a:t> </a:t>
            </a:r>
            <a:r>
              <a:rPr lang="ru-RU" baseline="30000" dirty="0"/>
              <a:t>2</a:t>
            </a:r>
            <a:r>
              <a:rPr lang="en-US" baseline="30000" dirty="0"/>
              <a:t>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ru-RU" dirty="0"/>
              <a:t>= 2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4282" y="428604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3sin 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+ 4 sin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·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+ 5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= 2 sin 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+ 2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Переносим все члены уравнения в одну часть: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sin 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+ 4 sin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·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+ 3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071678"/>
            <a:ext cx="1156403" cy="50006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785918" y="2143116"/>
            <a:ext cx="3623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данная </a:t>
            </a:r>
            <a:r>
              <a:rPr lang="ru-RU" dirty="0"/>
              <a:t>система не имеет решений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85720" y="2571744"/>
            <a:ext cx="83582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Следовательно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= 0 не является корнем данного уравнения и обе части уравнения можно поделить на </a:t>
            </a:r>
            <a:r>
              <a:rPr lang="en-US" dirty="0" err="1"/>
              <a:t>cos</a:t>
            </a:r>
            <a:r>
              <a:rPr lang="en-US" dirty="0"/>
              <a:t> </a:t>
            </a:r>
            <a:r>
              <a:rPr lang="ru-RU" baseline="30000" dirty="0"/>
              <a:t>2</a:t>
            </a:r>
            <a:r>
              <a:rPr lang="en-US" baseline="30000" dirty="0"/>
              <a:t> </a:t>
            </a:r>
            <a:r>
              <a:rPr lang="en-US" i="1" dirty="0" smtClean="0"/>
              <a:t>x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ru-RU" dirty="0" smtClean="0"/>
              <a:t>так как при этом не произойдет потеря корней.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5720" y="3714752"/>
            <a:ext cx="264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Получим уравнение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7158" y="4000504"/>
            <a:ext cx="32146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tg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+ 4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tg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+ 3 =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Делаем замену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+ 4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+ 3 =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-1, t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-3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28662" y="5097345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429264"/>
            <a:ext cx="1560812" cy="500066"/>
          </a:xfrm>
          <a:prstGeom prst="rect">
            <a:avLst/>
          </a:prstGeom>
          <a:noFill/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7" y="5357826"/>
            <a:ext cx="3409233" cy="319091"/>
          </a:xfrm>
          <a:prstGeom prst="rect">
            <a:avLst/>
          </a:prstGeom>
          <a:noFill/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15016"/>
            <a:ext cx="3429024" cy="342903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929058" y="5072074"/>
            <a:ext cx="1357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6215082"/>
            <a:ext cx="2290827" cy="447427"/>
          </a:xfrm>
          <a:prstGeom prst="rect">
            <a:avLst/>
          </a:prstGeom>
          <a:noFill/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3" y="6215082"/>
            <a:ext cx="3120713" cy="357190"/>
          </a:xfrm>
          <a:prstGeom prst="rect">
            <a:avLst/>
          </a:prstGeom>
          <a:noFill/>
        </p:spPr>
      </p:pic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28596" y="6215082"/>
            <a:ext cx="1000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3286124"/>
            <a:ext cx="57150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Разделим обе части уравнения на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cos</a:t>
            </a:r>
            <a:r>
              <a:rPr lang="ru-RU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2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0.</a:t>
            </a:r>
            <a:endParaRPr lang="en-US" dirty="0" smtClean="0">
              <a:latin typeface="Arial" pitchFamily="34" charset="0"/>
            </a:endParaRPr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429000"/>
            <a:ext cx="225594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22540" grpId="0"/>
      <p:bldP spid="225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3929090" cy="4397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Неоднородные уравнения.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642918"/>
            <a:ext cx="714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№ 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5" y="642918"/>
            <a:ext cx="2857520" cy="333377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1000108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357298"/>
            <a:ext cx="3461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Поделим обе части уравнения на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357298"/>
            <a:ext cx="2662245" cy="3714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57158" y="1714488"/>
            <a:ext cx="2160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Получим уравнение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2967058" cy="50006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28596" y="2643182"/>
            <a:ext cx="1645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Замечаем, что </a:t>
            </a:r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571744"/>
            <a:ext cx="971553" cy="428626"/>
          </a:xfrm>
          <a:prstGeom prst="rect">
            <a:avLst/>
          </a:prstGeom>
          <a:noFill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571744"/>
            <a:ext cx="928694" cy="432323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2643182"/>
            <a:ext cx="2427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, т.е. имеем уравнение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00372"/>
            <a:ext cx="3712990" cy="642942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3714752"/>
            <a:ext cx="3975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Применяем формулу синуса разности:</a:t>
            </a:r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071942"/>
            <a:ext cx="2357454" cy="673558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786322"/>
            <a:ext cx="3167085" cy="500066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643446"/>
            <a:ext cx="3071833" cy="624780"/>
          </a:xfrm>
          <a:prstGeom prst="rect">
            <a:avLst/>
          </a:prstGeom>
          <a:noFill/>
        </p:spPr>
      </p:pic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429264"/>
            <a:ext cx="2555893" cy="571504"/>
          </a:xfrm>
          <a:prstGeom prst="rect">
            <a:avLst/>
          </a:prstGeom>
          <a:noFill/>
        </p:spPr>
      </p:pic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500034" y="5525775"/>
            <a:ext cx="1000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429264"/>
            <a:ext cx="2254266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4" grpId="0"/>
      <p:bldP spid="23555" grpId="0"/>
      <p:bldP spid="7" grpId="0"/>
      <p:bldP spid="10" grpId="0"/>
      <p:bldP spid="14" grpId="0"/>
      <p:bldP spid="19" grpId="0"/>
      <p:bldP spid="23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2571768" cy="354084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642917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00107"/>
            <a:ext cx="3461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Поделим обе части уравнения на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000108"/>
            <a:ext cx="2662245" cy="3714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2" y="1357297"/>
            <a:ext cx="2160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Получим уравнение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714487"/>
            <a:ext cx="2190765" cy="571504"/>
          </a:xfrm>
          <a:prstGeom prst="rect">
            <a:avLst/>
          </a:prstGeom>
          <a:noFill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285991"/>
            <a:ext cx="2143141" cy="450370"/>
          </a:xfrm>
          <a:prstGeom prst="rect">
            <a:avLst/>
          </a:prstGeom>
          <a:noFill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285991"/>
            <a:ext cx="2017508" cy="500066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14282" y="2357429"/>
            <a:ext cx="1928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Замечаем, что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6286512" y="2357430"/>
            <a:ext cx="2857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т.е. имеем уравнение: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496"/>
            <a:ext cx="5445163" cy="57150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14282" y="3714752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данном случае синус и косинус имеют </a:t>
            </a:r>
            <a:r>
              <a:rPr lang="ru-RU" dirty="0" err="1" smtClean="0"/>
              <a:t>нетабличные</a:t>
            </a:r>
            <a:r>
              <a:rPr lang="ru-RU" dirty="0" smtClean="0"/>
              <a:t> значения, поэтому получается очень некрасивое уравнение. Тогда для решения этого уравнения лучше воспользоваться следующим способом.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37895" grpId="0"/>
      <p:bldP spid="3789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142852"/>
            <a:ext cx="642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№ 8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1" y="142852"/>
            <a:ext cx="2662005" cy="36650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-26988" y="6381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158" y="500042"/>
            <a:ext cx="128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857233"/>
            <a:ext cx="5715040" cy="469145"/>
          </a:xfrm>
          <a:prstGeom prst="rect">
            <a:avLst/>
          </a:prstGeom>
          <a:noFill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357298"/>
            <a:ext cx="5715040" cy="481113"/>
          </a:xfrm>
          <a:prstGeom prst="rect">
            <a:avLst/>
          </a:prstGeom>
          <a:noFill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928802"/>
            <a:ext cx="3929090" cy="50847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14282" y="2428868"/>
            <a:ext cx="7397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Разделим обе части уравнения на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т.к. в этом случае не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произойдет потери корней.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428868"/>
            <a:ext cx="1143008" cy="408218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780654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000373"/>
            <a:ext cx="2214578" cy="462538"/>
          </a:xfrm>
          <a:prstGeom prst="rect">
            <a:avLst/>
          </a:prstGeom>
          <a:noFill/>
        </p:spPr>
      </p:pic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429001"/>
            <a:ext cx="727369" cy="428628"/>
          </a:xfrm>
          <a:prstGeom prst="rect">
            <a:avLst/>
          </a:prstGeom>
          <a:noFill/>
        </p:spPr>
      </p:pic>
      <p:pic>
        <p:nvPicPr>
          <p:cNvPr id="2459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9" y="3929066"/>
            <a:ext cx="1714512" cy="280825"/>
          </a:xfrm>
          <a:prstGeom prst="rect">
            <a:avLst/>
          </a:prstGeom>
          <a:noFill/>
        </p:spPr>
      </p:pic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4214818"/>
            <a:ext cx="2357453" cy="488591"/>
          </a:xfrm>
          <a:prstGeom prst="rect">
            <a:avLst/>
          </a:prstGeom>
          <a:noFill/>
        </p:spPr>
      </p:pic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0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643446"/>
            <a:ext cx="3214710" cy="435073"/>
          </a:xfrm>
          <a:prstGeom prst="rect">
            <a:avLst/>
          </a:prstGeom>
          <a:noFill/>
        </p:spPr>
      </p:pic>
      <p:pic>
        <p:nvPicPr>
          <p:cNvPr id="24604" name="Picture 2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636"/>
            <a:ext cx="878904" cy="500066"/>
          </a:xfrm>
          <a:prstGeom prst="rect">
            <a:avLst/>
          </a:prstGeom>
          <a:noFill/>
        </p:spPr>
      </p:pic>
      <p:pic>
        <p:nvPicPr>
          <p:cNvPr id="24603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429264"/>
            <a:ext cx="1848729" cy="500066"/>
          </a:xfrm>
          <a:prstGeom prst="rect">
            <a:avLst/>
          </a:prstGeom>
          <a:noFill/>
        </p:spPr>
      </p:pic>
      <p:pic>
        <p:nvPicPr>
          <p:cNvPr id="24602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929330"/>
            <a:ext cx="1985110" cy="500066"/>
          </a:xfrm>
          <a:prstGeom prst="rect">
            <a:avLst/>
          </a:prstGeom>
          <a:noFill/>
        </p:spPr>
      </p:pic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611" name="Picture 3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014926"/>
            <a:ext cx="1028712" cy="514356"/>
          </a:xfrm>
          <a:prstGeom prst="rect">
            <a:avLst/>
          </a:prstGeom>
          <a:noFill/>
        </p:spPr>
      </p:pic>
      <p:pic>
        <p:nvPicPr>
          <p:cNvPr id="24610" name="Picture 34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500702"/>
            <a:ext cx="2500342" cy="514356"/>
          </a:xfrm>
          <a:prstGeom prst="rect">
            <a:avLst/>
          </a:prstGeom>
          <a:noFill/>
        </p:spPr>
      </p:pic>
      <p:pic>
        <p:nvPicPr>
          <p:cNvPr id="24609" name="Picture 3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929330"/>
            <a:ext cx="2757520" cy="514356"/>
          </a:xfrm>
          <a:prstGeom prst="rect">
            <a:avLst/>
          </a:prstGeom>
          <a:noFill/>
        </p:spPr>
      </p:pic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285720" y="6488668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615" name="Picture 39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7" y="6429397"/>
            <a:ext cx="4762267" cy="428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  <p:bldP spid="24589" grpId="0"/>
      <p:bldP spid="246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00108"/>
            <a:ext cx="5429288" cy="527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1857356" y="357166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Сопоставьте следующие колонки таблицы: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143372" y="1357298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3500430" y="2357430"/>
            <a:ext cx="250033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4071934" y="135729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143372" y="257174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4071934" y="1785926"/>
            <a:ext cx="142876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214810" y="3714752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000496" y="3714752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071934" y="4643446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3714744" y="3500438"/>
            <a:ext cx="200026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4143372" y="507207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214290"/>
            <a:ext cx="2767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Решить уравнения: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00034" y="826455"/>
            <a:ext cx="5000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745976"/>
            <a:ext cx="928694" cy="411061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57224" y="1183645"/>
            <a:ext cx="11053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500174"/>
            <a:ext cx="2921020" cy="428628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57224" y="2040901"/>
            <a:ext cx="9286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000240"/>
            <a:ext cx="3095647" cy="428628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71472" y="3041033"/>
            <a:ext cx="571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71810"/>
            <a:ext cx="2015304" cy="285752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928662" y="3429000"/>
            <a:ext cx="11630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u="sng" dirty="0" smtClean="0">
                <a:latin typeface="Arial" pitchFamily="34" charset="0"/>
                <a:ea typeface="Times New Roman" pitchFamily="18" charset="0"/>
              </a:rPr>
              <a:t>Решение: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786191"/>
            <a:ext cx="2000264" cy="304040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143380"/>
            <a:ext cx="1714512" cy="325757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500570"/>
            <a:ext cx="1112929" cy="285752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786322"/>
            <a:ext cx="3857652" cy="330159"/>
          </a:xfrm>
          <a:prstGeom prst="rect">
            <a:avLst/>
          </a:prstGeom>
          <a:noFill/>
        </p:spPr>
      </p:pic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7224" y="4786322"/>
            <a:ext cx="857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Ответ: 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46" grpId="0"/>
      <p:bldP spid="6148" grpId="0"/>
      <p:bldP spid="6151" grpId="0"/>
      <p:bldP spid="6153" grpId="0"/>
      <p:bldP spid="6155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428596" y="357166"/>
            <a:ext cx="367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57166"/>
            <a:ext cx="3590700" cy="357190"/>
          </a:xfrm>
          <a:prstGeom prst="rect">
            <a:avLst/>
          </a:prstGeom>
          <a:noFill/>
        </p:spPr>
      </p:pic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785786" y="1142984"/>
            <a:ext cx="785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ООУ: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142984"/>
            <a:ext cx="1857388" cy="38695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857232"/>
            <a:ext cx="1163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dirty="0" smtClean="0">
                <a:latin typeface="Arial" pitchFamily="34" charset="0"/>
                <a:ea typeface="Times New Roman" pitchFamily="18" charset="0"/>
              </a:rPr>
              <a:t>Решение: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571612"/>
            <a:ext cx="2981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1571612"/>
            <a:ext cx="3067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85786" y="3500438"/>
            <a:ext cx="10001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500438"/>
            <a:ext cx="2555892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6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142852"/>
            <a:ext cx="66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FF0000"/>
                </a:solidFill>
              </a:rPr>
              <a:t>Метод </a:t>
            </a:r>
            <a:r>
              <a:rPr lang="ru-RU" sz="2400" b="1" dirty="0">
                <a:solidFill>
                  <a:srgbClr val="FF0000"/>
                </a:solidFill>
              </a:rPr>
              <a:t>введения вспомогательной переменной.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612140"/>
            <a:ext cx="6429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№1.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9" y="583454"/>
            <a:ext cx="3143272" cy="34521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857232"/>
            <a:ext cx="121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lang="ru-RU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214422"/>
            <a:ext cx="3143272" cy="285752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500174"/>
            <a:ext cx="2992876" cy="285752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85926"/>
            <a:ext cx="2571768" cy="285752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85786" y="2071678"/>
            <a:ext cx="11429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Замена: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79" y="2071678"/>
            <a:ext cx="1000133" cy="322077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428868"/>
            <a:ext cx="1546872" cy="253367"/>
          </a:xfrm>
          <a:prstGeom prst="rect">
            <a:avLst/>
          </a:prstGeom>
          <a:noFill/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14620"/>
            <a:ext cx="2573679" cy="533405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429000"/>
            <a:ext cx="571504" cy="252525"/>
          </a:xfrm>
          <a:prstGeom prst="rect">
            <a:avLst/>
          </a:prstGeom>
          <a:noFill/>
        </p:spPr>
      </p:pic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286124"/>
            <a:ext cx="571504" cy="478468"/>
          </a:xfrm>
          <a:prstGeom prst="rect">
            <a:avLst/>
          </a:prstGeom>
          <a:noFill/>
        </p:spPr>
      </p:pic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857628"/>
            <a:ext cx="932454" cy="285752"/>
          </a:xfrm>
          <a:prstGeom prst="rect">
            <a:avLst/>
          </a:prstGeom>
          <a:noFill/>
        </p:spPr>
      </p:pic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5786" y="4143380"/>
            <a:ext cx="2044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 имеет решений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643314"/>
            <a:ext cx="984257" cy="571504"/>
          </a:xfrm>
          <a:prstGeom prst="rect">
            <a:avLst/>
          </a:prstGeom>
          <a:noFill/>
        </p:spPr>
      </p:pic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8" name="Picture 3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286256"/>
            <a:ext cx="1985110" cy="500066"/>
          </a:xfrm>
          <a:prstGeom prst="rect">
            <a:avLst/>
          </a:prstGeom>
          <a:noFill/>
        </p:spPr>
      </p:pic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785786" y="5072074"/>
            <a:ext cx="1071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Ответ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40" name="Picture 3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072074"/>
            <a:ext cx="2211717" cy="428628"/>
          </a:xfrm>
          <a:prstGeom prst="rect">
            <a:avLst/>
          </a:prstGeom>
          <a:noFill/>
        </p:spPr>
      </p:pic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410" grpId="0"/>
      <p:bldP spid="7" grpId="0"/>
      <p:bldP spid="17419" grpId="0"/>
      <p:bldP spid="32" grpId="0"/>
      <p:bldP spid="174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4282" y="214290"/>
            <a:ext cx="642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№2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5212"/>
            <a:ext cx="3071834" cy="29626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85786" y="428604"/>
            <a:ext cx="1242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Решение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500174"/>
            <a:ext cx="5360643" cy="352430"/>
          </a:xfrm>
          <a:prstGeom prst="rect">
            <a:avLst/>
          </a:prstGeom>
          <a:noFill/>
        </p:spPr>
      </p:pic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824025"/>
            <a:ext cx="5360643" cy="352430"/>
          </a:xfrm>
          <a:prstGeom prst="rect">
            <a:avLst/>
          </a:prstGeom>
          <a:noFill/>
        </p:spPr>
      </p:pic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109777"/>
            <a:ext cx="2096029" cy="352430"/>
          </a:xfrm>
          <a:prstGeom prst="rect">
            <a:avLst/>
          </a:prstGeom>
          <a:noFill/>
        </p:spPr>
      </p:pic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395529"/>
            <a:ext cx="1984736" cy="352430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8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14620"/>
            <a:ext cx="3343299" cy="642942"/>
          </a:xfrm>
          <a:prstGeom prst="rect">
            <a:avLst/>
          </a:prstGeom>
          <a:noFill/>
        </p:spPr>
      </p:pic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61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429000"/>
            <a:ext cx="4481795" cy="285752"/>
          </a:xfrm>
          <a:prstGeom prst="rect">
            <a:avLst/>
          </a:prstGeom>
          <a:noFill/>
        </p:spPr>
      </p:pic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68" name="Picture 3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857628"/>
            <a:ext cx="1873731" cy="309573"/>
          </a:xfrm>
          <a:prstGeom prst="rect">
            <a:avLst/>
          </a:prstGeom>
          <a:noFill/>
        </p:spPr>
      </p:pic>
      <p:pic>
        <p:nvPicPr>
          <p:cNvPr id="18467" name="Picture 3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143380"/>
            <a:ext cx="2085543" cy="537679"/>
          </a:xfrm>
          <a:prstGeom prst="rect">
            <a:avLst/>
          </a:prstGeom>
          <a:noFill/>
        </p:spPr>
      </p:pic>
      <p:pic>
        <p:nvPicPr>
          <p:cNvPr id="18466" name="Picture 3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643446"/>
            <a:ext cx="1906319" cy="651733"/>
          </a:xfrm>
          <a:prstGeom prst="rect">
            <a:avLst/>
          </a:prstGeom>
          <a:noFill/>
        </p:spPr>
      </p:pic>
      <p:pic>
        <p:nvPicPr>
          <p:cNvPr id="18465" name="Picture 3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429264"/>
            <a:ext cx="2606928" cy="537679"/>
          </a:xfrm>
          <a:prstGeom prst="rect">
            <a:avLst/>
          </a:prstGeom>
          <a:noFill/>
        </p:spPr>
      </p:pic>
      <p:pic>
        <p:nvPicPr>
          <p:cNvPr id="18464" name="Picture 3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000768"/>
            <a:ext cx="1661918" cy="309573"/>
          </a:xfrm>
          <a:prstGeom prst="rect">
            <a:avLst/>
          </a:prstGeom>
          <a:noFill/>
        </p:spPr>
      </p:pic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76" name="Picture 4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857628"/>
            <a:ext cx="2129168" cy="318537"/>
          </a:xfrm>
          <a:prstGeom prst="rect">
            <a:avLst/>
          </a:prstGeom>
          <a:noFill/>
        </p:spPr>
      </p:pic>
      <p:pic>
        <p:nvPicPr>
          <p:cNvPr id="18475" name="Picture 4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143380"/>
            <a:ext cx="2347113" cy="553248"/>
          </a:xfrm>
          <a:prstGeom prst="rect">
            <a:avLst/>
          </a:prstGeom>
          <a:noFill/>
        </p:spPr>
      </p:pic>
      <p:pic>
        <p:nvPicPr>
          <p:cNvPr id="18474" name="Picture 4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643446"/>
            <a:ext cx="2347113" cy="553248"/>
          </a:xfrm>
          <a:prstGeom prst="rect">
            <a:avLst/>
          </a:prstGeom>
          <a:noFill/>
        </p:spPr>
      </p:pic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4071934" y="5214950"/>
            <a:ext cx="2571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Не имеет решений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785786" y="6215082"/>
            <a:ext cx="1142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Ответ: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81" name="Picture 4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6286520"/>
            <a:ext cx="1571637" cy="292756"/>
          </a:xfrm>
          <a:prstGeom prst="rect">
            <a:avLst/>
          </a:prstGeom>
          <a:noFill/>
        </p:spPr>
      </p:pic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85786" y="714356"/>
            <a:ext cx="3000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Воспользуемся формулой: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3665897" cy="35719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85786" y="1285860"/>
            <a:ext cx="12858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Получаем: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  <p:bldP spid="18480" grpId="0"/>
      <p:bldP spid="18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72452" cy="3682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Метод разложения на множители.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42918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№3.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5" y="642918"/>
            <a:ext cx="3857653" cy="33621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71472" y="1000108"/>
            <a:ext cx="12144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О.О.У.: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250727"/>
            <a:ext cx="1714512" cy="463761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357562"/>
            <a:ext cx="2928958" cy="331251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6038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857628"/>
            <a:ext cx="1257743" cy="287917"/>
          </a:xfrm>
          <a:prstGeom prst="rect">
            <a:avLst/>
          </a:prstGeom>
          <a:noFill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205284"/>
            <a:ext cx="833444" cy="287917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491036"/>
            <a:ext cx="1848729" cy="500066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862395"/>
            <a:ext cx="1387374" cy="299547"/>
          </a:xfrm>
          <a:prstGeom prst="rect">
            <a:avLst/>
          </a:prstGeom>
          <a:noFill/>
        </p:spPr>
      </p:pic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143380"/>
            <a:ext cx="1135124" cy="299547"/>
          </a:xfrm>
          <a:prstGeom prst="rect">
            <a:avLst/>
          </a:prstGeom>
          <a:noFill/>
        </p:spPr>
      </p:pic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500570"/>
            <a:ext cx="2286016" cy="520266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29124" y="5072074"/>
            <a:ext cx="4271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Данное решение не удовлетворяет О.О.У.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642910" y="5715016"/>
            <a:ext cx="100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715016"/>
            <a:ext cx="2271728" cy="473277"/>
          </a:xfrm>
          <a:prstGeom prst="rect">
            <a:avLst/>
          </a:prstGeom>
          <a:noFill/>
        </p:spPr>
      </p:pic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46038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1" y="2285992"/>
            <a:ext cx="4000528" cy="310245"/>
          </a:xfrm>
          <a:prstGeom prst="rect">
            <a:avLst/>
          </a:prstGeom>
          <a:noFill/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86058"/>
            <a:ext cx="4098285" cy="35719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1472" y="1785926"/>
            <a:ext cx="67866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Сгруппируем слагаемые и вынесем общие множители за скобки: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460" grpId="0"/>
      <p:bldP spid="27" grpId="0"/>
      <p:bldP spid="194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285728"/>
            <a:ext cx="714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№ 4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85728"/>
            <a:ext cx="3158312" cy="3571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642918"/>
            <a:ext cx="5143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Решение</a:t>
            </a:r>
            <a:r>
              <a:rPr lang="ru-RU" dirty="0"/>
              <a:t>:</a:t>
            </a:r>
          </a:p>
          <a:p>
            <a:r>
              <a:rPr lang="ru-RU" dirty="0"/>
              <a:t>Воспользуемся формулой разности косинусов: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5" y="1357297"/>
            <a:ext cx="5087037" cy="658753"/>
          </a:xfrm>
          <a:prstGeom prst="rect">
            <a:avLst/>
          </a:prstGeom>
          <a:noFill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157398"/>
            <a:ext cx="3714633" cy="347675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836296" cy="347675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2076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071810"/>
            <a:ext cx="1165567" cy="357190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3" y="3424233"/>
            <a:ext cx="1748351" cy="357190"/>
          </a:xfrm>
          <a:prstGeom prst="rect">
            <a:avLst/>
          </a:prstGeom>
          <a:noFill/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429000"/>
            <a:ext cx="1541556" cy="357190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143372" y="3786190"/>
            <a:ext cx="2500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 имеет решений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28596" y="4286256"/>
            <a:ext cx="1214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286256"/>
            <a:ext cx="1643074" cy="335682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071810"/>
            <a:ext cx="2067942" cy="357190"/>
          </a:xfrm>
          <a:prstGeom prst="rect">
            <a:avLst/>
          </a:prstGeom>
          <a:noFill/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96" grpId="0"/>
      <p:bldP spid="204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Однородные уравнения.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642918"/>
            <a:ext cx="714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№5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714356"/>
            <a:ext cx="2214578" cy="333944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28596" y="1000108"/>
            <a:ext cx="1214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143248"/>
            <a:ext cx="1090866" cy="35719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785926"/>
            <a:ext cx="1156403" cy="50006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000232" y="1857364"/>
            <a:ext cx="3623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данная система не имеет решений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00034" y="2285992"/>
            <a:ext cx="82153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Следовательно, </a:t>
            </a:r>
            <a:r>
              <a:rPr kumimoji="0" lang="en-US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= 0 не является корнем данного уравнения и обе части уравнения можно поделить на </a:t>
            </a:r>
            <a:r>
              <a:rPr kumimoji="0" lang="en-US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cos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т.к. при этом не произойдёт потери корней.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1" y="3852868"/>
            <a:ext cx="1506692" cy="329048"/>
          </a:xfrm>
          <a:prstGeom prst="rect">
            <a:avLst/>
          </a:prstGeom>
          <a:noFill/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214818"/>
            <a:ext cx="1021780" cy="329048"/>
          </a:xfrm>
          <a:prstGeom prst="rect">
            <a:avLst/>
          </a:prstGeom>
          <a:noFill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500570"/>
            <a:ext cx="2857520" cy="329048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00034" y="3500438"/>
            <a:ext cx="264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Получим уравнение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71472" y="492919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929198"/>
            <a:ext cx="2812390" cy="39528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286116" y="71435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однородное уравнение 1-ой степени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428736"/>
            <a:ext cx="1090870" cy="32385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00034" y="13572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571736" y="135729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Тогда и </a:t>
            </a:r>
            <a:r>
              <a:rPr lang="en-US" dirty="0" smtClean="0"/>
              <a:t>sin x = 0, </a:t>
            </a:r>
            <a:r>
              <a:rPr lang="ru-RU" dirty="0" smtClean="0"/>
              <a:t>получим систему:</a:t>
            </a:r>
            <a:endParaRPr lang="ru-RU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500034" y="3143248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Разделим обе части уравнения на,                   Это можно сделать, т.к.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6" grpId="0"/>
      <p:bldP spid="21507" grpId="0"/>
      <p:bldP spid="12" grpId="0"/>
      <p:bldP spid="21513" grpId="0"/>
      <p:bldP spid="21517" grpId="0"/>
      <p:bldP spid="21522" grpId="0"/>
      <p:bldP spid="2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359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Открытая</vt:lpstr>
      <vt:lpstr>Основные приёмы решений тригонометрических уравнений.</vt:lpstr>
      <vt:lpstr>Слайд 2</vt:lpstr>
      <vt:lpstr>Слайд 3</vt:lpstr>
      <vt:lpstr>Слайд 4</vt:lpstr>
      <vt:lpstr>Слайд 5</vt:lpstr>
      <vt:lpstr>Слайд 6</vt:lpstr>
      <vt:lpstr>Метод разложения на множители.</vt:lpstr>
      <vt:lpstr>Слайд 8</vt:lpstr>
      <vt:lpstr>Однородные уравнения.</vt:lpstr>
      <vt:lpstr>Слайд 10</vt:lpstr>
      <vt:lpstr>Неоднородные уравнения.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приёмы решений тригонометрических уравнений.</dc:title>
  <dc:creator>Admin</dc:creator>
  <cp:lastModifiedBy>Admin</cp:lastModifiedBy>
  <cp:revision>36</cp:revision>
  <dcterms:created xsi:type="dcterms:W3CDTF">2010-05-05T19:52:51Z</dcterms:created>
  <dcterms:modified xsi:type="dcterms:W3CDTF">2010-05-10T11:43:18Z</dcterms:modified>
</cp:coreProperties>
</file>