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2" r:id="rId7"/>
    <p:sldId id="263" r:id="rId8"/>
    <p:sldId id="264" r:id="rId9"/>
    <p:sldId id="278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317E-5EC9-490E-9178-FEEC6C8830B8}" type="datetimeFigureOut">
              <a:rPr lang="ru-RU" smtClean="0"/>
              <a:pPr/>
              <a:t>08.09.2012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D41E-A9D9-4F0E-BDF1-E3EF958A7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317E-5EC9-490E-9178-FEEC6C8830B8}" type="datetimeFigureOut">
              <a:rPr lang="ru-RU" smtClean="0"/>
              <a:pPr/>
              <a:t>08.09.2012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D41E-A9D9-4F0E-BDF1-E3EF958A7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317E-5EC9-490E-9178-FEEC6C8830B8}" type="datetimeFigureOut">
              <a:rPr lang="ru-RU" smtClean="0"/>
              <a:pPr/>
              <a:t>08.09.2012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D41E-A9D9-4F0E-BDF1-E3EF958A7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317E-5EC9-490E-9178-FEEC6C8830B8}" type="datetimeFigureOut">
              <a:rPr lang="ru-RU" smtClean="0"/>
              <a:pPr/>
              <a:t>08.09.2012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D41E-A9D9-4F0E-BDF1-E3EF958A7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317E-5EC9-490E-9178-FEEC6C8830B8}" type="datetimeFigureOut">
              <a:rPr lang="ru-RU" smtClean="0"/>
              <a:pPr/>
              <a:t>08.09.2012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D41E-A9D9-4F0E-BDF1-E3EF958A7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317E-5EC9-490E-9178-FEEC6C8830B8}" type="datetimeFigureOut">
              <a:rPr lang="ru-RU" smtClean="0"/>
              <a:pPr/>
              <a:t>08.09.2012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D41E-A9D9-4F0E-BDF1-E3EF958A7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317E-5EC9-490E-9178-FEEC6C8830B8}" type="datetimeFigureOut">
              <a:rPr lang="ru-RU" smtClean="0"/>
              <a:pPr/>
              <a:t>08.09.2012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D41E-A9D9-4F0E-BDF1-E3EF958A7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317E-5EC9-490E-9178-FEEC6C8830B8}" type="datetimeFigureOut">
              <a:rPr lang="ru-RU" smtClean="0"/>
              <a:pPr/>
              <a:t>08.09.2012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D41E-A9D9-4F0E-BDF1-E3EF958A7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317E-5EC9-490E-9178-FEEC6C8830B8}" type="datetimeFigureOut">
              <a:rPr lang="ru-RU" smtClean="0"/>
              <a:pPr/>
              <a:t>08.09.2012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D41E-A9D9-4F0E-BDF1-E3EF958A7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317E-5EC9-490E-9178-FEEC6C8830B8}" type="datetimeFigureOut">
              <a:rPr lang="ru-RU" smtClean="0"/>
              <a:pPr/>
              <a:t>08.09.2012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D41E-A9D9-4F0E-BDF1-E3EF958A7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317E-5EC9-490E-9178-FEEC6C8830B8}" type="datetimeFigureOut">
              <a:rPr lang="ru-RU" smtClean="0"/>
              <a:pPr/>
              <a:t>08.09.2012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D41E-A9D9-4F0E-BDF1-E3EF958A7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5317E-5EC9-490E-9178-FEEC6C8830B8}" type="datetimeFigureOut">
              <a:rPr lang="ru-RU" smtClean="0"/>
              <a:pPr/>
              <a:t>08.09.2012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DD41E-A9D9-4F0E-BDF1-E3EF958A7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21442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Развитие биологии как науки</a:t>
            </a:r>
            <a:r>
              <a:rPr lang="ru-RU" b="1" i="1" dirty="0" smtClean="0">
                <a:solidFill>
                  <a:srgbClr val="00B050"/>
                </a:solidFill>
              </a:rPr>
              <a:t>.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71612"/>
            <a:ext cx="6400800" cy="5286388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Выдающиеся ученые, внесшие вклад в развитие биологии.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2933700"/>
            <a:ext cx="3810000" cy="3924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5736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Карл Линней- основатель систематики растений и животных.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Carolus_Linnaeu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889729"/>
            <a:ext cx="3786214" cy="496827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Карл Бэр- основатель эмбриологии.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r>
              <a:rPr lang="ru-RU" dirty="0" smtClean="0"/>
              <a:t>Сформулировал основные положения </a:t>
            </a:r>
          </a:p>
          <a:p>
            <a:pPr>
              <a:buNone/>
            </a:pPr>
            <a:r>
              <a:rPr lang="ru-RU" dirty="0" smtClean="0"/>
              <a:t>теории гомологичных</a:t>
            </a:r>
          </a:p>
          <a:p>
            <a:pPr>
              <a:buNone/>
            </a:pPr>
            <a:r>
              <a:rPr lang="ru-RU" dirty="0" smtClean="0"/>
              <a:t>органов и зародышевого</a:t>
            </a:r>
          </a:p>
          <a:p>
            <a:pPr>
              <a:buNone/>
            </a:pPr>
            <a:r>
              <a:rPr lang="ru-RU" dirty="0" smtClean="0"/>
              <a:t>сходства.</a:t>
            </a:r>
          </a:p>
        </p:txBody>
      </p:sp>
      <p:pic>
        <p:nvPicPr>
          <p:cNvPr id="4" name="Рисунок 3" descr="55816055_Baer_Karl_von_179218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2258747"/>
            <a:ext cx="4071934" cy="459925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Жан Батист Ламарк- основатель первой эволюционной теории.</a:t>
            </a:r>
            <a:endParaRPr lang="ru-RU" dirty="0"/>
          </a:p>
        </p:txBody>
      </p:sp>
      <p:pic>
        <p:nvPicPr>
          <p:cNvPr id="4" name="Содержимое 3" descr="lamarc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4011" y="1440644"/>
            <a:ext cx="4239691" cy="541735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Чарльз Дарвин-создатель теории эволюции.</a:t>
            </a:r>
            <a:endParaRPr lang="ru-RU" dirty="0"/>
          </a:p>
        </p:txBody>
      </p:sp>
      <p:pic>
        <p:nvPicPr>
          <p:cNvPr id="4" name="Содержимое 3" descr="Darv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000240"/>
            <a:ext cx="3286148" cy="4857760"/>
          </a:xfrm>
        </p:spPr>
      </p:pic>
      <p:pic>
        <p:nvPicPr>
          <p:cNvPr id="5" name="Рисунок 4" descr="darw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1943100"/>
            <a:ext cx="4162425" cy="49149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Луи Пастер- основатель микробиологии.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пасте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564642"/>
            <a:ext cx="4500594" cy="548852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rgbClr val="FF0000"/>
                </a:solidFill>
              </a:rPr>
              <a:t>Грегор</a:t>
            </a:r>
            <a:r>
              <a:rPr lang="ru-RU" b="1" i="1" dirty="0" smtClean="0">
                <a:solidFill>
                  <a:srgbClr val="FF0000"/>
                </a:solidFill>
              </a:rPr>
              <a:t> Мендель- основатель генетики.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01_mendel_p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00174"/>
            <a:ext cx="4500562" cy="5357826"/>
          </a:xfrm>
        </p:spPr>
      </p:pic>
      <p:pic>
        <p:nvPicPr>
          <p:cNvPr id="5" name="Рисунок 4" descr="1299617847570076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2143116"/>
            <a:ext cx="4786314" cy="471488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Н.И. Пирогов-основатель военно-полевой хирургии.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pyrogo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716044"/>
            <a:ext cx="3857652" cy="514353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Пирогов проводит операцию.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пирого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314" y="1278925"/>
            <a:ext cx="7981214" cy="557907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И. П. Павлов- создатель учения о рефлексах.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павло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714488"/>
            <a:ext cx="5145388" cy="514351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И.И Мечников- создатель учения об </a:t>
            </a:r>
            <a:r>
              <a:rPr lang="ru-RU" b="1" i="1" dirty="0" err="1" smtClean="0">
                <a:solidFill>
                  <a:srgbClr val="FF0000"/>
                </a:solidFill>
              </a:rPr>
              <a:t>иммнитете</a:t>
            </a:r>
            <a:r>
              <a:rPr lang="ru-RU" b="1" i="1" dirty="0" smtClean="0">
                <a:solidFill>
                  <a:srgbClr val="FF0000"/>
                </a:solidFill>
              </a:rPr>
              <a:t>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мечнико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357298"/>
            <a:ext cx="5746380" cy="550070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b="1" i="1" dirty="0" err="1" smtClean="0">
                <a:solidFill>
                  <a:srgbClr val="FF0000"/>
                </a:solidFill>
              </a:rPr>
              <a:t>Авицена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785794"/>
            <a:ext cx="8472518" cy="6072206"/>
          </a:xfrm>
        </p:spPr>
        <p:txBody>
          <a:bodyPr/>
          <a:lstStyle/>
          <a:p>
            <a:r>
              <a:rPr lang="ru-RU" dirty="0" smtClean="0"/>
              <a:t>Философ, медик, естествоиспытатель</a:t>
            </a:r>
          </a:p>
          <a:p>
            <a:pPr>
              <a:buNone/>
            </a:pPr>
            <a:r>
              <a:rPr lang="ru-RU" dirty="0" smtClean="0"/>
              <a:t>математик, поэт,</a:t>
            </a:r>
          </a:p>
          <a:p>
            <a:pPr>
              <a:buNone/>
            </a:pPr>
            <a:r>
              <a:rPr lang="ru-RU" dirty="0" smtClean="0"/>
              <a:t>литературовед.</a:t>
            </a:r>
            <a:endParaRPr lang="ru-RU" dirty="0"/>
          </a:p>
        </p:txBody>
      </p:sp>
      <p:pic>
        <p:nvPicPr>
          <p:cNvPr id="6" name="Рисунок 5" descr="IbnS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3" y="2595532"/>
            <a:ext cx="3286148" cy="4262467"/>
          </a:xfrm>
          <a:prstGeom prst="rect">
            <a:avLst/>
          </a:prstGeom>
        </p:spPr>
      </p:pic>
      <p:pic>
        <p:nvPicPr>
          <p:cNvPr id="7" name="Рисунок 6" descr="large-Avicen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491905"/>
            <a:ext cx="4143404" cy="536609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И.М. Сеченов – создатель учения о рефлексах головного мозга.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сеченов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6282" y="1375807"/>
            <a:ext cx="4357718" cy="5482193"/>
          </a:xfrm>
        </p:spPr>
      </p:pic>
      <p:pic>
        <p:nvPicPr>
          <p:cNvPr id="5" name="Рисунок 4" descr="сечено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14596"/>
            <a:ext cx="5191108" cy="414340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А</a:t>
            </a:r>
            <a:r>
              <a:rPr lang="ru-RU" i="1" dirty="0" smtClean="0">
                <a:solidFill>
                  <a:srgbClr val="FF0000"/>
                </a:solidFill>
              </a:rPr>
              <a:t>.</a:t>
            </a:r>
            <a:r>
              <a:rPr lang="ru-RU" b="1" i="1" dirty="0" smtClean="0">
                <a:solidFill>
                  <a:srgbClr val="FF0000"/>
                </a:solidFill>
              </a:rPr>
              <a:t> И. Опарин –происхождение жизни.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опари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0542" y="1500174"/>
            <a:ext cx="6556780" cy="5357826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5736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В.И.Вернадский – учение о биосфере и центрах происхождения культурных растений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v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3429000"/>
            <a:ext cx="4789949" cy="3143272"/>
          </a:xfrm>
        </p:spPr>
      </p:pic>
      <p:pic>
        <p:nvPicPr>
          <p:cNvPr id="5" name="Рисунок 4" descr="вернадски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1074" y="1928802"/>
            <a:ext cx="3932926" cy="49291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Аристотель – основоположник зоологии.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/>
          <a:lstStyle/>
          <a:p>
            <a:r>
              <a:rPr lang="ru-RU" dirty="0" smtClean="0"/>
              <a:t>Делил окружающий мир на 4 царства:</a:t>
            </a:r>
          </a:p>
          <a:p>
            <a:pPr>
              <a:buNone/>
            </a:pPr>
            <a:r>
              <a:rPr lang="ru-RU" dirty="0" smtClean="0"/>
              <a:t>Неодушевленный мир земли,</a:t>
            </a:r>
          </a:p>
          <a:p>
            <a:pPr>
              <a:buNone/>
            </a:pPr>
            <a:r>
              <a:rPr lang="ru-RU" dirty="0" smtClean="0"/>
              <a:t>воды, воздуха</a:t>
            </a:r>
          </a:p>
          <a:p>
            <a:pPr>
              <a:buNone/>
            </a:pPr>
            <a:r>
              <a:rPr lang="ru-RU" dirty="0" smtClean="0"/>
              <a:t>и мир растений,</a:t>
            </a:r>
          </a:p>
          <a:p>
            <a:pPr>
              <a:buNone/>
            </a:pPr>
            <a:r>
              <a:rPr lang="ru-RU" dirty="0" smtClean="0"/>
              <a:t>животных, и</a:t>
            </a:r>
          </a:p>
          <a:p>
            <a:pPr>
              <a:buNone/>
            </a:pPr>
            <a:r>
              <a:rPr lang="ru-RU" dirty="0" smtClean="0"/>
              <a:t>человека. Он описал многих</a:t>
            </a:r>
          </a:p>
          <a:p>
            <a:pPr>
              <a:buNone/>
            </a:pPr>
            <a:r>
              <a:rPr lang="ru-RU" dirty="0" smtClean="0"/>
              <a:t>животных, положил начало</a:t>
            </a:r>
          </a:p>
          <a:p>
            <a:pPr>
              <a:buNone/>
            </a:pPr>
            <a:r>
              <a:rPr lang="ru-RU" dirty="0" smtClean="0"/>
              <a:t>Систематике.</a:t>
            </a:r>
            <a:endParaRPr lang="ru-RU" dirty="0"/>
          </a:p>
        </p:txBody>
      </p:sp>
      <p:pic>
        <p:nvPicPr>
          <p:cNvPr id="4" name="Рисунок 3" descr="---_1_~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617" y="2071678"/>
            <a:ext cx="3715383" cy="47863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Гиппократ- основатель медицины.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0007-007-Vydajuschajasja-rol-Gippokrata-v-formirovanii-osnovnykh-problem-meditsiny-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285860"/>
            <a:ext cx="7858180" cy="557214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Теофраст- основатель ботаники.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---_1_~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477484"/>
            <a:ext cx="4357718" cy="538051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6-006-Istorija-nauk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Клавдий Гален.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5257800"/>
          </a:xfrm>
        </p:spPr>
        <p:txBody>
          <a:bodyPr/>
          <a:lstStyle/>
          <a:p>
            <a:r>
              <a:rPr lang="ru-RU" dirty="0" smtClean="0"/>
              <a:t>Использовал вскрытия млекопитающих. </a:t>
            </a:r>
          </a:p>
          <a:p>
            <a:pPr>
              <a:buNone/>
            </a:pPr>
            <a:r>
              <a:rPr lang="ru-RU" dirty="0" smtClean="0"/>
              <a:t>Сделал сравнительно-анатомический анализ</a:t>
            </a:r>
          </a:p>
          <a:p>
            <a:pPr>
              <a:buNone/>
            </a:pPr>
            <a:r>
              <a:rPr lang="ru-RU" dirty="0" smtClean="0"/>
              <a:t>человека и обезьяны.</a:t>
            </a:r>
          </a:p>
          <a:p>
            <a:pPr>
              <a:buNone/>
            </a:pPr>
            <a:r>
              <a:rPr lang="ru-RU" dirty="0" smtClean="0"/>
              <a:t>Изучал нервную систему.</a:t>
            </a:r>
          </a:p>
          <a:p>
            <a:pPr>
              <a:buNone/>
            </a:pPr>
            <a:r>
              <a:rPr lang="ru-RU" dirty="0" smtClean="0"/>
              <a:t>Гален – великий биолог</a:t>
            </a:r>
          </a:p>
          <a:p>
            <a:pPr>
              <a:buNone/>
            </a:pPr>
            <a:r>
              <a:rPr lang="ru-RU" dirty="0" smtClean="0"/>
              <a:t>древности.</a:t>
            </a:r>
            <a:endParaRPr lang="ru-RU" dirty="0"/>
          </a:p>
        </p:txBody>
      </p:sp>
      <p:pic>
        <p:nvPicPr>
          <p:cNvPr id="4" name="Рисунок 3" descr="p17_gal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2796354"/>
            <a:ext cx="3209552" cy="406164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Леонардо да Винчи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Изучал строение человека, растения, животных, изучал полет птиц.</a:t>
            </a:r>
            <a:endParaRPr lang="ru-RU" dirty="0"/>
          </a:p>
        </p:txBody>
      </p:sp>
      <p:pic>
        <p:nvPicPr>
          <p:cNvPr id="4" name="Рисунок 3" descr="леонард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682" y="3000373"/>
            <a:ext cx="3209627" cy="3857628"/>
          </a:xfrm>
          <a:prstGeom prst="rect">
            <a:avLst/>
          </a:prstGeom>
        </p:spPr>
      </p:pic>
      <p:pic>
        <p:nvPicPr>
          <p:cNvPr id="5" name="Рисунок 4" descr="леонард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000372"/>
            <a:ext cx="5143504" cy="38576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7-007-Vydajuschijsja-uchenyj-vozrozhdenija-Andreas-Vezali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9951"/>
            <a:ext cx="9144000" cy="692795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213</Words>
  <Application>Microsoft Office PowerPoint</Application>
  <PresentationFormat>Экран (4:3)</PresentationFormat>
  <Paragraphs>43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Развитие биологии как науки.</vt:lpstr>
      <vt:lpstr>Авицена</vt:lpstr>
      <vt:lpstr>Аристотель – основоположник зоологии.</vt:lpstr>
      <vt:lpstr>Гиппократ- основатель медицины.</vt:lpstr>
      <vt:lpstr>Теофраст- основатель ботаники.</vt:lpstr>
      <vt:lpstr>Слайд 6</vt:lpstr>
      <vt:lpstr>Клавдий Гален.</vt:lpstr>
      <vt:lpstr>Леонардо да Винчи</vt:lpstr>
      <vt:lpstr>Слайд 9</vt:lpstr>
      <vt:lpstr>Карл Линней- основатель систематики растений и животных.</vt:lpstr>
      <vt:lpstr>Карл Бэр- основатель эмбриологии.</vt:lpstr>
      <vt:lpstr>Жан Батист Ламарк- основатель первой эволюционной теории.</vt:lpstr>
      <vt:lpstr>Чарльз Дарвин-создатель теории эволюции.</vt:lpstr>
      <vt:lpstr>Луи Пастер- основатель микробиологии.</vt:lpstr>
      <vt:lpstr>Грегор Мендель- основатель генетики.</vt:lpstr>
      <vt:lpstr>Н.И. Пирогов-основатель военно-полевой хирургии.</vt:lpstr>
      <vt:lpstr>Пирогов проводит операцию.</vt:lpstr>
      <vt:lpstr>И. П. Павлов- создатель учения о рефлексах.</vt:lpstr>
      <vt:lpstr>И.И Мечников- создатель учения об иммнитете.</vt:lpstr>
      <vt:lpstr>И.М. Сеченов – создатель учения о рефлексах головного мозга.</vt:lpstr>
      <vt:lpstr>А. И. Опарин –происхождение жизни.</vt:lpstr>
      <vt:lpstr>В.И.Вернадский – учение о биосфере и центрах происхождения культурных растений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биологии как науки.</dc:title>
  <dc:creator>Галина</dc:creator>
  <cp:lastModifiedBy>Галина</cp:lastModifiedBy>
  <cp:revision>10</cp:revision>
  <dcterms:created xsi:type="dcterms:W3CDTF">2012-09-08T03:02:35Z</dcterms:created>
  <dcterms:modified xsi:type="dcterms:W3CDTF">2012-09-08T04:37:00Z</dcterms:modified>
</cp:coreProperties>
</file>