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3" r:id="rId13"/>
    <p:sldId id="274" r:id="rId14"/>
    <p:sldId id="277" r:id="rId15"/>
    <p:sldId id="278" r:id="rId16"/>
    <p:sldId id="280" r:id="rId17"/>
    <p:sldId id="281" r:id="rId18"/>
    <p:sldId id="267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EDD978-8328-45EB-9597-32795CC6385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A1BD-FD4A-48C1-A19A-D96C0DA94002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9DF3-7EAF-4968-BFB7-3D6EA227A7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&#1053;&#1072;%20&#1082;&#1086;&#1085;&#1082;&#1091;&#1088;&#1089;%20&#1091;&#1088;&#1086;&#1082;&#1086;&#1074;%202013%20&#1075;&#1086;&#1076;\1.mid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316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6.03.2013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357298"/>
            <a:ext cx="5855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Классная работа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 descr="пят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571744"/>
            <a:ext cx="3429024" cy="2794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1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500570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1928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529490" cy="60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56083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Выполните умножение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78,4 </a:t>
            </a:r>
            <a:r>
              <a:rPr lang="ru-RU" dirty="0" err="1" smtClean="0"/>
              <a:t>х</a:t>
            </a:r>
            <a:r>
              <a:rPr lang="ru-RU" dirty="0" smtClean="0"/>
              <a:t> 5</a:t>
            </a:r>
          </a:p>
          <a:p>
            <a:r>
              <a:rPr lang="ru-RU" dirty="0" smtClean="0"/>
              <a:t>65,112 </a:t>
            </a:r>
            <a:r>
              <a:rPr lang="ru-RU" dirty="0" err="1" smtClean="0"/>
              <a:t>х</a:t>
            </a:r>
            <a:r>
              <a:rPr lang="ru-RU" dirty="0" smtClean="0"/>
              <a:t> 3</a:t>
            </a:r>
          </a:p>
          <a:p>
            <a:r>
              <a:rPr lang="ru-RU" dirty="0" smtClean="0"/>
              <a:t>0,043 </a:t>
            </a:r>
            <a:r>
              <a:rPr lang="ru-RU" dirty="0" err="1" smtClean="0"/>
              <a:t>х</a:t>
            </a:r>
            <a:r>
              <a:rPr lang="ru-RU" dirty="0" smtClean="0"/>
              <a:t> 32</a:t>
            </a:r>
          </a:p>
          <a:p>
            <a:r>
              <a:rPr lang="ru-RU" dirty="0" smtClean="0"/>
              <a:t>23,65 </a:t>
            </a:r>
            <a:r>
              <a:rPr lang="ru-RU" dirty="0" err="1" smtClean="0"/>
              <a:t>х</a:t>
            </a:r>
            <a:r>
              <a:rPr lang="ru-RU" dirty="0" smtClean="0"/>
              <a:t> 4</a:t>
            </a:r>
          </a:p>
          <a:p>
            <a:r>
              <a:rPr lang="ru-RU" dirty="0" smtClean="0"/>
              <a:t>76,02 </a:t>
            </a:r>
            <a:r>
              <a:rPr lang="ru-RU" dirty="0" err="1" smtClean="0"/>
              <a:t>х</a:t>
            </a:r>
            <a:r>
              <a:rPr lang="ru-RU" dirty="0" smtClean="0"/>
              <a:t> 37</a:t>
            </a:r>
          </a:p>
          <a:p>
            <a:r>
              <a:rPr lang="ru-RU" dirty="0" smtClean="0"/>
              <a:t>0,00347 </a:t>
            </a:r>
            <a:r>
              <a:rPr lang="ru-RU" dirty="0" err="1" smtClean="0"/>
              <a:t>х</a:t>
            </a:r>
            <a:r>
              <a:rPr lang="ru-RU" dirty="0" smtClean="0"/>
              <a:t> 71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2859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3116"/>
            <a:ext cx="2647950" cy="170021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6" name="Picture 4" descr="ko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857760"/>
            <a:ext cx="29511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Выполните умножение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dirty="0" smtClean="0"/>
              <a:t>78,4 </a:t>
            </a:r>
            <a:r>
              <a:rPr lang="ru-RU" dirty="0" err="1" smtClean="0"/>
              <a:t>х</a:t>
            </a:r>
            <a:r>
              <a:rPr lang="ru-RU" dirty="0" smtClean="0"/>
              <a:t> 5 = 392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dirty="0" smtClean="0"/>
              <a:t>65,112 </a:t>
            </a:r>
            <a:r>
              <a:rPr lang="ru-RU" dirty="0" err="1" smtClean="0"/>
              <a:t>х</a:t>
            </a:r>
            <a:r>
              <a:rPr lang="ru-RU" dirty="0" smtClean="0"/>
              <a:t> 3 = 195,336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dirty="0" smtClean="0"/>
              <a:t>0,043 </a:t>
            </a:r>
            <a:r>
              <a:rPr lang="ru-RU" dirty="0" err="1" smtClean="0"/>
              <a:t>х</a:t>
            </a:r>
            <a:r>
              <a:rPr lang="ru-RU" dirty="0" smtClean="0"/>
              <a:t> 32 = 1,376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dirty="0" smtClean="0"/>
              <a:t>23,65 </a:t>
            </a:r>
            <a:r>
              <a:rPr lang="ru-RU" dirty="0" err="1" smtClean="0"/>
              <a:t>х</a:t>
            </a:r>
            <a:r>
              <a:rPr lang="ru-RU" dirty="0" smtClean="0"/>
              <a:t> 4 = 94,6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dirty="0" smtClean="0"/>
              <a:t>76,02 </a:t>
            </a:r>
            <a:r>
              <a:rPr lang="ru-RU" dirty="0" err="1" smtClean="0"/>
              <a:t>х</a:t>
            </a:r>
            <a:r>
              <a:rPr lang="ru-RU" dirty="0" smtClean="0"/>
              <a:t> 37 = 2812,74</a:t>
            </a:r>
          </a:p>
          <a:p>
            <a:pPr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dirty="0" smtClean="0"/>
              <a:t>0,00347 </a:t>
            </a:r>
            <a:r>
              <a:rPr lang="ru-RU" dirty="0" err="1" smtClean="0"/>
              <a:t>х</a:t>
            </a:r>
            <a:r>
              <a:rPr lang="ru-RU" dirty="0" smtClean="0"/>
              <a:t> 71 = 0,24637</a:t>
            </a:r>
          </a:p>
          <a:p>
            <a:endParaRPr lang="ru-RU" dirty="0"/>
          </a:p>
        </p:txBody>
      </p:sp>
      <p:pic>
        <p:nvPicPr>
          <p:cNvPr id="4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133600"/>
            <a:ext cx="2647950" cy="170021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5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3116"/>
            <a:ext cx="2647950" cy="170021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6543692" cy="5072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Потрудились - отдохнём,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Встанем, глубоко вздохнём.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в стороны, вперёд,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Влево, вправо поворот.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наклона, прямо встать.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вниз и вверх поднять.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плавно опустили,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улыбки подарили.</a:t>
            </a:r>
          </a:p>
        </p:txBody>
      </p:sp>
      <p:pic>
        <p:nvPicPr>
          <p:cNvPr id="4" name="Picture 5" descr="robo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205038"/>
            <a:ext cx="2062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38"/>
            <a:ext cx="8129616" cy="2436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4623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462300"/>
                </a:solidFill>
                <a:latin typeface="+mn-lt"/>
                <a:ea typeface="+mn-ea"/>
                <a:cs typeface="+mn-cs"/>
              </a:rPr>
            </a:br>
            <a:r>
              <a:rPr lang="ru-RU" sz="4000" b="1" spc="100" dirty="0" smtClean="0">
                <a:latin typeface="+mn-lt"/>
                <a:ea typeface="+mn-ea"/>
                <a:cs typeface="+mn-cs"/>
              </a:rPr>
              <a:t/>
            </a:r>
            <a:br>
              <a:rPr lang="ru-RU" sz="4000" b="1" spc="100" dirty="0" smtClean="0">
                <a:latin typeface="+mn-lt"/>
                <a:ea typeface="+mn-ea"/>
                <a:cs typeface="+mn-cs"/>
              </a:rPr>
            </a:br>
            <a: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2,6 </a:t>
            </a:r>
            <a: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4 = 10,4 </a:t>
            </a:r>
            <a: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u="sng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spc="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4000" spc="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3929063"/>
            <a:ext cx="6829425" cy="26431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sz="4000" spc="1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4000" spc="100" dirty="0" smtClean="0"/>
              <a:t>9,6 </a:t>
            </a:r>
            <a:r>
              <a:rPr lang="ru-RU" sz="4000" spc="100" dirty="0" smtClean="0"/>
              <a:t>7 54</a:t>
            </a:r>
            <a:r>
              <a:rPr lang="ru-RU" sz="4000" dirty="0" smtClean="0"/>
              <a:t> * 1 0 = 96,754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14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sz="4000" spc="150" dirty="0" smtClean="0"/>
              <a:t>34,5 2 6*</a:t>
            </a:r>
            <a:r>
              <a:rPr lang="ru-RU" sz="4000" spc="200" dirty="0" smtClean="0"/>
              <a:t>1 0 0</a:t>
            </a:r>
            <a:r>
              <a:rPr lang="ru-RU" sz="4000" dirty="0" smtClean="0"/>
              <a:t>= 3452,6</a:t>
            </a:r>
            <a:endParaRPr lang="ru-RU" sz="4000" dirty="0"/>
          </a:p>
        </p:txBody>
      </p:sp>
      <p:sp>
        <p:nvSpPr>
          <p:cNvPr id="9" name="Полилиния 8"/>
          <p:cNvSpPr/>
          <p:nvPr/>
        </p:nvSpPr>
        <p:spPr>
          <a:xfrm rot="1082862">
            <a:off x="3878133" y="5137612"/>
            <a:ext cx="455612" cy="204788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082862">
            <a:off x="1735443" y="5127234"/>
            <a:ext cx="387350" cy="196850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643042" y="5500702"/>
            <a:ext cx="571500" cy="1587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 rot="1082862">
            <a:off x="3663820" y="6137746"/>
            <a:ext cx="455613" cy="204787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082862">
            <a:off x="4163887" y="6137745"/>
            <a:ext cx="455612" cy="204787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082862">
            <a:off x="2301832" y="6118830"/>
            <a:ext cx="325437" cy="153988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85938" y="6429375"/>
            <a:ext cx="857250" cy="1588"/>
          </a:xfrm>
          <a:prstGeom prst="straightConnector1">
            <a:avLst/>
          </a:prstGeom>
          <a:ln w="412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 rot="1082862">
            <a:off x="1944642" y="6118829"/>
            <a:ext cx="325437" cy="153987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082862">
            <a:off x="6307025" y="2923034"/>
            <a:ext cx="455612" cy="204788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rot="1082862">
            <a:off x="4306763" y="2923035"/>
            <a:ext cx="455613" cy="204788"/>
          </a:xfrm>
          <a:custGeom>
            <a:avLst/>
            <a:gdLst>
              <a:gd name="connsiteX0" fmla="*/ 0 w 914400"/>
              <a:gd name="connsiteY0" fmla="*/ 342900 h 400050"/>
              <a:gd name="connsiteX1" fmla="*/ 533400 w 914400"/>
              <a:gd name="connsiteY1" fmla="*/ 342900 h 400050"/>
              <a:gd name="connsiteX2" fmla="*/ 914400 w 914400"/>
              <a:gd name="connsiteY2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0050">
                <a:moveTo>
                  <a:pt x="0" y="342900"/>
                </a:moveTo>
                <a:cubicBezTo>
                  <a:pt x="190500" y="371475"/>
                  <a:pt x="381000" y="400050"/>
                  <a:pt x="533400" y="342900"/>
                </a:cubicBezTo>
                <a:cubicBezTo>
                  <a:pt x="685800" y="285750"/>
                  <a:pt x="800100" y="142875"/>
                  <a:pt x="914400" y="0"/>
                </a:cubicBezTo>
              </a:path>
            </a:pathLst>
          </a:cu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6286512" y="3357562"/>
            <a:ext cx="500062" cy="15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00100" y="1428736"/>
            <a:ext cx="7500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cs typeface="+mn-cs"/>
              </a:rPr>
              <a:t>Умножение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cs typeface="+mn-cs"/>
              </a:rPr>
              <a:t>на натуральное число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3857628"/>
            <a:ext cx="69294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Умножение на 10, 100, 1000 и т.д.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00232" y="357166"/>
            <a:ext cx="4762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Опорная схема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85813" y="1857375"/>
            <a:ext cx="3643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3,7 * 10 =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2571750"/>
            <a:ext cx="3643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7,02 * 10 =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813" y="3357563"/>
            <a:ext cx="3643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0,34 * 100 =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813" y="4143375"/>
            <a:ext cx="3643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34,06 * 100 =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813" y="4929188"/>
            <a:ext cx="3643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0,067 * 1000 =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813" y="5715000"/>
            <a:ext cx="3643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45,48 * 1000 =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143625" y="1857375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37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43625" y="2571750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70,2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143625" y="3357563"/>
            <a:ext cx="1643063" cy="642937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34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43625" y="4143375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3406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143625" y="4929188"/>
            <a:ext cx="1643063" cy="642937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67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143625" y="5715000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45480</a:t>
            </a:r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Содержимое 13"/>
          <p:cNvSpPr>
            <a:spLocks noGrp="1"/>
          </p:cNvSpPr>
          <p:nvPr>
            <p:ph sz="half" idx="1"/>
          </p:nvPr>
        </p:nvSpPr>
        <p:spPr>
          <a:xfrm>
            <a:off x="857224" y="1000108"/>
            <a:ext cx="5357850" cy="64294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Выполните умножение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142852"/>
            <a:ext cx="3496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Проверим: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П. 34</a:t>
            </a:r>
          </a:p>
          <a:p>
            <a:r>
              <a:rPr lang="ru-RU" sz="4000" b="1" dirty="0" smtClean="0"/>
              <a:t>№1330, №1333, 1337.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357166"/>
            <a:ext cx="5744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 на дом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 descr="img_6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4103688" cy="280828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240088" cy="22907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уроке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53780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узнал…</a:t>
            </a:r>
          </a:p>
          <a:p>
            <a:pPr algn="ctr">
              <a:lnSpc>
                <a:spcPct val="90000"/>
              </a:lnSpc>
            </a:pP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Я 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научился…</a:t>
            </a:r>
          </a:p>
          <a:p>
            <a:pPr algn="ctr">
              <a:lnSpc>
                <a:spcPct val="90000"/>
              </a:lnSpc>
            </a:pP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Мне понравилось…</a:t>
            </a:r>
          </a:p>
          <a:p>
            <a:pPr algn="ctr">
              <a:lnSpc>
                <a:spcPct val="90000"/>
              </a:lnSpc>
            </a:pP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Мне 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понравилось…</a:t>
            </a:r>
          </a:p>
          <a:p>
            <a:pPr algn="ctr">
              <a:lnSpc>
                <a:spcPct val="90000"/>
              </a:lnSpc>
            </a:pP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Мое настроение…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4" descr="ko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000636"/>
            <a:ext cx="2190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44173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Спасибо за урок!</a:t>
            </a:r>
          </a:p>
        </p:txBody>
      </p:sp>
      <p:pic>
        <p:nvPicPr>
          <p:cNvPr id="4" name="Рисунок 3" descr="530568e1e667421dbb64a5669910e3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4448201" cy="4672211"/>
          </a:xfrm>
          <a:prstGeom prst="rect">
            <a:avLst/>
          </a:prstGeom>
        </p:spPr>
      </p:pic>
      <p:pic>
        <p:nvPicPr>
          <p:cNvPr id="5" name="Picture 9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857628"/>
            <a:ext cx="2663825" cy="19986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1882775" cy="3889375"/>
          </a:xfrm>
          <a:noFill/>
        </p:spPr>
        <p:txBody>
          <a:bodyPr>
            <a:normAutofit lnSpcReduction="10000"/>
          </a:bodyPr>
          <a:lstStyle/>
          <a:p>
            <a:r>
              <a:rPr lang="ru-RU"/>
              <a:t>7</a:t>
            </a:r>
            <a:r>
              <a:rPr lang="ru-RU" baseline="30000"/>
              <a:t>2</a:t>
            </a:r>
            <a:r>
              <a:rPr lang="ru-RU"/>
              <a:t> – 5</a:t>
            </a:r>
            <a:r>
              <a:rPr lang="ru-RU" baseline="30000"/>
              <a:t>2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* 3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: 4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+ 12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: 2</a:t>
            </a:r>
          </a:p>
          <a:p>
            <a:pPr>
              <a:buFont typeface="Wingdings" pitchFamily="2" charset="2"/>
              <a:buNone/>
            </a:pPr>
            <a:r>
              <a:rPr lang="ru-RU"/>
              <a:t>________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?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227763" y="1484313"/>
            <a:ext cx="1882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ru-RU" sz="3000"/>
              <a:t>9</a:t>
            </a:r>
            <a:r>
              <a:rPr lang="ru-RU" sz="3000" baseline="30000"/>
              <a:t>2</a:t>
            </a:r>
            <a:r>
              <a:rPr lang="ru-RU" sz="3000"/>
              <a:t> + 3</a:t>
            </a:r>
            <a:r>
              <a:rPr lang="ru-RU" sz="3000" baseline="30000"/>
              <a:t>2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000"/>
              <a:t>          : 6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000"/>
              <a:t>       + 30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000"/>
              <a:t>          * 2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000"/>
              <a:t>        : 15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000"/>
              <a:t>________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000"/>
              <a:t>            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414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49; 25; 24; 72; 18; 30; </a:t>
            </a:r>
            <a:r>
              <a:rPr lang="ru-RU" sz="2800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003800" y="5516563"/>
            <a:ext cx="3746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81; 9; 90; 15; 45; 90; </a:t>
            </a:r>
            <a:r>
              <a:rPr lang="ru-RU" sz="2800">
                <a:solidFill>
                  <a:srgbClr val="FF3300"/>
                </a:solidFill>
              </a:rPr>
              <a:t>6</a:t>
            </a:r>
          </a:p>
        </p:txBody>
      </p:sp>
      <p:pic>
        <p:nvPicPr>
          <p:cNvPr id="27657" name="Picture 9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133600"/>
            <a:ext cx="2663825" cy="19986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11760" y="404664"/>
            <a:ext cx="3625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Разминка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2879725" cy="4032250"/>
          </a:xfrm>
        </p:spPr>
        <p:txBody>
          <a:bodyPr/>
          <a:lstStyle/>
          <a:p>
            <a:r>
              <a:rPr lang="ru-RU" sz="2400" dirty="0" smtClean="0"/>
              <a:t>3,1 + 2,01    </a:t>
            </a:r>
            <a:r>
              <a:rPr lang="ru-RU" sz="2400" b="1" dirty="0" smtClean="0">
                <a:solidFill>
                  <a:srgbClr val="FF3300"/>
                </a:solidFill>
              </a:rPr>
              <a:t>Г</a:t>
            </a:r>
          </a:p>
          <a:p>
            <a:r>
              <a:rPr lang="ru-RU" sz="2400" dirty="0" smtClean="0"/>
              <a:t>0,9 </a:t>
            </a:r>
            <a:r>
              <a:rPr lang="ru-RU" sz="2400" dirty="0"/>
              <a:t>– 0,12    </a:t>
            </a:r>
            <a:r>
              <a:rPr lang="ru-RU" sz="2400" b="1" dirty="0">
                <a:solidFill>
                  <a:srgbClr val="FF3300"/>
                </a:solidFill>
              </a:rPr>
              <a:t>У</a:t>
            </a:r>
          </a:p>
          <a:p>
            <a:r>
              <a:rPr lang="ru-RU" sz="2400" dirty="0"/>
              <a:t>5 – 4,81       </a:t>
            </a:r>
            <a:r>
              <a:rPr lang="ru-RU" sz="2400" b="1" dirty="0">
                <a:solidFill>
                  <a:srgbClr val="FF3300"/>
                </a:solidFill>
              </a:rPr>
              <a:t>О</a:t>
            </a:r>
          </a:p>
          <a:p>
            <a:r>
              <a:rPr lang="ru-RU" sz="2400" dirty="0" smtClean="0"/>
              <a:t>7,9 </a:t>
            </a:r>
            <a:r>
              <a:rPr lang="ru-RU" sz="2400" dirty="0"/>
              <a:t>– 3,5      </a:t>
            </a:r>
            <a:r>
              <a:rPr lang="ru-RU" sz="2400" b="1" dirty="0">
                <a:solidFill>
                  <a:srgbClr val="FF3300"/>
                </a:solidFill>
              </a:rPr>
              <a:t>Н</a:t>
            </a:r>
          </a:p>
          <a:p>
            <a:r>
              <a:rPr lang="ru-RU" sz="2400" dirty="0"/>
              <a:t>10 – 6,7       </a:t>
            </a:r>
            <a:r>
              <a:rPr lang="ru-RU" sz="2400" b="1" dirty="0">
                <a:solidFill>
                  <a:srgbClr val="FF3300"/>
                </a:solidFill>
              </a:rPr>
              <a:t>М</a:t>
            </a:r>
          </a:p>
          <a:p>
            <a:r>
              <a:rPr lang="ru-RU" sz="2400" dirty="0"/>
              <a:t>4,8 + 5,2      </a:t>
            </a:r>
            <a:r>
              <a:rPr lang="ru-RU" sz="2400" b="1" dirty="0">
                <a:solidFill>
                  <a:srgbClr val="FF3300"/>
                </a:solidFill>
              </a:rPr>
              <a:t>А</a:t>
            </a:r>
          </a:p>
          <a:p>
            <a:r>
              <a:rPr lang="ru-RU" sz="2400" dirty="0"/>
              <a:t>5,43 + 0,07   </a:t>
            </a:r>
            <a:r>
              <a:rPr lang="ru-RU" sz="2400" b="1" dirty="0">
                <a:solidFill>
                  <a:srgbClr val="FF3300"/>
                </a:solidFill>
              </a:rPr>
              <a:t>Ж</a:t>
            </a:r>
          </a:p>
          <a:p>
            <a:r>
              <a:rPr lang="ru-RU" sz="2400" dirty="0"/>
              <a:t>9 – 0,9          </a:t>
            </a:r>
            <a:r>
              <a:rPr lang="ru-RU" sz="2400" b="1" dirty="0">
                <a:solidFill>
                  <a:srgbClr val="FF3300"/>
                </a:solidFill>
              </a:rPr>
              <a:t>Л</a:t>
            </a:r>
          </a:p>
          <a:p>
            <a:r>
              <a:rPr lang="ru-RU" sz="2400" dirty="0"/>
              <a:t>0,5 + 0,5       </a:t>
            </a:r>
            <a:r>
              <a:rPr lang="ru-RU" sz="2400" b="1" dirty="0">
                <a:solidFill>
                  <a:srgbClr val="FF3300"/>
                </a:solidFill>
              </a:rPr>
              <a:t>Д</a:t>
            </a:r>
          </a:p>
        </p:txBody>
      </p:sp>
      <p:graphicFrame>
        <p:nvGraphicFramePr>
          <p:cNvPr id="28766" name="Group 94"/>
          <p:cNvGraphicFramePr>
            <a:graphicFrameLocks noGrp="1"/>
          </p:cNvGraphicFramePr>
          <p:nvPr>
            <p:ph sz="half" idx="2"/>
          </p:nvPr>
        </p:nvGraphicFramePr>
        <p:xfrm>
          <a:off x="250825" y="5516563"/>
          <a:ext cx="8723313" cy="1119188"/>
        </p:xfrm>
        <a:graphic>
          <a:graphicData uri="http://schemas.openxmlformats.org/drawingml/2006/table">
            <a:tbl>
              <a:tblPr/>
              <a:tblGrid>
                <a:gridCol w="792163"/>
                <a:gridCol w="793750"/>
                <a:gridCol w="792162"/>
                <a:gridCol w="793750"/>
                <a:gridCol w="792163"/>
                <a:gridCol w="795337"/>
                <a:gridCol w="792163"/>
                <a:gridCol w="793750"/>
                <a:gridCol w="792162"/>
                <a:gridCol w="793750"/>
                <a:gridCol w="792163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468313" y="6092825"/>
            <a:ext cx="840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</a:rPr>
              <a:t>Д      </a:t>
            </a:r>
            <a:r>
              <a:rPr lang="ru-RU" sz="2400" b="1" dirty="0" smtClean="0">
                <a:solidFill>
                  <a:srgbClr val="FF3300"/>
                </a:solidFill>
              </a:rPr>
              <a:t>  Ж        О         </a:t>
            </a:r>
            <a:r>
              <a:rPr lang="ru-RU" sz="2400" b="1" dirty="0">
                <a:solidFill>
                  <a:srgbClr val="FF3300"/>
                </a:solidFill>
              </a:rPr>
              <a:t>М       </a:t>
            </a:r>
            <a:r>
              <a:rPr lang="ru-RU" sz="2400" b="1" dirty="0" smtClean="0">
                <a:solidFill>
                  <a:srgbClr val="FF3300"/>
                </a:solidFill>
              </a:rPr>
              <a:t> О         </a:t>
            </a:r>
            <a:r>
              <a:rPr lang="ru-RU" sz="2400" b="1" dirty="0">
                <a:solidFill>
                  <a:srgbClr val="FF3300"/>
                </a:solidFill>
              </a:rPr>
              <a:t>Л       У      </a:t>
            </a:r>
            <a:r>
              <a:rPr lang="ru-RU" sz="2400" b="1" dirty="0" smtClean="0">
                <a:solidFill>
                  <a:srgbClr val="FF3300"/>
                </a:solidFill>
              </a:rPr>
              <a:t>   </a:t>
            </a:r>
            <a:r>
              <a:rPr lang="ru-RU" sz="2400" b="1" dirty="0">
                <a:solidFill>
                  <a:srgbClr val="FF3300"/>
                </a:solidFill>
              </a:rPr>
              <a:t>Н       </a:t>
            </a:r>
            <a:r>
              <a:rPr lang="ru-RU" sz="2400" b="1" dirty="0" smtClean="0">
                <a:solidFill>
                  <a:srgbClr val="FF3300"/>
                </a:solidFill>
              </a:rPr>
              <a:t>  </a:t>
            </a:r>
            <a:r>
              <a:rPr lang="ru-RU" sz="2400" b="1" dirty="0">
                <a:solidFill>
                  <a:srgbClr val="FF3300"/>
                </a:solidFill>
              </a:rPr>
              <a:t>Г      </a:t>
            </a:r>
            <a:r>
              <a:rPr lang="ru-RU" sz="2400" b="1" dirty="0" smtClean="0">
                <a:solidFill>
                  <a:srgbClr val="FF3300"/>
                </a:solidFill>
              </a:rPr>
              <a:t>     </a:t>
            </a:r>
            <a:r>
              <a:rPr lang="ru-RU" sz="2400" b="1" dirty="0">
                <a:solidFill>
                  <a:srgbClr val="FF3300"/>
                </a:solidFill>
              </a:rPr>
              <a:t>М     </a:t>
            </a:r>
            <a:r>
              <a:rPr lang="ru-RU" sz="2400" b="1" dirty="0" smtClean="0">
                <a:solidFill>
                  <a:srgbClr val="FF3300"/>
                </a:solidFill>
              </a:rPr>
              <a:t>   </a:t>
            </a:r>
            <a:r>
              <a:rPr lang="ru-RU" sz="2400" b="1" dirty="0">
                <a:solidFill>
                  <a:srgbClr val="FF3300"/>
                </a:solidFill>
              </a:rPr>
              <a:t>А</a:t>
            </a:r>
          </a:p>
        </p:txBody>
      </p:sp>
      <p:pic>
        <p:nvPicPr>
          <p:cNvPr id="28768" name="Picture 96" descr="280px-Everest-fromKalarPa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773238"/>
            <a:ext cx="4968875" cy="327818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285728"/>
            <a:ext cx="7238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Высочайшая гора мира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968875"/>
          </a:xfrm>
        </p:spPr>
        <p:txBody>
          <a:bodyPr>
            <a:normAutofit lnSpcReduction="10000"/>
          </a:bodyPr>
          <a:lstStyle/>
          <a:p>
            <a:r>
              <a:rPr lang="ru-RU"/>
              <a:t>Высота: 2,212 х 4 (км).</a:t>
            </a:r>
          </a:p>
          <a:p>
            <a:r>
              <a:rPr lang="ru-RU"/>
              <a:t>Год покорения: 21,7 х 90.    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Посмотрите на эти примеры и сформулируйте тему урока.</a:t>
            </a:r>
          </a:p>
        </p:txBody>
      </p:sp>
      <p:pic>
        <p:nvPicPr>
          <p:cNvPr id="30724" name="Picture 4" descr="ko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60800"/>
            <a:ext cx="29511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mg_6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103688" cy="280828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86050" y="428604"/>
            <a:ext cx="27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Эверест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Умножение десятичных дробей на натуральные числа.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5" y="1719263"/>
            <a:ext cx="5338936" cy="44116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Чтение статьи учебника и ответы на вопросы, которые даны к статье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Записать правила в тетрадь</a:t>
            </a:r>
          </a:p>
          <a:p>
            <a:pPr>
              <a:buNone/>
            </a:pPr>
            <a:r>
              <a:rPr lang="ru-RU" dirty="0" smtClean="0"/>
              <a:t>1) умножение десятичной дроби на натуральное число;</a:t>
            </a:r>
          </a:p>
          <a:p>
            <a:pPr>
              <a:buNone/>
            </a:pPr>
            <a:r>
              <a:rPr lang="ru-RU" dirty="0" smtClean="0"/>
              <a:t>2) умножение десятичной дроби на 10; на 100; на 1000 и т. д.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6" name="Picture 4" descr="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2735535" cy="3168947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Желаю успеха при умножении десятичной дроби на натуральное число.</a:t>
            </a:r>
          </a:p>
        </p:txBody>
      </p:sp>
      <p:sp>
        <p:nvSpPr>
          <p:cNvPr id="26628" name="Rectangle 4" descr="1"/>
          <p:cNvSpPr>
            <a:spLocks noChangeArrowheads="1"/>
          </p:cNvSpPr>
          <p:nvPr/>
        </p:nvSpPr>
        <p:spPr bwMode="auto">
          <a:xfrm>
            <a:off x="1142976" y="3357562"/>
            <a:ext cx="6913563" cy="20161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29" name="Picture 5" descr="ko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933825"/>
            <a:ext cx="29511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7029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 ученого кота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4259262" cy="1204912"/>
          </a:xfrm>
        </p:spPr>
        <p:txBody>
          <a:bodyPr/>
          <a:lstStyle/>
          <a:p>
            <a:r>
              <a:rPr lang="ru-RU" dirty="0"/>
              <a:t>2,212 </a:t>
            </a:r>
            <a:r>
              <a:rPr lang="ru-RU" dirty="0" err="1"/>
              <a:t>х</a:t>
            </a:r>
            <a:r>
              <a:rPr lang="ru-RU" dirty="0"/>
              <a:t> 4 = 8,848 км</a:t>
            </a:r>
          </a:p>
          <a:p>
            <a:r>
              <a:rPr lang="ru-RU" dirty="0"/>
              <a:t>21,7 </a:t>
            </a:r>
            <a:r>
              <a:rPr lang="ru-RU" dirty="0" err="1"/>
              <a:t>х</a:t>
            </a:r>
            <a:r>
              <a:rPr lang="ru-RU" dirty="0"/>
              <a:t> 90 = 1953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00113" y="3068638"/>
            <a:ext cx="33845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3000" dirty="0"/>
          </a:p>
        </p:txBody>
      </p:sp>
      <p:pic>
        <p:nvPicPr>
          <p:cNvPr id="32779" name="Picture 11" descr="f1_07_hu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43314"/>
            <a:ext cx="1502079" cy="2406646"/>
          </a:xfrm>
          <a:prstGeom prst="rect">
            <a:avLst/>
          </a:prstGeom>
          <a:noFill/>
        </p:spPr>
      </p:pic>
      <p:pic>
        <p:nvPicPr>
          <p:cNvPr id="8" name="Picture 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70" y="3366859"/>
            <a:ext cx="4331696" cy="306253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357166"/>
            <a:ext cx="688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новой теме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430</Words>
  <Application>Microsoft Office PowerPoint</Application>
  <PresentationFormat>Экран (4:3)</PresentationFormat>
  <Paragraphs>118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</vt:lpstr>
      <vt:lpstr>Слайд 3</vt:lpstr>
      <vt:lpstr>Слайд 4</vt:lpstr>
      <vt:lpstr>Умножение десятичных дробей на натуральные числа.</vt:lpstr>
      <vt:lpstr>Слайд 6</vt:lpstr>
      <vt:lpstr>Слайд 7</vt:lpstr>
      <vt:lpstr>Слайд 8</vt:lpstr>
      <vt:lpstr>Слайд 9</vt:lpstr>
      <vt:lpstr>Слайд 10</vt:lpstr>
      <vt:lpstr>Слайд 11</vt:lpstr>
      <vt:lpstr>Выполните умножение</vt:lpstr>
      <vt:lpstr>Выполните умножение</vt:lpstr>
      <vt:lpstr>Физкультминутка</vt:lpstr>
      <vt:lpstr>                   2,6 * 4 = 10,4         </vt:lpstr>
      <vt:lpstr>Слайд 16</vt:lpstr>
      <vt:lpstr>Слайд 17</vt:lpstr>
      <vt:lpstr>Слайд 18</vt:lpstr>
      <vt:lpstr>Слайд 19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Рая</cp:lastModifiedBy>
  <cp:revision>28</cp:revision>
  <dcterms:created xsi:type="dcterms:W3CDTF">2013-03-06T09:12:08Z</dcterms:created>
  <dcterms:modified xsi:type="dcterms:W3CDTF">2013-03-27T21:53:48Z</dcterms:modified>
</cp:coreProperties>
</file>