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8" r:id="rId2"/>
    <p:sldId id="268" r:id="rId3"/>
    <p:sldId id="284" r:id="rId4"/>
    <p:sldId id="287" r:id="rId5"/>
    <p:sldId id="288" r:id="rId6"/>
    <p:sldId id="285" r:id="rId7"/>
    <p:sldId id="289" r:id="rId8"/>
    <p:sldId id="296" r:id="rId9"/>
    <p:sldId id="297" r:id="rId10"/>
    <p:sldId id="290" r:id="rId11"/>
    <p:sldId id="291" r:id="rId12"/>
    <p:sldId id="276" r:id="rId13"/>
    <p:sldId id="27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71AA43-627D-4DCA-BE1B-8A35E05153A4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ACA0C7-CF29-480B-B198-580D19A90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9B420D-8D1E-4D2F-A818-C485091D8610}" type="slidenum">
              <a:rPr lang="ru-RU">
                <a:latin typeface="Arial" pitchFamily="34" charset="0"/>
              </a:rPr>
              <a:pPr/>
              <a:t>3</a:t>
            </a:fld>
            <a:endParaRPr lang="ru-RU">
              <a:latin typeface="Arial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450A-BDF0-439F-A87F-99EC9BC18F19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7FF1F-7ED1-42E8-B8F6-3566F51058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450A-BDF0-439F-A87F-99EC9BC18F19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7FF1F-7ED1-42E8-B8F6-3566F51058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450A-BDF0-439F-A87F-99EC9BC18F19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7FF1F-7ED1-42E8-B8F6-3566F51058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450A-BDF0-439F-A87F-99EC9BC18F19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7FF1F-7ED1-42E8-B8F6-3566F51058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450A-BDF0-439F-A87F-99EC9BC18F19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7FF1F-7ED1-42E8-B8F6-3566F51058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450A-BDF0-439F-A87F-99EC9BC18F19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7FF1F-7ED1-42E8-B8F6-3566F51058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450A-BDF0-439F-A87F-99EC9BC18F19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7FF1F-7ED1-42E8-B8F6-3566F51058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450A-BDF0-439F-A87F-99EC9BC18F19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7FF1F-7ED1-42E8-B8F6-3566F51058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450A-BDF0-439F-A87F-99EC9BC18F19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7FF1F-7ED1-42E8-B8F6-3566F51058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450A-BDF0-439F-A87F-99EC9BC18F19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7FF1F-7ED1-42E8-B8F6-3566F51058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450A-BDF0-439F-A87F-99EC9BC18F19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7FF1F-7ED1-42E8-B8F6-3566F51058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B450A-BDF0-439F-A87F-99EC9BC18F19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7FF1F-7ED1-42E8-B8F6-3566F51058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71480"/>
            <a:ext cx="7772400" cy="1470025"/>
          </a:xfrm>
        </p:spPr>
        <p:txBody>
          <a:bodyPr/>
          <a:lstStyle/>
          <a:p>
            <a:r>
              <a:rPr lang="ru-RU" dirty="0" smtClean="0"/>
              <a:t>Часть №2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2143116"/>
            <a:ext cx="734367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Свойства действий с </a:t>
            </a:r>
          </a:p>
          <a:p>
            <a:pPr algn="ctr"/>
            <a:r>
              <a:rPr lang="ru-RU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рациональными числами</a:t>
            </a:r>
            <a:endParaRPr lang="ru-RU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43306" y="4572008"/>
            <a:ext cx="14635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6 класс</a:t>
            </a:r>
            <a:endParaRPr lang="ru-RU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 smtClean="0"/>
          </a:p>
          <a:p>
            <a:pPr algn="ctr"/>
            <a:r>
              <a:rPr lang="ru-RU" sz="5400" b="1" dirty="0" smtClean="0"/>
              <a:t>п. 38, № 1226(а – г), №1227(а – г), 1228.</a:t>
            </a:r>
            <a:endParaRPr lang="ru-RU" sz="5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642918"/>
            <a:ext cx="68845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Домашнее задание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b="1" i="1" dirty="0" smtClean="0"/>
          </a:p>
          <a:p>
            <a:pPr algn="just"/>
            <a:r>
              <a:rPr lang="ru-RU" b="1" i="1" dirty="0" smtClean="0"/>
              <a:t>6- 8 баллов - </a:t>
            </a:r>
            <a:r>
              <a:rPr lang="ru-RU" b="1" i="1" dirty="0" smtClean="0">
                <a:solidFill>
                  <a:srgbClr val="C00000"/>
                </a:solidFill>
              </a:rPr>
              <a:t>оценка «3»,</a:t>
            </a:r>
          </a:p>
          <a:p>
            <a:pPr algn="just"/>
            <a:r>
              <a:rPr lang="ru-RU" b="1" i="1" dirty="0" smtClean="0"/>
              <a:t>9 -  10 баллов – </a:t>
            </a:r>
            <a:r>
              <a:rPr lang="ru-RU" b="1" i="1" dirty="0" smtClean="0">
                <a:solidFill>
                  <a:srgbClr val="C00000"/>
                </a:solidFill>
              </a:rPr>
              <a:t>оценка «4»,</a:t>
            </a:r>
          </a:p>
          <a:p>
            <a:pPr algn="just"/>
            <a:r>
              <a:rPr lang="ru-RU" b="1" i="1" dirty="0" smtClean="0"/>
              <a:t>11 - 13 баллов и выше – </a:t>
            </a:r>
            <a:r>
              <a:rPr lang="ru-RU" b="1" i="1" dirty="0" smtClean="0">
                <a:solidFill>
                  <a:srgbClr val="C00000"/>
                </a:solidFill>
              </a:rPr>
              <a:t>оценка «5»</a:t>
            </a:r>
          </a:p>
          <a:p>
            <a:pPr>
              <a:buNone/>
            </a:pPr>
            <a:endParaRPr lang="ru-RU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4357694"/>
            <a:ext cx="61107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Цель выполнена?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65D8F436-4C7F-4628-A2DE-59FB6FC9BE0B}" type="slidenum">
              <a:rPr lang="ru-RU"/>
              <a:pPr>
                <a:defRPr/>
              </a:pPr>
              <a:t>12</a:t>
            </a:fld>
            <a:endParaRPr lang="ru-RU"/>
          </a:p>
        </p:txBody>
      </p:sp>
      <p:pic>
        <p:nvPicPr>
          <p:cNvPr id="14338" name="Picture 4" descr="гор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1989138"/>
            <a:ext cx="5184775" cy="334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c7336e65edef1961a5f25066333a6f9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6100" y="620713"/>
            <a:ext cx="98107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8807C6A0-D789-4568-AD0A-CC3181F47037}" type="slidenum">
              <a:rPr lang="ru-RU"/>
              <a:pPr>
                <a:defRPr/>
              </a:pPr>
              <a:t>13</a:t>
            </a:fld>
            <a:endParaRPr lang="ru-RU"/>
          </a:p>
        </p:txBody>
      </p:sp>
      <p:pic>
        <p:nvPicPr>
          <p:cNvPr id="13314" name="Picture 2" descr="солнце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981075"/>
            <a:ext cx="3438525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827088" y="4149725"/>
            <a:ext cx="73453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FF3300"/>
                </a:solidFill>
                <a:latin typeface="Boyarsky" pitchFamily="33" charset="0"/>
              </a:rPr>
              <a:t>БЛАГОДАРЮ ЗА ВНИМАНИЕ 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1.11111E-6 C 0.03003 -0.05069 0.21771 -0.21042 0.26771 -0.21042 C 0.31771 -0.21042 0.63767 0.05417 0.66771 0.10486 C 0.63767 0.15533 0.39063 0.35208 0.34063 0.35208 C 0.29063 0.35208 -0.05382 -0.13958 -0.07396 -0.17708 " pathEditMode="relative" rAng="0" ptsTypes="fffff">
                                      <p:cBhvr>
                                        <p:cTn id="12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" y="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133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endParaRPr lang="ru-RU" dirty="0"/>
          </a:p>
        </p:txBody>
      </p:sp>
      <p:graphicFrame>
        <p:nvGraphicFramePr>
          <p:cNvPr id="18451" name="Group 19"/>
          <p:cNvGraphicFramePr>
            <a:graphicFrameLocks noGrp="1"/>
          </p:cNvGraphicFramePr>
          <p:nvPr/>
        </p:nvGraphicFramePr>
        <p:xfrm>
          <a:off x="539750" y="765175"/>
          <a:ext cx="7993063" cy="5545139"/>
        </p:xfrm>
        <a:graphic>
          <a:graphicData uri="http://schemas.openxmlformats.org/drawingml/2006/table">
            <a:tbl>
              <a:tblPr/>
              <a:tblGrid>
                <a:gridCol w="3997325"/>
                <a:gridCol w="3995738"/>
              </a:tblGrid>
              <a:tr h="1017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Запись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решения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Комментарий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17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387 – 243 – 753 – 387 + 243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Записали выражение</a:t>
                      </a: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79663"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387  - 387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- 243 + 243 = 0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266700" marR="0" lvl="0" indent="-266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- 753 + 0 + 0 = - 753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Сложили противоположные числа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30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Записали ответ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8503" name="Text Box 71"/>
          <p:cNvSpPr txBox="1">
            <a:spLocks noChangeArrowheads="1"/>
          </p:cNvSpPr>
          <p:nvPr/>
        </p:nvSpPr>
        <p:spPr bwMode="auto">
          <a:xfrm>
            <a:off x="3851275" y="260350"/>
            <a:ext cx="1511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dirty="0" smtClean="0"/>
              <a:t> 1204(а)</a:t>
            </a:r>
            <a:endParaRPr lang="ru-RU" sz="2400" b="1" dirty="0"/>
          </a:p>
        </p:txBody>
      </p:sp>
      <p:sp>
        <p:nvSpPr>
          <p:cNvPr id="18504" name="Text Box 72"/>
          <p:cNvSpPr txBox="1">
            <a:spLocks noChangeArrowheads="1"/>
          </p:cNvSpPr>
          <p:nvPr/>
        </p:nvSpPr>
        <p:spPr bwMode="auto">
          <a:xfrm>
            <a:off x="323850" y="34290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1600"/>
          </a:p>
        </p:txBody>
      </p:sp>
      <p:sp>
        <p:nvSpPr>
          <p:cNvPr id="18507" name="Text Box 75"/>
          <p:cNvSpPr txBox="1">
            <a:spLocks noChangeArrowheads="1"/>
          </p:cNvSpPr>
          <p:nvPr/>
        </p:nvSpPr>
        <p:spPr bwMode="auto">
          <a:xfrm>
            <a:off x="1042988" y="2997200"/>
            <a:ext cx="595312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1400" b="1">
              <a:cs typeface="Times New Roman" pitchFamily="18" charset="0"/>
            </a:endParaRPr>
          </a:p>
          <a:p>
            <a:endParaRPr lang="ru-RU" sz="2400"/>
          </a:p>
        </p:txBody>
      </p:sp>
      <p:sp>
        <p:nvSpPr>
          <p:cNvPr id="18508" name="Text Box 76"/>
          <p:cNvSpPr txBox="1">
            <a:spLocks noChangeArrowheads="1"/>
          </p:cNvSpPr>
          <p:nvPr/>
        </p:nvSpPr>
        <p:spPr bwMode="auto">
          <a:xfrm>
            <a:off x="2484438" y="5445125"/>
            <a:ext cx="16573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dirty="0" smtClean="0"/>
              <a:t> </a:t>
            </a:r>
            <a:r>
              <a:rPr lang="ru-RU" sz="2400" b="1" dirty="0" smtClean="0"/>
              <a:t>- 753 </a:t>
            </a:r>
            <a:endParaRPr lang="ru-RU" sz="2400" b="1" dirty="0"/>
          </a:p>
        </p:txBody>
      </p:sp>
      <p:sp>
        <p:nvSpPr>
          <p:cNvPr id="18509" name="Text Box 77"/>
          <p:cNvSpPr txBox="1">
            <a:spLocks noChangeArrowheads="1"/>
          </p:cNvSpPr>
          <p:nvPr/>
        </p:nvSpPr>
        <p:spPr bwMode="auto">
          <a:xfrm>
            <a:off x="1258888" y="6188075"/>
            <a:ext cx="595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03" grpId="0" autoUpdateAnimBg="0"/>
      <p:bldP spid="18504" grpId="0" autoUpdateAnimBg="0"/>
      <p:bldP spid="18507" grpId="0" autoUpdateAnimBg="0"/>
      <p:bldP spid="18508" grpId="0" autoUpdateAnimBg="0"/>
      <p:bldP spid="18509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0"/>
            <a:ext cx="8243887" cy="14176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800" dirty="0" smtClean="0">
                <a:solidFill>
                  <a:srgbClr val="000066"/>
                </a:solidFill>
              </a:rPr>
              <a:t/>
            </a:r>
            <a:br>
              <a:rPr lang="ru-RU" sz="4800" dirty="0" smtClean="0">
                <a:solidFill>
                  <a:srgbClr val="000066"/>
                </a:solidFill>
              </a:rPr>
            </a:br>
            <a:r>
              <a:rPr lang="ru-RU" sz="4800" dirty="0" smtClean="0">
                <a:solidFill>
                  <a:srgbClr val="000066"/>
                </a:solidFill>
              </a:rPr>
              <a:t>№ 1204(а, б)</a:t>
            </a:r>
            <a:br>
              <a:rPr lang="ru-RU" sz="4800" dirty="0" smtClean="0">
                <a:solidFill>
                  <a:srgbClr val="000066"/>
                </a:solidFill>
              </a:rPr>
            </a:br>
            <a:endParaRPr lang="ru-RU" sz="4800" dirty="0" smtClean="0">
              <a:solidFill>
                <a:srgbClr val="000066"/>
              </a:solidFill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8229600" cy="48164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4000" b="1" dirty="0" smtClean="0">
                <a:solidFill>
                  <a:srgbClr val="003399"/>
                </a:solidFill>
              </a:rPr>
              <a:t>а) 387 -  243 – 753 – 387 + 243 = - 753;</a:t>
            </a:r>
          </a:p>
          <a:p>
            <a:pPr eaLnBrk="1" hangingPunct="1">
              <a:buFontTx/>
              <a:buNone/>
            </a:pPr>
            <a:endParaRPr lang="ru-RU" dirty="0" smtClean="0">
              <a:solidFill>
                <a:srgbClr val="003399"/>
              </a:solidFill>
            </a:endParaRPr>
          </a:p>
          <a:p>
            <a:pPr eaLnBrk="1" hangingPunct="1">
              <a:buFontTx/>
              <a:buNone/>
            </a:pPr>
            <a:endParaRPr lang="ru-RU" dirty="0" smtClean="0">
              <a:solidFill>
                <a:srgbClr val="003399"/>
              </a:solidFill>
            </a:endParaRPr>
          </a:p>
          <a:p>
            <a:pPr eaLnBrk="1" hangingPunct="1">
              <a:buFontTx/>
              <a:buNone/>
            </a:pPr>
            <a:r>
              <a:rPr lang="ru-RU" sz="4000" b="1" dirty="0" smtClean="0">
                <a:solidFill>
                  <a:srgbClr val="003399"/>
                </a:solidFill>
              </a:rPr>
              <a:t>б) -6,37 + 2,4 -  3,2 + 6,37  - 2,4 = - 3,2.</a:t>
            </a:r>
          </a:p>
          <a:p>
            <a:pPr eaLnBrk="1" hangingPunct="1">
              <a:buFontTx/>
              <a:buNone/>
            </a:pPr>
            <a:endParaRPr lang="ru-RU" dirty="0" smtClean="0">
              <a:solidFill>
                <a:srgbClr val="003399"/>
              </a:solidFill>
            </a:endParaRPr>
          </a:p>
        </p:txBody>
      </p:sp>
      <p:sp>
        <p:nvSpPr>
          <p:cNvPr id="66564" name="Line 4"/>
          <p:cNvSpPr>
            <a:spLocks noChangeShapeType="1"/>
          </p:cNvSpPr>
          <p:nvPr/>
        </p:nvSpPr>
        <p:spPr bwMode="auto">
          <a:xfrm flipH="1">
            <a:off x="1142976" y="1142984"/>
            <a:ext cx="647700" cy="576262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6565" name="Line 5"/>
          <p:cNvSpPr>
            <a:spLocks noChangeShapeType="1"/>
          </p:cNvSpPr>
          <p:nvPr/>
        </p:nvSpPr>
        <p:spPr bwMode="auto">
          <a:xfrm flipH="1">
            <a:off x="2571736" y="1071546"/>
            <a:ext cx="647700" cy="576262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6566" name="Line 6"/>
          <p:cNvSpPr>
            <a:spLocks noChangeShapeType="1"/>
          </p:cNvSpPr>
          <p:nvPr/>
        </p:nvSpPr>
        <p:spPr bwMode="auto">
          <a:xfrm flipH="1">
            <a:off x="4929190" y="1142984"/>
            <a:ext cx="647700" cy="576262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6567" name="Line 7"/>
          <p:cNvSpPr>
            <a:spLocks noChangeShapeType="1"/>
          </p:cNvSpPr>
          <p:nvPr/>
        </p:nvSpPr>
        <p:spPr bwMode="auto">
          <a:xfrm flipH="1">
            <a:off x="6215074" y="1142984"/>
            <a:ext cx="647700" cy="576262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6568" name="Line 8"/>
          <p:cNvSpPr>
            <a:spLocks noChangeShapeType="1"/>
          </p:cNvSpPr>
          <p:nvPr/>
        </p:nvSpPr>
        <p:spPr bwMode="auto">
          <a:xfrm flipH="1">
            <a:off x="6286512" y="3071810"/>
            <a:ext cx="647700" cy="576262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6569" name="Line 9"/>
          <p:cNvSpPr>
            <a:spLocks noChangeShapeType="1"/>
          </p:cNvSpPr>
          <p:nvPr/>
        </p:nvSpPr>
        <p:spPr bwMode="auto">
          <a:xfrm flipH="1">
            <a:off x="5072066" y="3071810"/>
            <a:ext cx="647700" cy="576262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6570" name="Line 10"/>
          <p:cNvSpPr>
            <a:spLocks noChangeShapeType="1"/>
          </p:cNvSpPr>
          <p:nvPr/>
        </p:nvSpPr>
        <p:spPr bwMode="auto">
          <a:xfrm flipH="1">
            <a:off x="2643174" y="3000372"/>
            <a:ext cx="647700" cy="576263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6571" name="Line 11"/>
          <p:cNvSpPr>
            <a:spLocks noChangeShapeType="1"/>
          </p:cNvSpPr>
          <p:nvPr/>
        </p:nvSpPr>
        <p:spPr bwMode="auto">
          <a:xfrm flipH="1">
            <a:off x="1285852" y="3000372"/>
            <a:ext cx="647700" cy="576263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4817" name="Picture 1" descr="E:\6 класс\МАРТ 2014 по уроку\za_partoy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4000504"/>
            <a:ext cx="1714512" cy="218933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  <p:bldP spid="66564" grpId="0" animBg="1"/>
      <p:bldP spid="66565" grpId="0" animBg="1"/>
      <p:bldP spid="66566" grpId="0" animBg="1"/>
      <p:bldP spid="66567" grpId="0" animBg="1"/>
      <p:bldP spid="66568" grpId="0" animBg="1"/>
      <p:bldP spid="66569" grpId="0" animBg="1"/>
      <p:bldP spid="66570" grpId="0" animBg="1"/>
      <p:bldP spid="6657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1357298"/>
            <a:ext cx="669628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Физкультминутка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8" descr="C:\Documents and Settings\марина\Мои документы\курсы 2008\с курсов\анимашки\cat4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00298" y="2357429"/>
            <a:ext cx="4214842" cy="4266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8610"/>
          </a:xfrm>
        </p:spPr>
        <p:txBody>
          <a:bodyPr/>
          <a:lstStyle/>
          <a:p>
            <a:r>
              <a:rPr lang="ru-RU" b="1" i="1" dirty="0" smtClean="0"/>
              <a:t>Решите</a:t>
            </a:r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b="1" dirty="0" smtClean="0"/>
              <a:t>№1205, №1209 (</a:t>
            </a:r>
            <a:r>
              <a:rPr lang="ru-RU" b="1" dirty="0" err="1" smtClean="0"/>
              <a:t>а,б,в</a:t>
            </a:r>
            <a:r>
              <a:rPr lang="ru-RU" b="1" dirty="0" smtClean="0"/>
              <a:t>)</a:t>
            </a:r>
            <a:endParaRPr lang="ru-RU" b="1" dirty="0"/>
          </a:p>
        </p:txBody>
      </p:sp>
      <p:pic>
        <p:nvPicPr>
          <p:cNvPr id="43010" name="Picture 2" descr="E:\6 класс\МАРТ 2014 по уроку\a55f3c12-7faf-43f4-91e0-bf1669af0b9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857496"/>
            <a:ext cx="3643338" cy="32921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Упростите выражение №1205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525963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4400" b="1" dirty="0" smtClean="0"/>
              <a:t>а)  </a:t>
            </a:r>
            <a:r>
              <a:rPr lang="ru-RU" sz="4400" b="1" dirty="0" err="1" smtClean="0"/>
              <a:t>х</a:t>
            </a:r>
            <a:r>
              <a:rPr lang="ru-RU" sz="4400" b="1" dirty="0" smtClean="0"/>
              <a:t> + 8 – </a:t>
            </a:r>
            <a:r>
              <a:rPr lang="ru-RU" sz="4400" b="1" dirty="0" err="1" smtClean="0"/>
              <a:t>х</a:t>
            </a:r>
            <a:r>
              <a:rPr lang="ru-RU" sz="4400" b="1" dirty="0" smtClean="0"/>
              <a:t> – 22 = </a:t>
            </a:r>
            <a:r>
              <a:rPr lang="ru-RU" sz="4400" b="1" dirty="0" smtClean="0">
                <a:solidFill>
                  <a:srgbClr val="FF0000"/>
                </a:solidFill>
              </a:rPr>
              <a:t>- 14</a:t>
            </a:r>
            <a:endParaRPr lang="en-US" sz="4400" b="1" dirty="0" smtClean="0">
              <a:solidFill>
                <a:srgbClr val="FF0000"/>
              </a:solidFill>
            </a:endParaRPr>
          </a:p>
          <a:p>
            <a:r>
              <a:rPr lang="en-US" sz="4400" b="1" dirty="0" smtClean="0"/>
              <a:t> </a:t>
            </a:r>
            <a:r>
              <a:rPr lang="ru-RU" sz="4400" b="1" dirty="0" smtClean="0"/>
              <a:t>б</a:t>
            </a:r>
            <a:r>
              <a:rPr lang="en-US" sz="4400" b="1" dirty="0" smtClean="0"/>
              <a:t>) – x – a + 12 + a – 12</a:t>
            </a:r>
            <a:r>
              <a:rPr lang="ru-RU" sz="4400" b="1" dirty="0" smtClean="0"/>
              <a:t> = </a:t>
            </a:r>
            <a:r>
              <a:rPr lang="ru-RU" sz="4400" b="1" dirty="0" smtClean="0">
                <a:solidFill>
                  <a:srgbClr val="FF0000"/>
                </a:solidFill>
              </a:rPr>
              <a:t>-</a:t>
            </a:r>
            <a:r>
              <a:rPr lang="ru-RU" sz="4400" b="1" dirty="0" err="1" smtClean="0">
                <a:solidFill>
                  <a:srgbClr val="FF0000"/>
                </a:solidFill>
              </a:rPr>
              <a:t>х</a:t>
            </a:r>
            <a:endParaRPr lang="ru-RU" sz="4400" b="1" dirty="0" smtClean="0">
              <a:solidFill>
                <a:srgbClr val="FF0000"/>
              </a:solidFill>
            </a:endParaRPr>
          </a:p>
          <a:p>
            <a:r>
              <a:rPr lang="ru-RU" sz="4400" b="1" dirty="0" smtClean="0"/>
              <a:t> в) а – </a:t>
            </a:r>
            <a:r>
              <a:rPr lang="en-US" sz="4400" b="1" dirty="0" smtClean="0"/>
              <a:t>m + 7 – 8 + m</a:t>
            </a:r>
            <a:r>
              <a:rPr lang="ru-RU" sz="4400" b="1" dirty="0" smtClean="0"/>
              <a:t> = </a:t>
            </a:r>
            <a:r>
              <a:rPr lang="ru-RU" sz="4400" b="1" dirty="0" smtClean="0">
                <a:solidFill>
                  <a:srgbClr val="FF0000"/>
                </a:solidFill>
              </a:rPr>
              <a:t>а - 1</a:t>
            </a:r>
            <a:endParaRPr lang="en-US" sz="4400" b="1" dirty="0" smtClean="0">
              <a:solidFill>
                <a:srgbClr val="FF0000"/>
              </a:solidFill>
            </a:endParaRPr>
          </a:p>
          <a:p>
            <a:r>
              <a:rPr lang="en-US" sz="4400" b="1" dirty="0"/>
              <a:t> </a:t>
            </a:r>
            <a:r>
              <a:rPr lang="ru-RU" sz="4400" b="1" dirty="0" smtClean="0"/>
              <a:t>г</a:t>
            </a:r>
            <a:r>
              <a:rPr lang="en-US" sz="4400" b="1" dirty="0" smtClean="0"/>
              <a:t>)</a:t>
            </a:r>
            <a:r>
              <a:rPr lang="ru-RU" sz="4400" b="1" dirty="0" smtClean="0"/>
              <a:t>6,1 –</a:t>
            </a:r>
            <a:r>
              <a:rPr lang="en-US" sz="4400" b="1" dirty="0" smtClean="0"/>
              <a:t>k + 2,8 + p– 8,8 + k– p</a:t>
            </a:r>
            <a:r>
              <a:rPr lang="ru-RU" sz="4400" b="1" dirty="0" smtClean="0"/>
              <a:t>=</a:t>
            </a:r>
            <a:r>
              <a:rPr lang="ru-RU" sz="4400" b="1" dirty="0" smtClean="0">
                <a:solidFill>
                  <a:srgbClr val="FF0000"/>
                </a:solidFill>
              </a:rPr>
              <a:t>0,1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1209 (</a:t>
            </a:r>
            <a:r>
              <a:rPr lang="ru-RU" b="1" dirty="0" err="1" smtClean="0">
                <a:solidFill>
                  <a:srgbClr val="C00000"/>
                </a:solidFill>
              </a:rPr>
              <a:t>а,б,в</a:t>
            </a:r>
            <a:r>
              <a:rPr lang="ru-RU" b="1" dirty="0" smtClean="0">
                <a:solidFill>
                  <a:srgbClr val="C00000"/>
                </a:solidFill>
              </a:rPr>
              <a:t>)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/>
              <a:t>а) -2· (-50) · 6 · 12 = 7200</a:t>
            </a:r>
          </a:p>
          <a:p>
            <a:r>
              <a:rPr lang="ru-RU" sz="4400" b="1" dirty="0" smtClean="0"/>
              <a:t>б) 11 · (-4) · (-7) · 25 = 7700</a:t>
            </a:r>
          </a:p>
          <a:p>
            <a:r>
              <a:rPr lang="ru-RU" sz="4400" b="1" dirty="0" smtClean="0"/>
              <a:t>в) – 0,2 · 0,8 · (-5) · ( -1,25) = - 1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ъект 1"/>
          <p:cNvSpPr>
            <a:spLocks noGrp="1"/>
          </p:cNvSpPr>
          <p:nvPr>
            <p:ph idx="1"/>
          </p:nvPr>
        </p:nvSpPr>
        <p:spPr>
          <a:xfrm>
            <a:off x="871538" y="1989138"/>
            <a:ext cx="7408862" cy="4137025"/>
          </a:xfrm>
        </p:spPr>
        <p:txBody>
          <a:bodyPr/>
          <a:lstStyle/>
          <a:p>
            <a:pPr marL="0" indent="0">
              <a:buFont typeface="Symbol" pitchFamily="18" charset="2"/>
              <a:buNone/>
            </a:pPr>
            <a:r>
              <a:rPr lang="ru-RU" sz="4000" b="1" i="1" smtClean="0">
                <a:solidFill>
                  <a:srgbClr val="C00000"/>
                </a:solidFill>
              </a:rPr>
              <a:t>Распределительное свойство</a:t>
            </a:r>
          </a:p>
          <a:p>
            <a:pPr marL="0" indent="0">
              <a:buFont typeface="Symbol" pitchFamily="18" charset="2"/>
              <a:buNone/>
            </a:pPr>
            <a:r>
              <a:rPr lang="ru-RU" sz="4000" b="1" i="1" smtClean="0">
                <a:solidFill>
                  <a:srgbClr val="C00000"/>
                </a:solidFill>
              </a:rPr>
              <a:t>  а ∙(в + с) = а ∙ в + а ∙ с </a:t>
            </a:r>
          </a:p>
          <a:p>
            <a:pPr marL="0" indent="0">
              <a:buFont typeface="Symbol" pitchFamily="18" charset="2"/>
              <a:buNone/>
            </a:pPr>
            <a:r>
              <a:rPr lang="ru-RU" sz="4000" b="1" i="1" smtClean="0">
                <a:solidFill>
                  <a:srgbClr val="C00000"/>
                </a:solidFill>
              </a:rPr>
              <a:t> а ∙(в - с) = а ∙ в - а ∙ с</a:t>
            </a:r>
          </a:p>
          <a:p>
            <a:pPr marL="0" indent="0">
              <a:buFont typeface="Symbol" pitchFamily="18" charset="2"/>
              <a:buNone/>
            </a:pPr>
            <a:r>
              <a:rPr lang="ru-RU" sz="4000" b="1" i="1" smtClean="0">
                <a:solidFill>
                  <a:schemeClr val="tx1"/>
                </a:solidFill>
              </a:rPr>
              <a:t>          а ∙ в + а ∙ с = а ∙(в + с) </a:t>
            </a:r>
          </a:p>
          <a:p>
            <a:pPr marL="0" indent="0">
              <a:buFont typeface="Symbol" pitchFamily="18" charset="2"/>
              <a:buNone/>
            </a:pPr>
            <a:r>
              <a:rPr lang="ru-RU" sz="4000" b="1" i="1" smtClean="0">
                <a:solidFill>
                  <a:schemeClr val="tx1"/>
                </a:solidFill>
              </a:rPr>
              <a:t>           а ∙ в - а ∙ с = а ∙(в - с) </a:t>
            </a:r>
          </a:p>
          <a:p>
            <a:pPr marL="0" indent="0">
              <a:buFont typeface="Symbol" pitchFamily="18" charset="2"/>
              <a:buNone/>
            </a:pPr>
            <a:endParaRPr lang="ru-RU" sz="4000" b="1" i="1" smtClean="0">
              <a:solidFill>
                <a:srgbClr val="C00000"/>
              </a:solidFill>
            </a:endParaRPr>
          </a:p>
        </p:txBody>
      </p:sp>
      <p:sp>
        <p:nvSpPr>
          <p:cNvPr id="18435" name="Заголовок 2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Свойства действий с рациональными </a:t>
            </a:r>
            <a:r>
              <a:rPr lang="en-US" b="1" dirty="0" smtClean="0">
                <a:solidFill>
                  <a:schemeClr val="tx1"/>
                </a:solidFill>
                <a:latin typeface="Monotype Corsiva" pitchFamily="66" charset="0"/>
              </a:rPr>
              <a:t/>
            </a:r>
            <a:br>
              <a:rPr lang="en-US" b="1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числами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Выполните по образцу: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а)  0,84 ∙ </a:t>
            </a:r>
            <a:r>
              <a:rPr lang="ru-RU" b="1" dirty="0" smtClean="0">
                <a:solidFill>
                  <a:srgbClr val="FF0000"/>
                </a:solidFill>
              </a:rPr>
              <a:t>6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+ 0,16 ∙ </a:t>
            </a:r>
            <a:r>
              <a:rPr lang="ru-RU" b="1" dirty="0" smtClean="0">
                <a:solidFill>
                  <a:srgbClr val="FF0000"/>
                </a:solidFill>
              </a:rPr>
              <a:t>6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= </a:t>
            </a:r>
            <a:r>
              <a:rPr lang="ru-RU" b="1" dirty="0" smtClean="0">
                <a:solidFill>
                  <a:srgbClr val="FF0000"/>
                </a:solidFill>
              </a:rPr>
              <a:t>6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∙ (0,84 + 0,16)   =  6</a:t>
            </a:r>
          </a:p>
          <a:p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б) 0,77 ∙ 23 + 0,77 ∙ 77 =  0,77 ∙(23+77)=  77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1785926"/>
            <a:ext cx="5786478" cy="857256"/>
          </a:xfrm>
          <a:prstGeom prst="rect">
            <a:avLst/>
          </a:prstGeom>
          <a:noFill/>
        </p:spPr>
      </p:pic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13430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214678" y="1714488"/>
            <a:ext cx="1928826" cy="92869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286380" y="1714488"/>
            <a:ext cx="1000132" cy="85725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500826" y="1785926"/>
            <a:ext cx="642942" cy="85725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643438" y="3357562"/>
            <a:ext cx="2643206" cy="57150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715272" y="3357562"/>
            <a:ext cx="642942" cy="57150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000628" y="4500570"/>
            <a:ext cx="2214578" cy="57150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572396" y="4500570"/>
            <a:ext cx="785818" cy="57150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</TotalTime>
  <Words>372</Words>
  <Application>Microsoft Office PowerPoint</Application>
  <PresentationFormat>Экран (4:3)</PresentationFormat>
  <Paragraphs>65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Часть №2</vt:lpstr>
      <vt:lpstr>Слайд 2</vt:lpstr>
      <vt:lpstr> № 1204(а, б) </vt:lpstr>
      <vt:lpstr>Слайд 4</vt:lpstr>
      <vt:lpstr>Решите  №1205, №1209 (а,б,в)</vt:lpstr>
      <vt:lpstr>Упростите выражение №1205</vt:lpstr>
      <vt:lpstr>1209 (а,б,в)</vt:lpstr>
      <vt:lpstr>Свойства действий с рациональными  числами</vt:lpstr>
      <vt:lpstr>Выполните по образцу:</vt:lpstr>
      <vt:lpstr>Слайд 10</vt:lpstr>
      <vt:lpstr>Итоги </vt:lpstr>
      <vt:lpstr>Слайд 12</vt:lpstr>
      <vt:lpstr>Слайд 13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Рая</dc:creator>
  <cp:lastModifiedBy>Раиса</cp:lastModifiedBy>
  <cp:revision>70</cp:revision>
  <dcterms:created xsi:type="dcterms:W3CDTF">2014-03-15T18:57:42Z</dcterms:created>
  <dcterms:modified xsi:type="dcterms:W3CDTF">2014-09-14T17:29:43Z</dcterms:modified>
</cp:coreProperties>
</file>