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3" r:id="rId3"/>
    <p:sldId id="264" r:id="rId4"/>
    <p:sldId id="257" r:id="rId5"/>
    <p:sldId id="292" r:id="rId6"/>
    <p:sldId id="259" r:id="rId7"/>
    <p:sldId id="260" r:id="rId8"/>
    <p:sldId id="262" r:id="rId9"/>
    <p:sldId id="280" r:id="rId10"/>
    <p:sldId id="261" r:id="rId11"/>
    <p:sldId id="266" r:id="rId12"/>
    <p:sldId id="270" r:id="rId13"/>
    <p:sldId id="273" r:id="rId14"/>
    <p:sldId id="293" r:id="rId15"/>
    <p:sldId id="294" r:id="rId16"/>
    <p:sldId id="295" r:id="rId17"/>
    <p:sldId id="271" r:id="rId18"/>
    <p:sldId id="265" r:id="rId19"/>
    <p:sldId id="282" r:id="rId20"/>
    <p:sldId id="29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1AA43-627D-4DCA-BE1B-8A35E05153A4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CA0C7-CF29-480B-B198-580D19A90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450A-BDF0-439F-A87F-99EC9BC18F19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FF1F-7ED1-42E8-B8F6-3566F5105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450A-BDF0-439F-A87F-99EC9BC18F19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FF1F-7ED1-42E8-B8F6-3566F5105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450A-BDF0-439F-A87F-99EC9BC18F19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FF1F-7ED1-42E8-B8F6-3566F5105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8D4033-66B2-49A1-BA96-C3B4378DBFB0}" type="datetime1">
              <a:rPr lang="ru-RU"/>
              <a:pPr/>
              <a:t>14.09.2014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23295-8CA5-45F8-BA69-83161A130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450A-BDF0-439F-A87F-99EC9BC18F19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FF1F-7ED1-42E8-B8F6-3566F5105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450A-BDF0-439F-A87F-99EC9BC18F19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FF1F-7ED1-42E8-B8F6-3566F5105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450A-BDF0-439F-A87F-99EC9BC18F19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FF1F-7ED1-42E8-B8F6-3566F5105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450A-BDF0-439F-A87F-99EC9BC18F19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FF1F-7ED1-42E8-B8F6-3566F5105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450A-BDF0-439F-A87F-99EC9BC18F19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FF1F-7ED1-42E8-B8F6-3566F5105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450A-BDF0-439F-A87F-99EC9BC18F19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FF1F-7ED1-42E8-B8F6-3566F5105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450A-BDF0-439F-A87F-99EC9BC18F19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FF1F-7ED1-42E8-B8F6-3566F5105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450A-BDF0-439F-A87F-99EC9BC18F19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FF1F-7ED1-42E8-B8F6-3566F5105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B450A-BDF0-439F-A87F-99EC9BC18F19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7FF1F-7ED1-42E8-B8F6-3566F5105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857364"/>
            <a:ext cx="792961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Урок математики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в 6 классе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000504"/>
            <a:ext cx="84296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Учитель математики </a:t>
            </a:r>
            <a:r>
              <a:rPr lang="ru-RU" sz="2800" b="1" i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МЕТЕЛЕВА РАИСА ФЕДОРОВНА</a:t>
            </a:r>
            <a:endParaRPr lang="ru-RU" sz="2800" b="1" i="1" cap="all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714356"/>
            <a:ext cx="44717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МБОУ 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Фоминская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СОШ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Упростите выражение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4400" b="1" dirty="0" smtClean="0"/>
              <a:t>а)  </a:t>
            </a:r>
            <a:r>
              <a:rPr lang="ru-RU" sz="4400" b="1" dirty="0" err="1" smtClean="0"/>
              <a:t>х</a:t>
            </a:r>
            <a:r>
              <a:rPr lang="ru-RU" sz="4400" b="1" dirty="0" smtClean="0"/>
              <a:t> + 8 – </a:t>
            </a:r>
            <a:r>
              <a:rPr lang="ru-RU" sz="4400" b="1" dirty="0" err="1" smtClean="0"/>
              <a:t>х</a:t>
            </a:r>
            <a:r>
              <a:rPr lang="ru-RU" sz="4400" b="1" dirty="0" smtClean="0"/>
              <a:t> – 22</a:t>
            </a:r>
            <a:r>
              <a:rPr lang="en-US" sz="4400" b="1" dirty="0" smtClean="0"/>
              <a:t>;</a:t>
            </a:r>
          </a:p>
          <a:p>
            <a:r>
              <a:rPr lang="en-US" sz="4400" b="1" dirty="0" smtClean="0"/>
              <a:t> </a:t>
            </a:r>
            <a:r>
              <a:rPr lang="ru-RU" sz="4400" b="1" dirty="0" smtClean="0"/>
              <a:t>б</a:t>
            </a:r>
            <a:r>
              <a:rPr lang="en-US" sz="4400" b="1" dirty="0" smtClean="0"/>
              <a:t>) – x – a + 12 + a – 12;</a:t>
            </a:r>
            <a:endParaRPr lang="ru-RU" sz="4400" b="1" dirty="0" smtClean="0"/>
          </a:p>
          <a:p>
            <a:r>
              <a:rPr lang="ru-RU" sz="4400" b="1" dirty="0" smtClean="0"/>
              <a:t> в) а – </a:t>
            </a:r>
            <a:r>
              <a:rPr lang="en-US" sz="4400" b="1" dirty="0" smtClean="0"/>
              <a:t>m + 7 – 8 + m;</a:t>
            </a:r>
          </a:p>
          <a:p>
            <a:r>
              <a:rPr lang="en-US" sz="4400" b="1" dirty="0"/>
              <a:t> </a:t>
            </a:r>
            <a:r>
              <a:rPr lang="ru-RU" sz="4400" b="1" dirty="0" smtClean="0"/>
              <a:t>г</a:t>
            </a:r>
            <a:r>
              <a:rPr lang="en-US" sz="4400" b="1" dirty="0" smtClean="0"/>
              <a:t>) </a:t>
            </a:r>
            <a:r>
              <a:rPr lang="ru-RU" sz="4400" b="1" dirty="0" smtClean="0"/>
              <a:t> 6,1 – </a:t>
            </a:r>
            <a:r>
              <a:rPr lang="en-US" sz="4400" b="1" dirty="0" smtClean="0"/>
              <a:t>k + 2,8 + p – 8,8 + k - p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186766" cy="5483245"/>
          </a:xfrm>
        </p:spPr>
        <p:txBody>
          <a:bodyPr/>
          <a:lstStyle/>
          <a:p>
            <a:pPr algn="ctr">
              <a:buNone/>
            </a:pP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«Свойства действий с рациональными  числами».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642918"/>
            <a:ext cx="35117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Тема урока: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571480"/>
            <a:ext cx="23487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20.03.14.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Цель урока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ru-RU" i="1" dirty="0" smtClean="0"/>
              <a:t> </a:t>
            </a:r>
            <a:r>
              <a:rPr lang="ru-RU" b="1" i="1" dirty="0" smtClean="0">
                <a:solidFill>
                  <a:srgbClr val="0070C0"/>
                </a:solidFill>
                <a:latin typeface="+mj-lt"/>
              </a:rPr>
              <a:t>повторить </a:t>
            </a:r>
            <a:r>
              <a:rPr lang="ru-RU" b="1" i="1" dirty="0">
                <a:solidFill>
                  <a:srgbClr val="0070C0"/>
                </a:solidFill>
                <a:latin typeface="+mj-lt"/>
              </a:rPr>
              <a:t>свойства действий с числами </a:t>
            </a:r>
            <a:r>
              <a:rPr lang="ru-RU" b="1" i="1" dirty="0" smtClean="0">
                <a:solidFill>
                  <a:srgbClr val="0070C0"/>
                </a:solidFill>
                <a:latin typeface="+mj-lt"/>
              </a:rPr>
              <a:t>и </a:t>
            </a:r>
            <a:r>
              <a:rPr lang="ru-RU" b="1" i="1" dirty="0">
                <a:solidFill>
                  <a:srgbClr val="0070C0"/>
                </a:solidFill>
                <a:latin typeface="+mj-lt"/>
              </a:rPr>
              <a:t>учиться применять их для </a:t>
            </a:r>
            <a:endParaRPr lang="ru-RU" b="1" i="1" dirty="0" smtClean="0">
              <a:solidFill>
                <a:srgbClr val="0070C0"/>
              </a:solidFill>
              <a:latin typeface="+mj-lt"/>
            </a:endParaRPr>
          </a:p>
          <a:p>
            <a:r>
              <a:rPr lang="ru-RU" b="1" i="1" dirty="0" smtClean="0">
                <a:solidFill>
                  <a:srgbClr val="7030A0"/>
                </a:solidFill>
              </a:rPr>
              <a:t>нахождения </a:t>
            </a:r>
            <a:r>
              <a:rPr lang="ru-RU" b="1" i="1" dirty="0">
                <a:solidFill>
                  <a:srgbClr val="7030A0"/>
                </a:solidFill>
              </a:rPr>
              <a:t>значений </a:t>
            </a:r>
            <a:r>
              <a:rPr lang="ru-RU" b="1" i="1" dirty="0" smtClean="0">
                <a:solidFill>
                  <a:srgbClr val="7030A0"/>
                </a:solidFill>
              </a:rPr>
              <a:t>выражений с рациональными числами; 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упрощения </a:t>
            </a:r>
            <a:r>
              <a:rPr lang="ru-RU" b="1" i="1" dirty="0">
                <a:solidFill>
                  <a:srgbClr val="7030A0"/>
                </a:solidFill>
              </a:rPr>
              <a:t>выражений.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99" name="Group 59"/>
          <p:cNvGraphicFramePr>
            <a:graphicFrameLocks noGrp="1"/>
          </p:cNvGraphicFramePr>
          <p:nvPr/>
        </p:nvGraphicFramePr>
        <p:xfrm>
          <a:off x="428596" y="188913"/>
          <a:ext cx="8143932" cy="5393996"/>
        </p:xfrm>
        <a:graphic>
          <a:graphicData uri="http://schemas.openxmlformats.org/drawingml/2006/table">
            <a:tbl>
              <a:tblPr/>
              <a:tblGrid>
                <a:gridCol w="3667558"/>
                <a:gridCol w="4476374"/>
              </a:tblGrid>
              <a:tr h="525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Свойства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сложения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Свойства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умножения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5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Сложение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»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Умножение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∙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37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Переместительное свойство: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3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+ b = b + 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56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Сочетательное свойство: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 + b) + c = a + (b + c)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+ 0 = 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6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(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a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8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∙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 = 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366" name="Rectangle 174"/>
          <p:cNvSpPr>
            <a:spLocks noChangeArrowheads="1"/>
          </p:cNvSpPr>
          <p:nvPr/>
        </p:nvSpPr>
        <p:spPr bwMode="auto">
          <a:xfrm>
            <a:off x="4357686" y="1857364"/>
            <a:ext cx="153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/>
              <a:t>a </a:t>
            </a:r>
            <a:r>
              <a:rPr lang="ru-RU" sz="2400" b="1" dirty="0"/>
              <a:t>∙</a:t>
            </a:r>
            <a:r>
              <a:rPr lang="en-US" sz="2400" b="1" dirty="0"/>
              <a:t> b = b </a:t>
            </a:r>
            <a:r>
              <a:rPr lang="ru-RU" sz="2400" b="1" dirty="0"/>
              <a:t>∙</a:t>
            </a:r>
            <a:r>
              <a:rPr lang="en-US" sz="2400" b="1" dirty="0"/>
              <a:t> a</a:t>
            </a:r>
          </a:p>
        </p:txBody>
      </p:sp>
      <p:sp>
        <p:nvSpPr>
          <p:cNvPr id="8367" name="Rectangle 175"/>
          <p:cNvSpPr>
            <a:spLocks noChangeArrowheads="1"/>
          </p:cNvSpPr>
          <p:nvPr/>
        </p:nvSpPr>
        <p:spPr bwMode="auto">
          <a:xfrm>
            <a:off x="4357686" y="3071810"/>
            <a:ext cx="2597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/>
              <a:t>(a </a:t>
            </a:r>
            <a:r>
              <a:rPr lang="ru-RU" sz="2400" b="1" dirty="0"/>
              <a:t>∙</a:t>
            </a:r>
            <a:r>
              <a:rPr lang="en-US" sz="2400" b="1" dirty="0"/>
              <a:t> b) </a:t>
            </a:r>
            <a:r>
              <a:rPr lang="ru-RU" sz="2400" b="1" dirty="0"/>
              <a:t>∙</a:t>
            </a:r>
            <a:r>
              <a:rPr lang="en-US" sz="2400" b="1" dirty="0"/>
              <a:t> c = a </a:t>
            </a:r>
            <a:r>
              <a:rPr lang="ru-RU" sz="2400" b="1" dirty="0"/>
              <a:t>∙</a:t>
            </a:r>
            <a:r>
              <a:rPr lang="en-US" sz="2400" b="1" dirty="0"/>
              <a:t>(b </a:t>
            </a:r>
            <a:r>
              <a:rPr lang="ru-RU" sz="2400" b="1" dirty="0"/>
              <a:t>∙</a:t>
            </a:r>
            <a:r>
              <a:rPr lang="en-US" sz="2400" b="1" dirty="0"/>
              <a:t> c)</a:t>
            </a:r>
          </a:p>
        </p:txBody>
      </p:sp>
      <p:sp>
        <p:nvSpPr>
          <p:cNvPr id="8368" name="Rectangle 176"/>
          <p:cNvSpPr>
            <a:spLocks noChangeArrowheads="1"/>
          </p:cNvSpPr>
          <p:nvPr/>
        </p:nvSpPr>
        <p:spPr bwMode="auto">
          <a:xfrm>
            <a:off x="4500562" y="3643314"/>
            <a:ext cx="115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/>
              <a:t>a </a:t>
            </a:r>
            <a:r>
              <a:rPr lang="ru-RU" sz="2400" b="1" dirty="0"/>
              <a:t>∙</a:t>
            </a:r>
            <a:r>
              <a:rPr lang="en-US" sz="2400" b="1" dirty="0"/>
              <a:t> 1 = a</a:t>
            </a:r>
            <a:endParaRPr lang="ru-RU" sz="2400" b="1" dirty="0"/>
          </a:p>
        </p:txBody>
      </p:sp>
      <p:sp>
        <p:nvSpPr>
          <p:cNvPr id="8369" name="Rectangle 177"/>
          <p:cNvSpPr>
            <a:spLocks noChangeArrowheads="1"/>
          </p:cNvSpPr>
          <p:nvPr/>
        </p:nvSpPr>
        <p:spPr bwMode="auto">
          <a:xfrm>
            <a:off x="4286248" y="4286256"/>
            <a:ext cx="2011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/>
              <a:t>a </a:t>
            </a:r>
            <a:r>
              <a:rPr lang="ru-RU" sz="2400" b="1" dirty="0"/>
              <a:t>∙</a:t>
            </a:r>
            <a:r>
              <a:rPr lang="en-US" sz="2400" b="1" dirty="0"/>
              <a:t>   = 1,   a </a:t>
            </a:r>
            <a:r>
              <a:rPr lang="en-US" sz="2400" b="1" dirty="0">
                <a:cs typeface="Times New Roman" pitchFamily="18" charset="0"/>
              </a:rPr>
              <a:t>≠</a:t>
            </a:r>
            <a:r>
              <a:rPr lang="en-US" sz="2400" b="1" dirty="0"/>
              <a:t> 0</a:t>
            </a:r>
          </a:p>
        </p:txBody>
      </p:sp>
      <p:graphicFrame>
        <p:nvGraphicFramePr>
          <p:cNvPr id="8383" name="Object 191"/>
          <p:cNvGraphicFramePr>
            <a:graphicFrameLocks noChangeAspect="1"/>
          </p:cNvGraphicFramePr>
          <p:nvPr>
            <p:ph sz="quarter" idx="3"/>
          </p:nvPr>
        </p:nvGraphicFramePr>
        <p:xfrm>
          <a:off x="4643438" y="4286256"/>
          <a:ext cx="161925" cy="474663"/>
        </p:xfrm>
        <a:graphic>
          <a:graphicData uri="http://schemas.openxmlformats.org/presentationml/2006/ole">
            <p:oleObj spid="_x0000_s1028" name="Формула" r:id="rId3" imgW="190500" imgH="558800" progId="Equation.3">
              <p:embed/>
            </p:oleObj>
          </a:graphicData>
        </a:graphic>
      </p:graphicFrame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6" grpId="0"/>
      <p:bldP spid="8367" grpId="0"/>
      <p:bldP spid="8368" grpId="0"/>
      <p:bldP spid="83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989138"/>
            <a:ext cx="8424862" cy="42481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400" b="1" i="1" dirty="0" smtClean="0">
                <a:solidFill>
                  <a:schemeClr val="tx1"/>
                </a:solidFill>
                <a:sym typeface="Symbol" pitchFamily="18" charset="2"/>
              </a:rPr>
              <a:t>Переместительное свойство: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5400" b="1" dirty="0" smtClean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5400" b="1" dirty="0" smtClean="0">
                <a:solidFill>
                  <a:srgbClr val="C00000"/>
                </a:solidFill>
                <a:sym typeface="Symbol" pitchFamily="18" charset="2"/>
              </a:rPr>
              <a:t>a + b = b + a</a:t>
            </a:r>
            <a:r>
              <a:rPr lang="ru-RU" sz="5400" b="1" dirty="0" smtClean="0">
                <a:solidFill>
                  <a:srgbClr val="C00000"/>
                </a:solidFill>
                <a:sym typeface="Symbol" pitchFamily="18" charset="2"/>
              </a:rPr>
              <a:t>;</a:t>
            </a:r>
            <a:r>
              <a:rPr lang="en-US" sz="5400" b="1" dirty="0" smtClean="0">
                <a:solidFill>
                  <a:srgbClr val="C00000"/>
                </a:solidFill>
                <a:sym typeface="Symbol" pitchFamily="18" charset="2"/>
              </a:rPr>
              <a:t>    </a:t>
            </a:r>
            <a:r>
              <a:rPr lang="ru-RU" sz="5400" b="1" dirty="0" smtClean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5400" b="1" dirty="0" smtClean="0">
                <a:solidFill>
                  <a:srgbClr val="C00000"/>
                </a:solidFill>
                <a:sym typeface="Symbol" pitchFamily="18" charset="2"/>
              </a:rPr>
              <a:t>a ∙ b = b ∙ a</a:t>
            </a:r>
          </a:p>
          <a:p>
            <a:pPr>
              <a:buNone/>
            </a:pPr>
            <a:r>
              <a:rPr lang="ru-RU" sz="4400" b="1" dirty="0" smtClean="0">
                <a:sym typeface="Symbol" pitchFamily="18" charset="2"/>
              </a:rPr>
              <a:t>0,7 + 1,2 = 1,2 + 0,7 =    1,9</a:t>
            </a:r>
          </a:p>
          <a:p>
            <a:pPr>
              <a:buNone/>
            </a:pPr>
            <a:r>
              <a:rPr lang="ru-RU" sz="4400" b="1" dirty="0" smtClean="0">
                <a:sym typeface="Symbol" pitchFamily="18" charset="2"/>
              </a:rPr>
              <a:t>        </a:t>
            </a:r>
            <a:r>
              <a:rPr lang="ru-RU" sz="4400" b="1" dirty="0" smtClean="0">
                <a:solidFill>
                  <a:schemeClr val="tx2"/>
                </a:solidFill>
                <a:sym typeface="Symbol" pitchFamily="18" charset="2"/>
              </a:rPr>
              <a:t>-0,3∙ 0,4 = 0,4 ∙ (-0,3) = - 0,12 </a:t>
            </a:r>
            <a:endParaRPr lang="en-US" sz="4400" b="1" dirty="0" smtClean="0"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ru-RU" sz="5400" b="1" dirty="0" smtClean="0"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ru-RU" sz="1100" dirty="0" smtClean="0"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ru-RU" sz="1100" dirty="0" smtClean="0">
              <a:sym typeface="Symbol" pitchFamily="18" charset="2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476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accent1"/>
                </a:solidFill>
                <a:latin typeface="Monotype Corsiva" pitchFamily="66" charset="0"/>
              </a:rPr>
            </a:br>
            <a:r>
              <a:rPr lang="ru-RU" sz="4900" b="1" dirty="0" smtClean="0">
                <a:solidFill>
                  <a:schemeClr val="tx1"/>
                </a:solidFill>
                <a:latin typeface="Monotype Corsiva" pitchFamily="66" charset="0"/>
              </a:rPr>
              <a:t>Свойства </a:t>
            </a:r>
            <a:r>
              <a:rPr lang="ru-RU" sz="4900" b="1" dirty="0">
                <a:solidFill>
                  <a:schemeClr val="tx1"/>
                </a:solidFill>
                <a:latin typeface="Monotype Corsiva" pitchFamily="66" charset="0"/>
              </a:rPr>
              <a:t>действий с рациональными </a:t>
            </a:r>
            <a:r>
              <a:rPr lang="en-US" sz="4900" b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en-US" sz="49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4900" b="1" dirty="0" smtClean="0">
                <a:solidFill>
                  <a:schemeClr val="tx1"/>
                </a:solidFill>
                <a:latin typeface="Monotype Corsiva" pitchFamily="66" charset="0"/>
              </a:rPr>
              <a:t>числами</a:t>
            </a:r>
            <a:endParaRPr lang="ru-RU" b="1" dirty="0">
              <a:solidFill>
                <a:schemeClr val="accent1"/>
              </a:solidFill>
              <a:latin typeface="Monotype Corsiva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488" y="3929066"/>
            <a:ext cx="2143140" cy="5715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29256" y="3929066"/>
            <a:ext cx="1357322" cy="57150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57620" y="4714884"/>
            <a:ext cx="2428892" cy="5715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15140" y="4714884"/>
            <a:ext cx="1357322" cy="57150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57200"/>
            <a:ext cx="8786874" cy="6043634"/>
          </a:xfrm>
        </p:spPr>
        <p:txBody>
          <a:bodyPr rtlCol="0"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4400" b="1" dirty="0">
                <a:solidFill>
                  <a:schemeClr val="tx1"/>
                </a:solidFill>
                <a:latin typeface="Monotype Corsiva" pitchFamily="66" charset="0"/>
              </a:rPr>
              <a:t>Свойства действий с рациональными </a:t>
            </a:r>
            <a:r>
              <a:rPr lang="en-US" sz="4400" b="1" dirty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en-US" sz="4400" b="1" dirty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Monotype Corsiva" pitchFamily="66" charset="0"/>
              </a:rPr>
              <a:t>числами</a:t>
            </a:r>
            <a:endParaRPr lang="en-US" sz="4400" b="1" dirty="0" smtClean="0">
              <a:solidFill>
                <a:srgbClr val="C0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400" b="1" dirty="0" smtClean="0">
                <a:solidFill>
                  <a:schemeClr val="tx1"/>
                </a:solidFill>
                <a:sym typeface="Symbol" pitchFamily="18" charset="2"/>
              </a:rPr>
              <a:t>Сочетательное  свойство</a:t>
            </a:r>
            <a:r>
              <a:rPr lang="ru-RU" sz="3600" b="1" dirty="0" smtClean="0">
                <a:solidFill>
                  <a:schemeClr val="tx1"/>
                </a:solidFill>
                <a:sym typeface="Symbol" pitchFamily="18" charset="2"/>
              </a:rPr>
              <a:t>:</a:t>
            </a:r>
            <a:endParaRPr lang="en-US" sz="3600" b="1" dirty="0">
              <a:solidFill>
                <a:schemeClr val="tx1"/>
              </a:solidFill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800" b="1" dirty="0" smtClean="0">
                <a:solidFill>
                  <a:srgbClr val="C00000"/>
                </a:solidFill>
                <a:sym typeface="Symbol" pitchFamily="18" charset="2"/>
              </a:rPr>
              <a:t>a + (b + c) = (a + b) + c</a:t>
            </a:r>
            <a:r>
              <a:rPr lang="ru-RU" sz="4800" b="1" dirty="0" smtClean="0">
                <a:solidFill>
                  <a:srgbClr val="C00000"/>
                </a:solidFill>
                <a:sym typeface="Symbol" pitchFamily="18" charset="2"/>
              </a:rPr>
              <a:t>;</a:t>
            </a:r>
            <a:endParaRPr lang="en-US" sz="4800" b="1" dirty="0" smtClean="0">
              <a:solidFill>
                <a:srgbClr val="C00000"/>
              </a:solidFill>
              <a:sym typeface="Symbol" pitchFamily="18" charset="2"/>
            </a:endParaRPr>
          </a:p>
          <a:p>
            <a:pPr eaLnBrk="1" hangingPunct="1">
              <a:buFont typeface="Symbol" pitchFamily="18" charset="2"/>
              <a:buNone/>
              <a:defRPr/>
            </a:pPr>
            <a:endParaRPr lang="ru-RU" sz="4800" b="1" dirty="0" smtClean="0">
              <a:solidFill>
                <a:srgbClr val="C00000"/>
              </a:solidFill>
              <a:sym typeface="Symbol" pitchFamily="18" charset="2"/>
            </a:endParaRPr>
          </a:p>
          <a:p>
            <a:pPr eaLnBrk="1" hangingPunct="1">
              <a:buFont typeface="Symbol" pitchFamily="18" charset="2"/>
              <a:buNone/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sym typeface="Symbol" pitchFamily="18" charset="2"/>
              </a:rPr>
              <a:t>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sym typeface="Symbol" pitchFamily="18" charset="2"/>
              </a:rPr>
              <a:t>-0,7 + 1,2 + (-0,3)= (-0,7+(-0,3))+1,2=0,2</a:t>
            </a:r>
            <a:endParaRPr lang="en-US" sz="4800" b="1" dirty="0" smtClean="0">
              <a:solidFill>
                <a:srgbClr val="C00000"/>
              </a:solidFill>
              <a:sym typeface="Symbol" pitchFamily="18" charset="2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5989638"/>
            <a:ext cx="8183562" cy="460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6248" y="4643446"/>
            <a:ext cx="3357586" cy="5715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929586" y="4643446"/>
            <a:ext cx="928694" cy="5715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Свойства действий с рациональными </a:t>
            </a:r>
            <a:r>
              <a:rPr lang="en-US" b="1" dirty="0" smtClean="0">
                <a:latin typeface="Monotype Corsiva" pitchFamily="66" charset="0"/>
              </a:rPr>
              <a:t/>
            </a:r>
            <a:br>
              <a:rPr lang="en-US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числами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4525963"/>
          </a:xfrm>
        </p:spPr>
        <p:txBody>
          <a:bodyPr/>
          <a:lstStyle/>
          <a:p>
            <a:pPr>
              <a:buNone/>
              <a:defRPr/>
            </a:pPr>
            <a:r>
              <a:rPr lang="ru-RU" sz="4400" b="1" dirty="0" smtClean="0">
                <a:sym typeface="Symbol" pitchFamily="18" charset="2"/>
              </a:rPr>
              <a:t>Сочетательное  свойство:</a:t>
            </a:r>
            <a:endParaRPr lang="en-US" sz="4400" b="1" dirty="0" smtClean="0">
              <a:sym typeface="Symbol" pitchFamily="18" charset="2"/>
            </a:endParaRPr>
          </a:p>
          <a:p>
            <a:pPr>
              <a:buNone/>
              <a:defRPr/>
            </a:pPr>
            <a:r>
              <a:rPr lang="en-US" sz="4800" b="1" dirty="0" smtClean="0">
                <a:solidFill>
                  <a:srgbClr val="C00000"/>
                </a:solidFill>
                <a:sym typeface="Symbol" pitchFamily="18" charset="2"/>
              </a:rPr>
              <a:t>a ∙ (b ∙ c) = (a ∙ b) ∙ c</a:t>
            </a:r>
            <a:endParaRPr lang="ru-RU" sz="4800" b="1" dirty="0" smtClean="0">
              <a:solidFill>
                <a:srgbClr val="C00000"/>
              </a:solidFill>
              <a:sym typeface="Symbol" pitchFamily="18" charset="2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b="1" dirty="0" smtClean="0"/>
              <a:t>0,2 ∙ 3,2 ∙ (-0,5) =(-0,5 ∙ 0,2) ∙ 3,2  = -0,32</a:t>
            </a:r>
            <a:endParaRPr lang="ru-RU" sz="4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57620" y="3929066"/>
            <a:ext cx="3214710" cy="5715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29520" y="3929066"/>
            <a:ext cx="1214446" cy="5715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Решение задач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№ 1203 (а, б)</a:t>
            </a:r>
            <a:endParaRPr lang="ru-RU" sz="3600" dirty="0" smtClean="0"/>
          </a:p>
          <a:p>
            <a:r>
              <a:rPr lang="ru-RU" sz="4800" b="1" dirty="0" smtClean="0"/>
              <a:t>1204(а, б)</a:t>
            </a:r>
            <a:endParaRPr lang="ru-RU" sz="3600" b="1" dirty="0"/>
          </a:p>
        </p:txBody>
      </p:sp>
      <p:pic>
        <p:nvPicPr>
          <p:cNvPr id="38913" name="Picture 1" descr="E:\6 класс\МАРТ 2014 по уроку\a55f3c12-7faf-43f4-91e0-bf1669af0b9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947009"/>
            <a:ext cx="3221378" cy="2910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30" name="Group 386"/>
          <p:cNvGraphicFramePr>
            <a:graphicFrameLocks noGrp="1"/>
          </p:cNvGraphicFramePr>
          <p:nvPr/>
        </p:nvGraphicFramePr>
        <p:xfrm>
          <a:off x="500034" y="981075"/>
          <a:ext cx="7929618" cy="5448321"/>
        </p:xfrm>
        <a:graphic>
          <a:graphicData uri="http://schemas.openxmlformats.org/drawingml/2006/table">
            <a:tbl>
              <a:tblPr/>
              <a:tblGrid>
                <a:gridCol w="4367890"/>
                <a:gridCol w="3561728"/>
              </a:tblGrid>
              <a:tr h="642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Запись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решения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Комментарий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74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-17 + 83 + 49 – 27 – 36 + 28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Записали выражение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35418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(- 17) + (- 27) + (- 36) =  - 80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 83 + 28 + 49  =160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  - 80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сложили отрицательные числа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сложили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положительные числа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сложили полученные результаты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2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Записали ответ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445" name="Text Box 301"/>
          <p:cNvSpPr txBox="1">
            <a:spLocks noChangeArrowheads="1"/>
          </p:cNvSpPr>
          <p:nvPr/>
        </p:nvSpPr>
        <p:spPr bwMode="auto">
          <a:xfrm>
            <a:off x="3851275" y="404813"/>
            <a:ext cx="1943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dirty="0"/>
              <a:t>№ </a:t>
            </a:r>
            <a:r>
              <a:rPr lang="ru-RU" sz="2800" b="1" dirty="0" smtClean="0"/>
              <a:t>1203(а</a:t>
            </a:r>
            <a:r>
              <a:rPr lang="ru-RU" sz="2800" b="1" dirty="0"/>
              <a:t>)</a:t>
            </a:r>
          </a:p>
        </p:txBody>
      </p:sp>
      <p:sp>
        <p:nvSpPr>
          <p:cNvPr id="6446" name="Text Box 302"/>
          <p:cNvSpPr txBox="1">
            <a:spLocks noChangeArrowheads="1"/>
          </p:cNvSpPr>
          <p:nvPr/>
        </p:nvSpPr>
        <p:spPr bwMode="auto">
          <a:xfrm>
            <a:off x="4787900" y="28575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600"/>
          </a:p>
        </p:txBody>
      </p:sp>
      <p:sp>
        <p:nvSpPr>
          <p:cNvPr id="6447" name="Text Box 303"/>
          <p:cNvSpPr txBox="1">
            <a:spLocks noChangeArrowheads="1"/>
          </p:cNvSpPr>
          <p:nvPr/>
        </p:nvSpPr>
        <p:spPr bwMode="auto">
          <a:xfrm>
            <a:off x="1908175" y="39338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600"/>
          </a:p>
        </p:txBody>
      </p:sp>
      <p:sp>
        <p:nvSpPr>
          <p:cNvPr id="6448" name="Text Box 304"/>
          <p:cNvSpPr txBox="1">
            <a:spLocks noChangeArrowheads="1"/>
          </p:cNvSpPr>
          <p:nvPr/>
        </p:nvSpPr>
        <p:spPr bwMode="auto">
          <a:xfrm>
            <a:off x="4716463" y="3429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600"/>
          </a:p>
        </p:txBody>
      </p:sp>
      <p:sp>
        <p:nvSpPr>
          <p:cNvPr id="6508" name="Text Box 364"/>
          <p:cNvSpPr txBox="1">
            <a:spLocks noChangeArrowheads="1"/>
          </p:cNvSpPr>
          <p:nvPr/>
        </p:nvSpPr>
        <p:spPr bwMode="auto">
          <a:xfrm rot="10800000" flipV="1">
            <a:off x="2071670" y="5929330"/>
            <a:ext cx="1152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 smtClean="0"/>
              <a:t>80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30" name="Group 386"/>
          <p:cNvGraphicFramePr>
            <a:graphicFrameLocks noGrp="1"/>
          </p:cNvGraphicFramePr>
          <p:nvPr/>
        </p:nvGraphicFramePr>
        <p:xfrm>
          <a:off x="500034" y="981075"/>
          <a:ext cx="7929618" cy="5448321"/>
        </p:xfrm>
        <a:graphic>
          <a:graphicData uri="http://schemas.openxmlformats.org/drawingml/2006/table">
            <a:tbl>
              <a:tblPr/>
              <a:tblGrid>
                <a:gridCol w="4367890"/>
                <a:gridCol w="3561728"/>
              </a:tblGrid>
              <a:tr h="642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Запись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решения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Комментарий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740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2,15- 3,81–5,76 + 3,27+5,48-4,33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Записали выражение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35418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(-3,81)+(-5,76)+(- 4,33)=-13,90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2,15 + 3,27 + 5,48 = 10,90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– 13,90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10,90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 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сложили отрицательные числа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сложили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положительные числа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сложили полученные результаты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2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Записали ответ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445" name="Text Box 301"/>
          <p:cNvSpPr txBox="1">
            <a:spLocks noChangeArrowheads="1"/>
          </p:cNvSpPr>
          <p:nvPr/>
        </p:nvSpPr>
        <p:spPr bwMode="auto">
          <a:xfrm>
            <a:off x="3851275" y="404813"/>
            <a:ext cx="1943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dirty="0"/>
              <a:t>№ </a:t>
            </a:r>
            <a:r>
              <a:rPr lang="ru-RU" sz="2800" b="1" dirty="0" smtClean="0"/>
              <a:t>1203(б)</a:t>
            </a:r>
            <a:endParaRPr lang="ru-RU" sz="2800" b="1" dirty="0"/>
          </a:p>
        </p:txBody>
      </p:sp>
      <p:sp>
        <p:nvSpPr>
          <p:cNvPr id="6446" name="Text Box 302"/>
          <p:cNvSpPr txBox="1">
            <a:spLocks noChangeArrowheads="1"/>
          </p:cNvSpPr>
          <p:nvPr/>
        </p:nvSpPr>
        <p:spPr bwMode="auto">
          <a:xfrm>
            <a:off x="4787900" y="28575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600"/>
          </a:p>
        </p:txBody>
      </p:sp>
      <p:sp>
        <p:nvSpPr>
          <p:cNvPr id="6447" name="Text Box 303"/>
          <p:cNvSpPr txBox="1">
            <a:spLocks noChangeArrowheads="1"/>
          </p:cNvSpPr>
          <p:nvPr/>
        </p:nvSpPr>
        <p:spPr bwMode="auto">
          <a:xfrm>
            <a:off x="1908175" y="39338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600"/>
          </a:p>
        </p:txBody>
      </p:sp>
      <p:sp>
        <p:nvSpPr>
          <p:cNvPr id="6448" name="Text Box 304"/>
          <p:cNvSpPr txBox="1">
            <a:spLocks noChangeArrowheads="1"/>
          </p:cNvSpPr>
          <p:nvPr/>
        </p:nvSpPr>
        <p:spPr bwMode="auto">
          <a:xfrm>
            <a:off x="4716463" y="3429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600"/>
          </a:p>
        </p:txBody>
      </p:sp>
      <p:sp>
        <p:nvSpPr>
          <p:cNvPr id="6508" name="Text Box 364"/>
          <p:cNvSpPr txBox="1">
            <a:spLocks noChangeArrowheads="1"/>
          </p:cNvSpPr>
          <p:nvPr/>
        </p:nvSpPr>
        <p:spPr bwMode="auto">
          <a:xfrm rot="10800000" flipV="1">
            <a:off x="2071670" y="5929330"/>
            <a:ext cx="1152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 smtClean="0"/>
              <a:t>-3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5" grpId="0" autoUpdateAnimBg="0"/>
      <p:bldP spid="650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86D2C92F-0A4E-411F-941B-4B5472B2B0F5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5129" name="Picture 9" descr="солнце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981075"/>
            <a:ext cx="34385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тучка и солнце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3429000"/>
            <a:ext cx="42862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тучка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2725" y="1866900"/>
            <a:ext cx="34480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30" name="Group 386"/>
          <p:cNvGraphicFramePr>
            <a:graphicFrameLocks noGrp="1"/>
          </p:cNvGraphicFramePr>
          <p:nvPr/>
        </p:nvGraphicFramePr>
        <p:xfrm>
          <a:off x="500034" y="981075"/>
          <a:ext cx="7929618" cy="5448321"/>
        </p:xfrm>
        <a:graphic>
          <a:graphicData uri="http://schemas.openxmlformats.org/drawingml/2006/table">
            <a:tbl>
              <a:tblPr/>
              <a:tblGrid>
                <a:gridCol w="4367890"/>
                <a:gridCol w="3561728"/>
              </a:tblGrid>
              <a:tr h="642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Запись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решения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Комментарий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740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2,15- 3,81–5,76 + 3,27+5,48-4,33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Записали выражение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35418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(-3,81)+(-5,76)+(- 4,33)=-13,90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2,15 + 3,27 + 5,48 = 10,90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– 13,90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10,90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 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сложили отрицательные числа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сложили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положительные числа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сложили полученные результаты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2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Записали ответ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445" name="Text Box 301"/>
          <p:cNvSpPr txBox="1">
            <a:spLocks noChangeArrowheads="1"/>
          </p:cNvSpPr>
          <p:nvPr/>
        </p:nvSpPr>
        <p:spPr bwMode="auto">
          <a:xfrm>
            <a:off x="3851275" y="404813"/>
            <a:ext cx="1943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dirty="0"/>
              <a:t>№ </a:t>
            </a:r>
            <a:r>
              <a:rPr lang="ru-RU" sz="2800" b="1" dirty="0" smtClean="0"/>
              <a:t>1203(б)</a:t>
            </a:r>
            <a:endParaRPr lang="ru-RU" sz="2800" b="1" dirty="0"/>
          </a:p>
        </p:txBody>
      </p:sp>
      <p:sp>
        <p:nvSpPr>
          <p:cNvPr id="6446" name="Text Box 302"/>
          <p:cNvSpPr txBox="1">
            <a:spLocks noChangeArrowheads="1"/>
          </p:cNvSpPr>
          <p:nvPr/>
        </p:nvSpPr>
        <p:spPr bwMode="auto">
          <a:xfrm>
            <a:off x="4787900" y="28575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600"/>
          </a:p>
        </p:txBody>
      </p:sp>
      <p:sp>
        <p:nvSpPr>
          <p:cNvPr id="6447" name="Text Box 303"/>
          <p:cNvSpPr txBox="1">
            <a:spLocks noChangeArrowheads="1"/>
          </p:cNvSpPr>
          <p:nvPr/>
        </p:nvSpPr>
        <p:spPr bwMode="auto">
          <a:xfrm>
            <a:off x="1908175" y="39338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600"/>
          </a:p>
        </p:txBody>
      </p:sp>
      <p:sp>
        <p:nvSpPr>
          <p:cNvPr id="6448" name="Text Box 304"/>
          <p:cNvSpPr txBox="1">
            <a:spLocks noChangeArrowheads="1"/>
          </p:cNvSpPr>
          <p:nvPr/>
        </p:nvSpPr>
        <p:spPr bwMode="auto">
          <a:xfrm>
            <a:off x="4716463" y="3429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600"/>
          </a:p>
        </p:txBody>
      </p:sp>
      <p:sp>
        <p:nvSpPr>
          <p:cNvPr id="6508" name="Text Box 364"/>
          <p:cNvSpPr txBox="1">
            <a:spLocks noChangeArrowheads="1"/>
          </p:cNvSpPr>
          <p:nvPr/>
        </p:nvSpPr>
        <p:spPr bwMode="auto">
          <a:xfrm rot="10800000" flipV="1">
            <a:off x="2071670" y="5929330"/>
            <a:ext cx="1152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 smtClean="0"/>
              <a:t>-3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5" grpId="0" autoUpdateAnimBg="0"/>
      <p:bldP spid="650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23BC04F2-C89E-44FB-8A4D-202FF0C41658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17410" name="Picture 2" descr="солнце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981075"/>
            <a:ext cx="34385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1.11111E-6 C 0.03003 -0.05069 0.21771 -0.21042 0.26771 -0.21042 C 0.31771 -0.21042 0.63767 0.05417 0.66771 0.10486 C 0.63767 0.15533 0.39045 0.35208 0.34063 0.35208 C 0.29063 0.35208 -0.03299 -0.10347 -0.05312 -0.14097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4800" b="1" i="1" dirty="0" smtClean="0">
                <a:solidFill>
                  <a:srgbClr val="C00000"/>
                </a:solidFill>
              </a:rPr>
              <a:t>Чтобы переварить знания, надо поглощать их с аппетитом.</a:t>
            </a:r>
          </a:p>
          <a:p>
            <a:pPr algn="ctr">
              <a:buNone/>
            </a:pPr>
            <a:r>
              <a:rPr lang="ru-RU" sz="4400" i="1" dirty="0" smtClean="0">
                <a:solidFill>
                  <a:srgbClr val="C00000"/>
                </a:solidFill>
              </a:rPr>
              <a:t>                                А. Франц </a:t>
            </a:r>
          </a:p>
          <a:p>
            <a:pPr algn="just"/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8F321-15D6-4901-A01A-DDE2D3F6AB9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357166"/>
            <a:ext cx="4574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Девиз урока: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9" y="114097"/>
          <a:ext cx="8572558" cy="6567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5968"/>
                <a:gridCol w="3023908"/>
                <a:gridCol w="1080575"/>
                <a:gridCol w="1008536"/>
                <a:gridCol w="1224651"/>
                <a:gridCol w="1728920"/>
              </a:tblGrid>
              <a:tr h="609815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Правила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 знаю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Хочу узнать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Мне надо подтянуться</a:t>
                      </a:r>
                      <a:endParaRPr lang="ru-RU" dirty="0"/>
                    </a:p>
                  </a:txBody>
                  <a:tcPr/>
                </a:tc>
              </a:tr>
              <a:tr h="62412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Сложение и вычитание отрицательных чисел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9815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Сложение  и вычитание чисел с разными знаками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1164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/>
                        <a:t>Умножение  и деление отрицательных чисел</a:t>
                      </a:r>
                    </a:p>
                    <a:p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9815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Умножение и деление чисел с разными знаками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412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Свойства сложения  рациональных чисел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9815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Свойства умножения рациональных чисел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412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Упрощение выражений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2514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Нахождение</a:t>
                      </a:r>
                      <a:r>
                        <a:rPr lang="ru-RU" i="1" baseline="0" dirty="0" smtClean="0"/>
                        <a:t> значения выражений, выбрав удобный порядок вычислений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1125538"/>
            <a:ext cx="8389968" cy="530385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</a:t>
            </a: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    - 13 – 11 =                  9 – (- 31) =  </a:t>
            </a: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  - 5 + (- 21) =              - 11 – 5 + 5=</a:t>
            </a: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   13 + ( - 13)=                  -5 – 9 =</a:t>
            </a: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   - 43 + 12 =                 5 + (- 21)=</a:t>
            </a: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    12 – (- 6) =                   -29 + 8 =</a:t>
            </a: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         6 – 13 =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Найдите    значение выражения 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( устно)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43306" y="1928802"/>
            <a:ext cx="1152525" cy="5762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- 24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56013" y="2670175"/>
            <a:ext cx="1152525" cy="5762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- 26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62363" y="3429000"/>
            <a:ext cx="1152525" cy="5762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62363" y="4157663"/>
            <a:ext cx="1152525" cy="5762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- 31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62363" y="4886325"/>
            <a:ext cx="1152525" cy="5762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18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62363" y="5614988"/>
            <a:ext cx="1152525" cy="5746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- 7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58148" y="1928802"/>
            <a:ext cx="1150938" cy="5762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40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858148" y="2571744"/>
            <a:ext cx="1150938" cy="5762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- 11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72396" y="3357562"/>
            <a:ext cx="1150937" cy="5762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-14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72396" y="4071942"/>
            <a:ext cx="1150938" cy="5762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- 16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72396" y="4786322"/>
            <a:ext cx="1125538" cy="5746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- 21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endParaRPr lang="ru-RU" dirty="0" smtClean="0"/>
          </a:p>
        </p:txBody>
      </p:sp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631976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Вычислите  устно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54116" y="3114649"/>
            <a:ext cx="1092630" cy="1080121"/>
          </a:xfrm>
          <a:prstGeom prst="ellipse">
            <a:avLst/>
          </a:prstGeom>
          <a:blipFill rotWithShape="1">
            <a:blip r:embed="rId2" cstate="print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4" name="Овал 13"/>
          <p:cNvSpPr/>
          <p:nvPr/>
        </p:nvSpPr>
        <p:spPr>
          <a:xfrm>
            <a:off x="3954463" y="977900"/>
            <a:ext cx="1223962" cy="11811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</a:rPr>
              <a:t>- 5</a:t>
            </a:r>
          </a:p>
        </p:txBody>
      </p:sp>
      <p:sp>
        <p:nvSpPr>
          <p:cNvPr id="15" name="Овал 1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77481" y="1644857"/>
            <a:ext cx="1170384" cy="1208078"/>
          </a:xfrm>
          <a:prstGeom prst="ellipse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6" name="Овал 1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08104" y="1644857"/>
            <a:ext cx="1231641" cy="1280086"/>
          </a:xfrm>
          <a:prstGeom prst="ellipse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7" name="Овал 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83296" y="3123777"/>
            <a:ext cx="1231641" cy="1280086"/>
          </a:xfrm>
          <a:prstGeom prst="ellipse">
            <a:avLst/>
          </a:prstGeom>
          <a:blipFill rotWithShape="1">
            <a:blip r:embed="rId5" cstate="print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8" name="Овал 17"/>
          <p:cNvSpPr/>
          <p:nvPr/>
        </p:nvSpPr>
        <p:spPr>
          <a:xfrm>
            <a:off x="6275388" y="3114675"/>
            <a:ext cx="1231900" cy="127952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 1</a:t>
            </a:r>
          </a:p>
        </p:txBody>
      </p:sp>
      <p:sp>
        <p:nvSpPr>
          <p:cNvPr id="19" name="Овал 1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37042" y="4643148"/>
            <a:ext cx="1231641" cy="1280086"/>
          </a:xfrm>
          <a:prstGeom prst="ellipse">
            <a:avLst/>
          </a:prstGeom>
          <a:blipFill rotWithShape="1">
            <a:blip r:embed="rId6" cstate="print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20" name="Овал 19"/>
          <p:cNvSpPr/>
          <p:nvPr/>
        </p:nvSpPr>
        <p:spPr>
          <a:xfrm>
            <a:off x="2397125" y="4641850"/>
            <a:ext cx="1223963" cy="11811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10</a:t>
            </a:r>
          </a:p>
        </p:txBody>
      </p:sp>
      <p:sp>
        <p:nvSpPr>
          <p:cNvPr id="21" name="Овал 20"/>
          <p:cNvSpPr/>
          <p:nvPr/>
        </p:nvSpPr>
        <p:spPr>
          <a:xfrm>
            <a:off x="4054475" y="5210175"/>
            <a:ext cx="1223963" cy="11811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0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4535488" y="2284413"/>
            <a:ext cx="0" cy="83026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348038" y="2700338"/>
            <a:ext cx="706437" cy="5969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5146675" y="2755900"/>
            <a:ext cx="504825" cy="5969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132138" y="3763963"/>
            <a:ext cx="792162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5278438" y="3754438"/>
            <a:ext cx="846137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3527425" y="4211638"/>
            <a:ext cx="612775" cy="5857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 flipV="1">
            <a:off x="5146675" y="4211638"/>
            <a:ext cx="590550" cy="5857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4665663" y="4300538"/>
            <a:ext cx="0" cy="85725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3924300" y="933450"/>
            <a:ext cx="1290638" cy="12588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- 2</a:t>
            </a:r>
          </a:p>
        </p:txBody>
      </p:sp>
      <p:sp>
        <p:nvSpPr>
          <p:cNvPr id="43" name="Овал 4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08103" y="1644857"/>
            <a:ext cx="1231641" cy="1280086"/>
          </a:xfrm>
          <a:prstGeom prst="ellipse">
            <a:avLst/>
          </a:prstGeom>
          <a:blipFill rotWithShape="1">
            <a:blip r:embed="rId7" cstate="print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44" name="Овал 4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75986" y="3114649"/>
            <a:ext cx="1231641" cy="1280086"/>
          </a:xfrm>
          <a:prstGeom prst="ellipse">
            <a:avLst/>
          </a:prstGeom>
          <a:blipFill rotWithShape="1">
            <a:blip r:embed="rId8" cstate="print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45" name="Овал 4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24197" y="4635205"/>
            <a:ext cx="1512168" cy="1278482"/>
          </a:xfrm>
          <a:prstGeom prst="ellipse">
            <a:avLst/>
          </a:prstGeom>
          <a:blipFill rotWithShape="1">
            <a:blip r:embed="rId9" cstate="print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46" name="Овал 45"/>
          <p:cNvSpPr/>
          <p:nvPr/>
        </p:nvSpPr>
        <p:spPr>
          <a:xfrm>
            <a:off x="4054475" y="5222875"/>
            <a:ext cx="1223963" cy="11811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0</a:t>
            </a:r>
          </a:p>
        </p:txBody>
      </p:sp>
      <p:sp>
        <p:nvSpPr>
          <p:cNvPr id="47" name="Овал 46"/>
          <p:cNvSpPr/>
          <p:nvPr/>
        </p:nvSpPr>
        <p:spPr>
          <a:xfrm>
            <a:off x="2403475" y="4641850"/>
            <a:ext cx="1223963" cy="11811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4</a:t>
            </a:r>
          </a:p>
        </p:txBody>
      </p:sp>
      <p:sp>
        <p:nvSpPr>
          <p:cNvPr id="48" name="Овал 4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87048" y="3123777"/>
            <a:ext cx="1231641" cy="1280086"/>
          </a:xfrm>
          <a:prstGeom prst="ellipse">
            <a:avLst/>
          </a:prstGeom>
          <a:blipFill rotWithShape="1">
            <a:blip r:embed="rId10" cstate="print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49" name="Овал 48"/>
          <p:cNvSpPr/>
          <p:nvPr/>
        </p:nvSpPr>
        <p:spPr>
          <a:xfrm>
            <a:off x="2178050" y="1644650"/>
            <a:ext cx="1169988" cy="12080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1</a:t>
            </a:r>
          </a:p>
        </p:txBody>
      </p:sp>
      <p:sp>
        <p:nvSpPr>
          <p:cNvPr id="1231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46" grpId="0" animBg="1" autoUpdateAnimBg="0"/>
      <p:bldP spid="47" grpId="0" animBg="1" autoUpdateAnimBg="0"/>
      <p:bldP spid="49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Вычислите устно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1 </a:t>
            </a:r>
            <a:r>
              <a:rPr lang="ru-RU" sz="4400" b="1" dirty="0" smtClean="0"/>
              <a:t>)   11 · (-4) · (-7) · 25 =  ?</a:t>
            </a:r>
          </a:p>
          <a:p>
            <a:pPr>
              <a:buNone/>
            </a:pPr>
            <a:r>
              <a:rPr lang="ru-RU" sz="4400" dirty="0" smtClean="0"/>
              <a:t>2) </a:t>
            </a:r>
            <a:r>
              <a:rPr lang="ru-RU" sz="4400" b="1" dirty="0" smtClean="0"/>
              <a:t>- 6, 37  + 2,4 – 3,2 + 6,37 – 2,4=?</a:t>
            </a:r>
          </a:p>
          <a:p>
            <a:pPr>
              <a:buNone/>
            </a:pP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Вычислите устно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1 </a:t>
            </a:r>
            <a:r>
              <a:rPr lang="ru-RU" sz="4400" b="1" dirty="0" smtClean="0"/>
              <a:t>)   11 · (-4) · (-7) · 25 =  7700</a:t>
            </a:r>
          </a:p>
          <a:p>
            <a:pPr>
              <a:buNone/>
            </a:pPr>
            <a:r>
              <a:rPr lang="ru-RU" sz="4400" dirty="0" smtClean="0"/>
              <a:t>2)</a:t>
            </a:r>
            <a:r>
              <a:rPr lang="ru-RU" sz="4400" b="1" dirty="0" smtClean="0"/>
              <a:t>- 6,37 + 2,4 – 3,2 + 6,37–2,4=-3,2</a:t>
            </a:r>
          </a:p>
          <a:p>
            <a:pPr>
              <a:buNone/>
            </a:pP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727</Words>
  <Application>Microsoft Office PowerPoint</Application>
  <PresentationFormat>Экран (4:3)</PresentationFormat>
  <Paragraphs>185</Paragraphs>
  <Slides>20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Найдите    значение выражения  ( устно)</vt:lpstr>
      <vt:lpstr> Вычислите  устно</vt:lpstr>
      <vt:lpstr>Вычислите устно</vt:lpstr>
      <vt:lpstr>Вычислите устно</vt:lpstr>
      <vt:lpstr>Упростите выражение</vt:lpstr>
      <vt:lpstr>Слайд 11</vt:lpstr>
      <vt:lpstr>Цель урока </vt:lpstr>
      <vt:lpstr>Слайд 13</vt:lpstr>
      <vt:lpstr> Свойства действий с рациональными  числами</vt:lpstr>
      <vt:lpstr> </vt:lpstr>
      <vt:lpstr>Свойства действий с рациональными  числами</vt:lpstr>
      <vt:lpstr>Решение задач</vt:lpstr>
      <vt:lpstr>Слайд 18</vt:lpstr>
      <vt:lpstr>Слайд 19</vt:lpstr>
      <vt:lpstr>Слайд 20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Рая</dc:creator>
  <cp:lastModifiedBy>Раиса</cp:lastModifiedBy>
  <cp:revision>66</cp:revision>
  <dcterms:created xsi:type="dcterms:W3CDTF">2014-03-15T18:57:42Z</dcterms:created>
  <dcterms:modified xsi:type="dcterms:W3CDTF">2014-09-14T17:10:46Z</dcterms:modified>
</cp:coreProperties>
</file>