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40" r:id="rId2"/>
    <p:sldId id="338" r:id="rId3"/>
    <p:sldId id="339" r:id="rId4"/>
    <p:sldId id="327" r:id="rId5"/>
    <p:sldId id="329" r:id="rId6"/>
    <p:sldId id="328" r:id="rId7"/>
    <p:sldId id="330" r:id="rId8"/>
    <p:sldId id="333" r:id="rId9"/>
    <p:sldId id="334" r:id="rId10"/>
    <p:sldId id="336" r:id="rId11"/>
    <p:sldId id="337" r:id="rId12"/>
    <p:sldId id="34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72F"/>
    <a:srgbClr val="003FBC"/>
    <a:srgbClr val="00FFFF"/>
    <a:srgbClr val="66FF33"/>
    <a:srgbClr val="FFCC99"/>
    <a:srgbClr val="FFFF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9" autoAdjust="0"/>
    <p:restoredTop sz="94660"/>
  </p:normalViewPr>
  <p:slideViewPr>
    <p:cSldViewPr>
      <p:cViewPr>
        <p:scale>
          <a:sx n="76" d="100"/>
          <a:sy n="76" d="100"/>
        </p:scale>
        <p:origin x="-12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2E61C-B506-44B2-A253-CB0B20C56E0B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B6192-9182-4CD9-924B-10CDE67FA0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98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B6192-9182-4CD9-924B-10CDE67FA02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A71DB-B69F-4D24-BA52-726BF2FE5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5.jpe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emf"/><Relationship Id="rId5" Type="http://schemas.openxmlformats.org/officeDocument/2006/relationships/oleObject" Target="../embeddings/_____Microsoft_Excel_97-20032.xls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1228" y="2286000"/>
            <a:ext cx="7884723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Свойства функций.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(продолжение)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99866" y="5657165"/>
            <a:ext cx="22528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10 «Б» класс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15.09.14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Коновальцева О.С.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15714" name="Picture 2" descr="C:\Users\user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267200"/>
            <a:ext cx="3962400" cy="234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3148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3FBC"/>
                </a:solidFill>
              </a:rPr>
              <a:t>План исследования функции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1.Область </a:t>
            </a:r>
            <a:r>
              <a:rPr lang="ru-RU" dirty="0" smtClean="0">
                <a:solidFill>
                  <a:schemeClr val="bg1"/>
                </a:solidFill>
              </a:rPr>
              <a:t>определения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2.Монотонность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3.Ограниченность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4.Наибольшее</a:t>
            </a:r>
            <a:r>
              <a:rPr lang="ru-RU" dirty="0" smtClean="0">
                <a:solidFill>
                  <a:schemeClr val="bg1"/>
                </a:solidFill>
              </a:rPr>
              <a:t>, наименьшее значение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5.Непрерывность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6.Область </a:t>
            </a:r>
            <a:r>
              <a:rPr lang="ru-RU" dirty="0" smtClean="0">
                <a:solidFill>
                  <a:schemeClr val="bg1"/>
                </a:solidFill>
              </a:rPr>
              <a:t>значения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7.Выпуклость                                    </a:t>
            </a:r>
            <a:endParaRPr lang="ru-RU" dirty="0" smtClean="0">
              <a:solidFill>
                <a:schemeClr val="bg1"/>
              </a:solidFill>
            </a:endParaRPr>
          </a:p>
          <a:p>
            <a:pPr marL="609600" indent="-609600">
              <a:buFontTx/>
              <a:buNone/>
            </a:pPr>
            <a:endParaRPr lang="ru-RU" dirty="0" smtClean="0"/>
          </a:p>
        </p:txBody>
      </p:sp>
      <p:pic>
        <p:nvPicPr>
          <p:cNvPr id="116738" name="Picture 2" descr="C:\Users\user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10000"/>
            <a:ext cx="4495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173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3900" dirty="0" smtClean="0">
                <a:solidFill>
                  <a:schemeClr val="bg1"/>
                </a:solidFill>
                <a:effectLst/>
              </a:rPr>
              <a:t>Перечислите свойства функции: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92150" indent="-609600">
              <a:buFontTx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Область определения</a:t>
            </a:r>
          </a:p>
          <a:p>
            <a:pPr marL="692150" indent="-609600">
              <a:buFontTx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Монотонность</a:t>
            </a:r>
          </a:p>
          <a:p>
            <a:pPr marL="692150" indent="-609600">
              <a:buFontTx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Ограниченность</a:t>
            </a:r>
          </a:p>
          <a:p>
            <a:pPr marL="692150" indent="-609600">
              <a:buFontTx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Наибольшее, наименьшее значение </a:t>
            </a:r>
          </a:p>
          <a:p>
            <a:pPr marL="692150" indent="-609600">
              <a:buFontTx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Непрерывность                            </a:t>
            </a:r>
          </a:p>
          <a:p>
            <a:pPr marL="692150" indent="-609600">
              <a:buFontTx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Область значения</a:t>
            </a:r>
          </a:p>
          <a:p>
            <a:pPr marL="692150" indent="-609600">
              <a:buFontTx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Выпуклость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352800"/>
            <a:ext cx="3455988" cy="32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181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95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Учебник:стр.11-18 </a:t>
            </a:r>
          </a:p>
          <a:p>
            <a:pPr marL="137160" indent="0" algn="ctr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(выучить все определения)</a:t>
            </a:r>
          </a:p>
          <a:p>
            <a:pPr marL="137160" indent="0" algn="ctr">
              <a:buNone/>
            </a:pPr>
            <a:endParaRPr lang="ru-RU" sz="3600" dirty="0" smtClean="0">
              <a:solidFill>
                <a:schemeClr val="bg1"/>
              </a:solidFill>
            </a:endParaRP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№ </a:t>
            </a:r>
            <a:r>
              <a:rPr lang="ru-RU" sz="6000" dirty="0" smtClean="0">
                <a:solidFill>
                  <a:schemeClr val="bg1"/>
                </a:solidFill>
              </a:rPr>
              <a:t>2.12; 2.14.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1894" y="228600"/>
            <a:ext cx="8020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Домашнее задание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93963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116013" y="576173"/>
            <a:ext cx="77041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одном из рисунков изображен график функции, возрастающей на промежутке [- 1;4]. Укажите этот рисунок.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060575"/>
            <a:ext cx="6840538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894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229600" cy="1325562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charset="0"/>
              </a:rPr>
              <a:t/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charset="0"/>
              </a:rPr>
            </a:br>
            <a:r>
              <a:rPr lang="ru-RU" sz="2400" dirty="0" smtClean="0">
                <a:solidFill>
                  <a:srgbClr val="19772F"/>
                </a:solidFill>
                <a:effectLst/>
                <a:latin typeface="Arial" charset="0"/>
              </a:rPr>
              <a:t>На </a:t>
            </a:r>
            <a:r>
              <a:rPr lang="ru-RU" sz="2400" dirty="0" smtClean="0">
                <a:solidFill>
                  <a:srgbClr val="19772F"/>
                </a:solidFill>
                <a:effectLst/>
                <a:latin typeface="Arial" charset="0"/>
              </a:rPr>
              <a:t>одном из рисунков изображен график функции, убывающей на промежутке [0 ; 3 ]. </a:t>
            </a:r>
            <a:br>
              <a:rPr lang="ru-RU" sz="2400" dirty="0" smtClean="0">
                <a:solidFill>
                  <a:srgbClr val="19772F"/>
                </a:solidFill>
                <a:effectLst/>
                <a:latin typeface="Arial" charset="0"/>
              </a:rPr>
            </a:br>
            <a:r>
              <a:rPr lang="ru-RU" sz="2400" dirty="0" smtClean="0">
                <a:solidFill>
                  <a:srgbClr val="19772F"/>
                </a:solidFill>
                <a:effectLst/>
                <a:latin typeface="Arial" charset="0"/>
              </a:rPr>
              <a:t>Укажите этот рисунок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Arial" charset="0"/>
              </a:rPr>
              <a:t>.</a:t>
            </a:r>
          </a:p>
        </p:txBody>
      </p:sp>
      <p:pic>
        <p:nvPicPr>
          <p:cNvPr id="4609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773238"/>
            <a:ext cx="727233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3957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rot="5400000">
            <a:off x="2099220" y="4385204"/>
            <a:ext cx="4945577" cy="1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90600" y="838200"/>
            <a:ext cx="2524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Четная функция</a:t>
            </a:r>
            <a:endParaRPr lang="ru-RU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762000"/>
            <a:ext cx="2826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Нечетная функция</a:t>
            </a:r>
            <a:endParaRPr lang="ru-RU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371600"/>
            <a:ext cx="4506057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f(x)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называется четной, если  для любого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области определения выполняется равенство    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 (-x) = f (x)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 ч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етной функция симметричен относительно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 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оси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ординат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37943" y="1295400"/>
            <a:ext cx="4506057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f(x)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называется нечетной, если  для любого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области определения выполняется равенство </a:t>
            </a:r>
          </a:p>
          <a:p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 (-x) = - f (x)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 График нечетной функции симметричен относительно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начала координат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525" name="Object 7"/>
          <p:cNvGraphicFramePr>
            <a:graphicFrameLocks noChangeAspect="1"/>
          </p:cNvGraphicFramePr>
          <p:nvPr/>
        </p:nvGraphicFramePr>
        <p:xfrm>
          <a:off x="914400" y="3409951"/>
          <a:ext cx="2971800" cy="2971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3" r:id="rId5" imgW="1976628" imgH="1691945" progId="Visio.Drawing.11">
                  <p:embed/>
                </p:oleObj>
              </mc:Choice>
              <mc:Fallback>
                <p:oleObj r:id="rId5" imgW="1976628" imgH="1691945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3206" t="6764" r="12825" b="6764"/>
                      <a:stretch>
                        <a:fillRect/>
                      </a:stretch>
                    </p:blipFill>
                    <p:spPr bwMode="auto">
                      <a:xfrm>
                        <a:off x="914400" y="3409951"/>
                        <a:ext cx="2971800" cy="29717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6" name="Object 8"/>
          <p:cNvGraphicFramePr>
            <a:graphicFrameLocks noChangeAspect="1"/>
          </p:cNvGraphicFramePr>
          <p:nvPr/>
        </p:nvGraphicFramePr>
        <p:xfrm>
          <a:off x="5638800" y="3446755"/>
          <a:ext cx="2895600" cy="2876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4" r:id="rId7" imgW="1976628" imgH="1691945" progId="Visio.Drawing.11">
                  <p:embed/>
                </p:oleObj>
              </mc:Choice>
              <mc:Fallback>
                <p:oleObj r:id="rId7" imgW="1976628" imgH="1691945" progId="Visio.Drawing.11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2820" t="7253" r="12825" b="6764"/>
                      <a:stretch>
                        <a:fillRect/>
                      </a:stretch>
                    </p:blipFill>
                    <p:spPr bwMode="auto">
                      <a:xfrm>
                        <a:off x="5638800" y="3446755"/>
                        <a:ext cx="2895600" cy="28762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533400" y="3643314"/>
          <a:ext cx="3462927" cy="3214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2" name="Mathcad" r:id="rId3" imgW="2476500" imgH="1685925" progId="">
                  <p:embed/>
                </p:oleObj>
              </mc:Choice>
              <mc:Fallback>
                <p:oleObj name="Mathcad" r:id="rId3" imgW="2476500" imgH="1685925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43314"/>
                        <a:ext cx="3462927" cy="32146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9" name="Object 15"/>
          <p:cNvGraphicFramePr>
            <a:graphicFrameLocks noChangeAspect="1"/>
          </p:cNvGraphicFramePr>
          <p:nvPr/>
        </p:nvGraphicFramePr>
        <p:xfrm>
          <a:off x="5181600" y="3714752"/>
          <a:ext cx="3429024" cy="3143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3" name="Mathcad" r:id="rId5" imgW="2476500" imgH="1685925" progId="">
                  <p:embed/>
                </p:oleObj>
              </mc:Choice>
              <mc:Fallback>
                <p:oleObj name="Mathcad" r:id="rId5" imgW="2476500" imgH="1685925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714752"/>
                        <a:ext cx="3429024" cy="31432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>
          <a:xfrm>
            <a:off x="1371600" y="208674"/>
            <a:ext cx="5110170" cy="6858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3FBC"/>
                </a:solidFill>
                <a:effectLst/>
                <a:latin typeface="Times New Roman" pitchFamily="18" charset="0"/>
                <a:cs typeface="Times New Roman" pitchFamily="18" charset="0"/>
              </a:rPr>
              <a:t>Ограниченность</a:t>
            </a:r>
            <a:endParaRPr lang="ru-RU" sz="4000" b="1" dirty="0">
              <a:solidFill>
                <a:srgbClr val="003FB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0" y="990600"/>
            <a:ext cx="4495800" cy="215741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Функцию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sz="24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ограниченной снизу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множестве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 все значения функции на множестве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  </a:t>
            </a:r>
            <a:r>
              <a:rPr lang="ru-RU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больше некоторого числа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2233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4648200" y="990600"/>
            <a:ext cx="4495800" cy="200026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Функцию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sz="24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ограниченной сверху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множестве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 все значения функции на множестве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меньше некоторого числа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385030" y="5000636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2000232" y="3571876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7671311" y="5000636"/>
            <a:ext cx="298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6215074" y="3571876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142976" y="5715016"/>
            <a:ext cx="2214578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57150" cap="flat" cmpd="thinThick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410200" y="4800600"/>
            <a:ext cx="214314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2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2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2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99000">
              <a:srgbClr val="F0EBD5"/>
            </a:gs>
            <a:gs pos="100000">
              <a:srgbClr val="D1C39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29642" cy="12954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Наибольшее </a:t>
            </a:r>
            <a:r>
              <a:rPr lang="ru-RU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 наименьшее </a:t>
            </a:r>
            <a:r>
              <a:rPr lang="ru-RU" sz="4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значения</a:t>
            </a:r>
            <a:r>
              <a:rPr lang="en-US" sz="4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функции</a:t>
            </a:r>
            <a:endParaRPr lang="ru-RU" sz="40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79389" y="1598613"/>
            <a:ext cx="8785225" cy="5070475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называют наименьшим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значением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множестве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если:               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ClrTx/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области определения существует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такая точка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8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spcBef>
                <a:spcPts val="0"/>
              </a:spcBef>
              <a:buClrTx/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 определения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выполняется неравенство              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≥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8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называют наибольшим значением функции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множестве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если:               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области определения существует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такая точка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 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8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spcBef>
                <a:spcPts val="0"/>
              </a:spcBef>
              <a:buClr>
                <a:schemeClr val="tx1"/>
              </a:buCl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всех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 определения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выполняется неравенство                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800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75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35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650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675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300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700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500"/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250"/>
                            </p:stCondLst>
                            <p:childTnLst>
                              <p:par>
                                <p:cTn id="6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500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500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500"/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1"/>
      <p:bldP spid="686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62000" y="228600"/>
            <a:ext cx="7772400" cy="4330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6" name="Рисунок 25" descr="сет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04800"/>
            <a:ext cx="8280400" cy="6210300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4648200" y="838200"/>
            <a:ext cx="0" cy="55626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524000" y="3657600"/>
            <a:ext cx="63246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 rot="1118338">
            <a:off x="2247336" y="1508236"/>
            <a:ext cx="4831080" cy="3888740"/>
          </a:xfrm>
          <a:custGeom>
            <a:avLst/>
            <a:gdLst>
              <a:gd name="connsiteX0" fmla="*/ 0 w 4495800"/>
              <a:gd name="connsiteY0" fmla="*/ 1145540 h 3888740"/>
              <a:gd name="connsiteX1" fmla="*/ 594360 w 4495800"/>
              <a:gd name="connsiteY1" fmla="*/ 383540 h 3888740"/>
              <a:gd name="connsiteX2" fmla="*/ 3474720 w 4495800"/>
              <a:gd name="connsiteY2" fmla="*/ 3446780 h 3888740"/>
              <a:gd name="connsiteX3" fmla="*/ 4495800 w 4495800"/>
              <a:gd name="connsiteY3" fmla="*/ 3035300 h 3888740"/>
              <a:gd name="connsiteX4" fmla="*/ 4495800 w 4495800"/>
              <a:gd name="connsiteY4" fmla="*/ 3035300 h 388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800" h="3888740">
                <a:moveTo>
                  <a:pt x="0" y="1145540"/>
                </a:moveTo>
                <a:cubicBezTo>
                  <a:pt x="7620" y="572770"/>
                  <a:pt x="15240" y="0"/>
                  <a:pt x="594360" y="383540"/>
                </a:cubicBezTo>
                <a:cubicBezTo>
                  <a:pt x="1173480" y="767080"/>
                  <a:pt x="2824480" y="3004820"/>
                  <a:pt x="3474720" y="3446780"/>
                </a:cubicBezTo>
                <a:cubicBezTo>
                  <a:pt x="4124960" y="3888740"/>
                  <a:pt x="4495800" y="3035300"/>
                  <a:pt x="4495800" y="3035300"/>
                </a:cubicBezTo>
                <a:lnTo>
                  <a:pt x="4495800" y="3035300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371600" y="1143000"/>
            <a:ext cx="3276600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1981200" y="457200"/>
          <a:ext cx="1600200" cy="789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2" name="Equation" r:id="rId4" imgW="444240" imgH="203040" progId="Equation.DSMT4">
                  <p:embed/>
                </p:oleObj>
              </mc:Choice>
              <mc:Fallback>
                <p:oleObj name="Equation" r:id="rId4" imgW="44424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57200"/>
                        <a:ext cx="1600200" cy="7895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5959475" y="5026025"/>
          <a:ext cx="14160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3" name="Equation" r:id="rId6" imgW="393480" imgH="164880" progId="Equation.DSMT4">
                  <p:embed/>
                </p:oleObj>
              </mc:Choice>
              <mc:Fallback>
                <p:oleObj name="Equation" r:id="rId6" imgW="39348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9475" y="5026025"/>
                        <a:ext cx="1416050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4648200" y="5562600"/>
            <a:ext cx="3276600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44"/>
          <p:cNvSpPr>
            <a:spLocks noChangeArrowheads="1"/>
          </p:cNvSpPr>
          <p:nvPr/>
        </p:nvSpPr>
        <p:spPr bwMode="auto">
          <a:xfrm flipH="1" flipV="1">
            <a:off x="4572000" y="1066800"/>
            <a:ext cx="130175" cy="166688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Oval 44"/>
          <p:cNvSpPr>
            <a:spLocks noChangeArrowheads="1"/>
          </p:cNvSpPr>
          <p:nvPr/>
        </p:nvSpPr>
        <p:spPr bwMode="auto">
          <a:xfrm flipH="1" flipV="1">
            <a:off x="4572000" y="5486400"/>
            <a:ext cx="130175" cy="166688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4937125" y="868363"/>
          <a:ext cx="1141413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4" name="Equation" r:id="rId8" imgW="317160" imgH="228600" progId="Equation.DSMT4">
                  <p:embed/>
                </p:oleObj>
              </mc:Choice>
              <mc:Fallback>
                <p:oleObj name="Equation" r:id="rId8" imgW="3171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5" y="868363"/>
                        <a:ext cx="1141413" cy="887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3429000" y="4953000"/>
          <a:ext cx="1141413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5" name="Equation" r:id="rId10" imgW="317160" imgH="228600" progId="Equation.DSMT4">
                  <p:embed/>
                </p:oleObj>
              </mc:Choice>
              <mc:Fallback>
                <p:oleObj name="Equation" r:id="rId10" imgW="31716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953000"/>
                        <a:ext cx="1141413" cy="887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9330" y="1066800"/>
            <a:ext cx="8507413" cy="30480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Определение. Функция 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называется непрерывной на промежутке, если она определена на этом промежутке и  непрерывна в каждой точке этого промежутка. </a:t>
            </a:r>
            <a:endParaRPr lang="ru-RU" sz="2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Непрерывность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функции на промежутке Х означает, что график функции на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всей области определения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сплошной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Определите, на каком из рисунков изображен график непрерывной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475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0034" y="4786324"/>
          <a:ext cx="3492500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6" name="Worksheet" r:id="rId3" imgW="5934117" imgH="3209883" progId="Excel.Sheet.8">
                  <p:embed/>
                </p:oleObj>
              </mc:Choice>
              <mc:Fallback>
                <p:oleObj name="Worksheet" r:id="rId3" imgW="5934117" imgH="3209883" progId="Excel.Sheet.8">
                  <p:embed/>
                  <p:pic>
                    <p:nvPicPr>
                      <p:cNvPr id="0" name="Picture 2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3326"/>
                      <a:stretch>
                        <a:fillRect/>
                      </a:stretch>
                    </p:blipFill>
                    <p:spPr bwMode="auto">
                      <a:xfrm>
                        <a:off x="500034" y="4786324"/>
                        <a:ext cx="3492500" cy="188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8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429124" y="4786324"/>
          <a:ext cx="3322660" cy="1826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7" name="Worksheet" r:id="rId5" imgW="5486400" imgH="2819400" progId="Excel.Sheet.8">
                  <p:embed/>
                </p:oleObj>
              </mc:Choice>
              <mc:Fallback>
                <p:oleObj name="Worksheet" r:id="rId5" imgW="5486400" imgH="281940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728" t="17755" r="11598" b="7610"/>
                      <a:stretch>
                        <a:fillRect/>
                      </a:stretch>
                    </p:blipFill>
                    <p:spPr bwMode="auto">
                      <a:xfrm>
                        <a:off x="4429124" y="4786324"/>
                        <a:ext cx="3322660" cy="1826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2000232" y="4357694"/>
            <a:ext cx="428628" cy="428628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715009" y="4357694"/>
            <a:ext cx="428628" cy="428628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600200" y="5105400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74" y="0"/>
            <a:ext cx="91419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Непрерывность функции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сет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762000"/>
            <a:ext cx="3784600" cy="283845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4495800" cy="65085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/>
                <a:latin typeface="+mn-lt"/>
                <a:cs typeface="Times New Roman" pitchFamily="18" charset="0"/>
              </a:rPr>
              <a:t>Выпуклость функции.</a:t>
            </a:r>
            <a:endParaRPr lang="ru-RU" sz="3200" b="1" dirty="0">
              <a:solidFill>
                <a:srgbClr val="C00000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44" y="1285862"/>
            <a:ext cx="4500594" cy="5229225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ClrTx/>
              <a:buSzPct val="10000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выпукла вниз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промежутке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если, соединив любые две точки ее графика отрезком прямой, мы обнаружим, что соответствующая часть графика лежит </a:t>
            </a:r>
            <a: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проведенного отрезка.</a:t>
            </a:r>
          </a:p>
          <a:p>
            <a:pPr marL="0" indent="0">
              <a:spcBef>
                <a:spcPts val="0"/>
              </a:spcBef>
              <a:buClrTx/>
              <a:buSzPct val="100000"/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Tx/>
              <a:buSzPct val="100000"/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Tx/>
              <a:buSzPct val="100000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Функция </a:t>
            </a: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выпукла вверх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промежутке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если соединив любые две точки ее графика отрезком прямой, мы обнаружим, что соответствующая часть графика лежит </a:t>
            </a:r>
            <a: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выше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проведенного отрезка 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>
            <a:off x="5715000" y="2133600"/>
            <a:ext cx="1785950" cy="99537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416062" y="1097280"/>
            <a:ext cx="3317630" cy="2290689"/>
          </a:xfrm>
          <a:custGeom>
            <a:avLst/>
            <a:gdLst>
              <a:gd name="connsiteX0" fmla="*/ 0 w 3317630"/>
              <a:gd name="connsiteY0" fmla="*/ 0 h 2290689"/>
              <a:gd name="connsiteX1" fmla="*/ 309489 w 3317630"/>
              <a:gd name="connsiteY1" fmla="*/ 1083212 h 2290689"/>
              <a:gd name="connsiteX2" fmla="*/ 801858 w 3317630"/>
              <a:gd name="connsiteY2" fmla="*/ 1758462 h 2290689"/>
              <a:gd name="connsiteX3" fmla="*/ 2940147 w 3317630"/>
              <a:gd name="connsiteY3" fmla="*/ 2208628 h 2290689"/>
              <a:gd name="connsiteX4" fmla="*/ 3066756 w 3317630"/>
              <a:gd name="connsiteY4" fmla="*/ 2250831 h 229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7630" h="2290689">
                <a:moveTo>
                  <a:pt x="0" y="0"/>
                </a:moveTo>
                <a:cubicBezTo>
                  <a:pt x="87923" y="395067"/>
                  <a:pt x="175846" y="790135"/>
                  <a:pt x="309489" y="1083212"/>
                </a:cubicBezTo>
                <a:cubicBezTo>
                  <a:pt x="443132" y="1376289"/>
                  <a:pt x="363415" y="1570893"/>
                  <a:pt x="801858" y="1758462"/>
                </a:cubicBezTo>
                <a:cubicBezTo>
                  <a:pt x="1240301" y="1946031"/>
                  <a:pt x="2562664" y="2126567"/>
                  <a:pt x="2940147" y="2208628"/>
                </a:cubicBezTo>
                <a:cubicBezTo>
                  <a:pt x="3317630" y="2290689"/>
                  <a:pt x="3192193" y="2270760"/>
                  <a:pt x="3066756" y="2250831"/>
                </a:cubicBezTo>
              </a:path>
            </a:pathLst>
          </a:custGeom>
          <a:ln w="38100">
            <a:solidFill>
              <a:srgbClr val="003F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" name="Рисунок 19" descr="сет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657600"/>
            <a:ext cx="3784600" cy="283845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21" name="Полилиния 20"/>
          <p:cNvSpPr/>
          <p:nvPr/>
        </p:nvSpPr>
        <p:spPr>
          <a:xfrm rot="6637081">
            <a:off x="4980477" y="4171876"/>
            <a:ext cx="3317630" cy="2290689"/>
          </a:xfrm>
          <a:custGeom>
            <a:avLst/>
            <a:gdLst>
              <a:gd name="connsiteX0" fmla="*/ 0 w 3317630"/>
              <a:gd name="connsiteY0" fmla="*/ 0 h 2290689"/>
              <a:gd name="connsiteX1" fmla="*/ 309489 w 3317630"/>
              <a:gd name="connsiteY1" fmla="*/ 1083212 h 2290689"/>
              <a:gd name="connsiteX2" fmla="*/ 801858 w 3317630"/>
              <a:gd name="connsiteY2" fmla="*/ 1758462 h 2290689"/>
              <a:gd name="connsiteX3" fmla="*/ 2940147 w 3317630"/>
              <a:gd name="connsiteY3" fmla="*/ 2208628 h 2290689"/>
              <a:gd name="connsiteX4" fmla="*/ 3066756 w 3317630"/>
              <a:gd name="connsiteY4" fmla="*/ 2250831 h 229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7630" h="2290689">
                <a:moveTo>
                  <a:pt x="0" y="0"/>
                </a:moveTo>
                <a:cubicBezTo>
                  <a:pt x="87923" y="395067"/>
                  <a:pt x="175846" y="790135"/>
                  <a:pt x="309489" y="1083212"/>
                </a:cubicBezTo>
                <a:cubicBezTo>
                  <a:pt x="443132" y="1376289"/>
                  <a:pt x="363415" y="1570893"/>
                  <a:pt x="801858" y="1758462"/>
                </a:cubicBezTo>
                <a:cubicBezTo>
                  <a:pt x="1240301" y="1946031"/>
                  <a:pt x="2562664" y="2126567"/>
                  <a:pt x="2940147" y="2208628"/>
                </a:cubicBezTo>
                <a:cubicBezTo>
                  <a:pt x="3317630" y="2290689"/>
                  <a:pt x="3192193" y="2270760"/>
                  <a:pt x="3066756" y="2250831"/>
                </a:cubicBezTo>
              </a:path>
            </a:pathLst>
          </a:custGeom>
          <a:ln w="38100">
            <a:solidFill>
              <a:srgbClr val="003F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 flipV="1">
            <a:off x="5715000" y="4114800"/>
            <a:ext cx="2286000" cy="11430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924800" y="4038600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638800" y="5181600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467600" y="3124200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638800" y="2057400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31" grpId="0" animBg="1"/>
      <p:bldP spid="17" grpId="0" animBg="1"/>
      <p:bldP spid="21" grpId="1" animBg="1"/>
      <p:bldP spid="22" grpId="1" animBg="1"/>
      <p:bldP spid="23" grpId="0" animBg="1"/>
      <p:bldP spid="24" grpId="0" animBg="1"/>
      <p:bldP spid="25" grpId="0" animBg="1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2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FFC000"/>
      </a:accent1>
      <a:accent2>
        <a:srgbClr val="E1D5A3"/>
      </a:accent2>
      <a:accent3>
        <a:srgbClr val="FF0000"/>
      </a:accent3>
      <a:accent4>
        <a:srgbClr val="6585CF"/>
      </a:accent4>
      <a:accent5>
        <a:srgbClr val="7E6BC9"/>
      </a:accent5>
      <a:accent6>
        <a:srgbClr val="92D050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3162</TotalTime>
  <Words>435</Words>
  <Application>Microsoft Office PowerPoint</Application>
  <PresentationFormat>Экран (4:3)</PresentationFormat>
  <Paragraphs>66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Апекс</vt:lpstr>
      <vt:lpstr>Visio.Drawing.11</vt:lpstr>
      <vt:lpstr>Worksheet</vt:lpstr>
      <vt:lpstr>Equation</vt:lpstr>
      <vt:lpstr>Mathcad</vt:lpstr>
      <vt:lpstr>Презентация PowerPoint</vt:lpstr>
      <vt:lpstr>Презентация PowerPoint</vt:lpstr>
      <vt:lpstr> На одном из рисунков изображен график функции, убывающей на промежутке [0 ; 3 ].  Укажите этот рисунок.</vt:lpstr>
      <vt:lpstr>Презентация PowerPoint</vt:lpstr>
      <vt:lpstr>Ограниченность</vt:lpstr>
      <vt:lpstr>Наибольшее и наименьшее значения функции</vt:lpstr>
      <vt:lpstr>Презентация PowerPoint</vt:lpstr>
      <vt:lpstr>Презентация PowerPoint</vt:lpstr>
      <vt:lpstr>Выпуклость функции.</vt:lpstr>
      <vt:lpstr>План исследования функции</vt:lpstr>
      <vt:lpstr>Перечислите свойства функции: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Правило (“фонтана”)</dc:title>
  <dc:creator>pc</dc:creator>
  <cp:lastModifiedBy>user</cp:lastModifiedBy>
  <cp:revision>332</cp:revision>
  <dcterms:modified xsi:type="dcterms:W3CDTF">2014-09-14T21:09:46Z</dcterms:modified>
</cp:coreProperties>
</file>