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8DF94-DFFD-4DA1-9EDF-5B059F1EC108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B0302-3E40-4CCA-84D3-E6D581E791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38447-F625-4023-B2E8-8949247E0C5F}" type="slidenum">
              <a:rPr lang="ru-RU"/>
              <a:pPr/>
              <a:t>11</a:t>
            </a:fld>
            <a:endParaRPr lang="ru-RU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2C099-3909-4455-9464-C8911FE12CDD}" type="slidenum">
              <a:rPr lang="ru-RU"/>
              <a:pPr/>
              <a:t>12</a:t>
            </a:fld>
            <a:endParaRPr lang="ru-RU"/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gi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277098" cy="61103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Включение учащихся в социальные и культурные практики как условие воспитания и </a:t>
            </a:r>
            <a:r>
              <a:rPr lang="ru-RU" dirty="0" smtClean="0"/>
              <a:t>социализации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354442" y="4643446"/>
            <a:ext cx="503178" cy="35719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5906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  <a:effectLst/>
              </a:rPr>
              <a:t>Задание. </a:t>
            </a:r>
            <a:r>
              <a:rPr lang="ru-RU" sz="2400" dirty="0" smtClean="0"/>
              <a:t>Составьте список мероприятий по включению учащихся в социальные и культурные практики в процессе:</a:t>
            </a:r>
            <a:br>
              <a:rPr lang="ru-RU" sz="2400" dirty="0" smtClean="0"/>
            </a:br>
            <a:r>
              <a:rPr lang="ru-RU" sz="2400" b="1" dirty="0" smtClean="0"/>
              <a:t> </a:t>
            </a:r>
            <a:r>
              <a:rPr lang="ru-RU" sz="2400" b="1" dirty="0" smtClean="0"/>
              <a:t>1. </a:t>
            </a:r>
            <a:r>
              <a:rPr lang="ru-RU" sz="2400" b="1" dirty="0" smtClean="0">
                <a:solidFill>
                  <a:srgbClr val="92D050"/>
                </a:solidFill>
              </a:rPr>
              <a:t>в</a:t>
            </a:r>
            <a:r>
              <a:rPr lang="ru-RU" sz="2400" b="1" dirty="0" smtClean="0">
                <a:solidFill>
                  <a:srgbClr val="92D050"/>
                </a:solidFill>
              </a:rPr>
              <a:t>оспитания </a:t>
            </a:r>
            <a:r>
              <a:rPr lang="ru-RU" sz="2400" b="1" dirty="0" smtClean="0">
                <a:solidFill>
                  <a:srgbClr val="92D050"/>
                </a:solidFill>
              </a:rPr>
              <a:t>гражданственности, патриотизма, уважения к правам, свободам и обязанностям </a:t>
            </a:r>
            <a:r>
              <a:rPr lang="ru-RU" sz="2400" b="1" dirty="0" smtClean="0">
                <a:solidFill>
                  <a:srgbClr val="92D050"/>
                </a:solidFill>
              </a:rPr>
              <a:t>человека</a:t>
            </a:r>
            <a:r>
              <a:rPr lang="ru-RU" sz="2400" b="1" dirty="0" smtClean="0"/>
              <a:t>;</a:t>
            </a:r>
            <a:br>
              <a:rPr lang="ru-RU" sz="2400" b="1" dirty="0" smtClean="0"/>
            </a:br>
            <a:r>
              <a:rPr lang="ru-RU" sz="2400" b="1" dirty="0" smtClean="0"/>
              <a:t>2.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в</a:t>
            </a:r>
            <a:r>
              <a:rPr lang="ru-RU" sz="2400" b="1" dirty="0" smtClean="0">
                <a:solidFill>
                  <a:srgbClr val="00B0F0"/>
                </a:solidFill>
              </a:rPr>
              <a:t>оспитания </a:t>
            </a:r>
            <a:r>
              <a:rPr lang="ru-RU" sz="2400" b="1" dirty="0" smtClean="0">
                <a:solidFill>
                  <a:srgbClr val="00B0F0"/>
                </a:solidFill>
              </a:rPr>
              <a:t>социальной ответственности и компетентности </a:t>
            </a:r>
            <a:r>
              <a:rPr lang="ru-RU" sz="2400" b="1" dirty="0" smtClean="0"/>
              <a:t>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 </a:t>
            </a:r>
            <a:r>
              <a:rPr lang="ru-RU" sz="2400" b="1" dirty="0" smtClean="0">
                <a:solidFill>
                  <a:srgbClr val="FFFF00"/>
                </a:solidFill>
              </a:rPr>
              <a:t>воспитания </a:t>
            </a:r>
            <a:r>
              <a:rPr lang="ru-RU" sz="2400" b="1" dirty="0" smtClean="0">
                <a:solidFill>
                  <a:srgbClr val="FFFF00"/>
                </a:solidFill>
              </a:rPr>
              <a:t>нравственных чувств, убеждений, этического сознания </a:t>
            </a:r>
            <a:r>
              <a:rPr lang="ru-RU" sz="2400" b="1" dirty="0" smtClean="0"/>
              <a:t>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4. </a:t>
            </a:r>
            <a:r>
              <a:rPr lang="ru-RU" sz="2400" b="1" dirty="0" smtClean="0">
                <a:solidFill>
                  <a:srgbClr val="00B050"/>
                </a:solidFill>
              </a:rPr>
              <a:t>воспитания </a:t>
            </a:r>
            <a:r>
              <a:rPr lang="ru-RU" sz="2400" b="1" dirty="0" smtClean="0">
                <a:solidFill>
                  <a:srgbClr val="00B050"/>
                </a:solidFill>
              </a:rPr>
              <a:t>экологической культуры, культуры здорового и безопасного образа жизни </a:t>
            </a:r>
            <a:r>
              <a:rPr lang="ru-RU" sz="2400" b="1" dirty="0" smtClean="0"/>
              <a:t>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5. </a:t>
            </a:r>
            <a:r>
              <a:rPr lang="ru-RU" sz="2000" b="1" dirty="0" smtClean="0"/>
              <a:t>воспитания </a:t>
            </a:r>
            <a:r>
              <a:rPr lang="ru-RU" sz="2000" b="1" dirty="0" smtClean="0"/>
              <a:t>трудолюбия, сознательного, творческого отношения к образованию, труду и жизни, подготовка к сознательному выбору профессии </a:t>
            </a:r>
            <a:r>
              <a:rPr lang="ru-RU" sz="2000" b="1" dirty="0" smtClean="0"/>
              <a:t>;</a:t>
            </a:r>
            <a:br>
              <a:rPr lang="ru-RU" sz="2000" b="1" dirty="0" smtClean="0"/>
            </a:br>
            <a:r>
              <a:rPr lang="ru-RU" sz="2000" b="1" dirty="0" smtClean="0"/>
              <a:t>6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оспитания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ценностного отношения к прекрасному, формирование основ эстетической культуры (эстетическое воспитание) </a:t>
            </a:r>
            <a:r>
              <a:rPr lang="ru-RU" sz="2000" b="1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026"/>
          <p:cNvSpPr>
            <a:spLocks noChangeArrowheads="1"/>
          </p:cNvSpPr>
          <p:nvPr/>
        </p:nvSpPr>
        <p:spPr bwMode="auto">
          <a:xfrm>
            <a:off x="762000" y="1066800"/>
            <a:ext cx="7696200" cy="4419600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AutoShape 1027"/>
          <p:cNvSpPr>
            <a:spLocks noChangeArrowheads="1"/>
          </p:cNvSpPr>
          <p:nvPr/>
        </p:nvSpPr>
        <p:spPr bwMode="auto">
          <a:xfrm>
            <a:off x="530225" y="914400"/>
            <a:ext cx="8077200" cy="4876800"/>
          </a:xfrm>
          <a:custGeom>
            <a:avLst/>
            <a:gdLst>
              <a:gd name="T0" fmla="*/ 4038600 w 21600"/>
              <a:gd name="T1" fmla="*/ 0 h 21600"/>
              <a:gd name="T2" fmla="*/ 1182786 w 21600"/>
              <a:gd name="T3" fmla="*/ 714135 h 21600"/>
              <a:gd name="T4" fmla="*/ 0 w 21600"/>
              <a:gd name="T5" fmla="*/ 2438400 h 21600"/>
              <a:gd name="T6" fmla="*/ 1182786 w 21600"/>
              <a:gd name="T7" fmla="*/ 4162665 h 21600"/>
              <a:gd name="T8" fmla="*/ 4038600 w 21600"/>
              <a:gd name="T9" fmla="*/ 4876800 h 21600"/>
              <a:gd name="T10" fmla="*/ 6894414 w 21600"/>
              <a:gd name="T11" fmla="*/ 4162665 h 21600"/>
              <a:gd name="T12" fmla="*/ 8077200 w 21600"/>
              <a:gd name="T13" fmla="*/ 2438400 h 21600"/>
              <a:gd name="T14" fmla="*/ 6894414 w 21600"/>
              <a:gd name="T15" fmla="*/ 7141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17" y="10800"/>
                </a:moveTo>
                <a:cubicBezTo>
                  <a:pt x="917" y="16258"/>
                  <a:pt x="5342" y="20683"/>
                  <a:pt x="10800" y="20683"/>
                </a:cubicBezTo>
                <a:cubicBezTo>
                  <a:pt x="16258" y="20683"/>
                  <a:pt x="20683" y="16258"/>
                  <a:pt x="20683" y="10800"/>
                </a:cubicBezTo>
                <a:cubicBezTo>
                  <a:pt x="20683" y="5342"/>
                  <a:pt x="16258" y="917"/>
                  <a:pt x="10800" y="917"/>
                </a:cubicBezTo>
                <a:cubicBezTo>
                  <a:pt x="5342" y="917"/>
                  <a:pt x="917" y="5342"/>
                  <a:pt x="917" y="10800"/>
                </a:cubicBezTo>
                <a:close/>
              </a:path>
            </a:pathLst>
          </a:custGeom>
          <a:gradFill rotWithShape="0">
            <a:gsLst>
              <a:gs pos="0">
                <a:srgbClr val="825600"/>
              </a:gs>
              <a:gs pos="6500">
                <a:srgbClr val="FFA800"/>
              </a:gs>
              <a:gs pos="14000">
                <a:srgbClr val="825600"/>
              </a:gs>
              <a:gs pos="21500">
                <a:srgbClr val="FFA800"/>
              </a:gs>
              <a:gs pos="28999">
                <a:srgbClr val="825600"/>
              </a:gs>
              <a:gs pos="36000">
                <a:srgbClr val="FFA800"/>
              </a:gs>
              <a:gs pos="43500">
                <a:srgbClr val="825600"/>
              </a:gs>
              <a:gs pos="50000">
                <a:srgbClr val="FFA800"/>
              </a:gs>
              <a:gs pos="56500">
                <a:srgbClr val="825600"/>
              </a:gs>
              <a:gs pos="64000">
                <a:srgbClr val="FFA800"/>
              </a:gs>
              <a:gs pos="71001">
                <a:srgbClr val="825600"/>
              </a:gs>
              <a:gs pos="78500">
                <a:srgbClr val="FFA800"/>
              </a:gs>
              <a:gs pos="86000">
                <a:srgbClr val="825600"/>
              </a:gs>
              <a:gs pos="93500">
                <a:srgbClr val="FFA800"/>
              </a:gs>
              <a:gs pos="100000">
                <a:srgbClr val="8256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25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1978025" y="685800"/>
            <a:ext cx="5181600" cy="5086350"/>
            <a:chOff x="1246" y="432"/>
            <a:chExt cx="3264" cy="3204"/>
          </a:xfrm>
        </p:grpSpPr>
        <p:pic>
          <p:nvPicPr>
            <p:cNvPr id="6153" name="Picture 1029" descr="BD20656_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46" y="432"/>
              <a:ext cx="3264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030" descr="BD20657_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4" y="3168"/>
              <a:ext cx="3168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3" name="Rectangle 1031"/>
          <p:cNvSpPr>
            <a:spLocks noChangeArrowheads="1"/>
          </p:cNvSpPr>
          <p:nvPr/>
        </p:nvSpPr>
        <p:spPr bwMode="auto">
          <a:xfrm>
            <a:off x="1593850" y="1641475"/>
            <a:ext cx="59499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600" b="1" i="1" dirty="0"/>
              <a:t>Два мира есть у человека:</a:t>
            </a:r>
          </a:p>
          <a:p>
            <a:pPr eaLnBrk="0" hangingPunct="0"/>
            <a:r>
              <a:rPr lang="ru-RU" sz="3600" b="1" i="1" dirty="0"/>
              <a:t>Один, который нас творил,</a:t>
            </a:r>
          </a:p>
          <a:p>
            <a:pPr eaLnBrk="0" hangingPunct="0"/>
            <a:r>
              <a:rPr lang="ru-RU" sz="3600" b="1" i="1" dirty="0"/>
              <a:t>Другой, который мы до века</a:t>
            </a:r>
          </a:p>
          <a:p>
            <a:pPr eaLnBrk="0" hangingPunct="0"/>
            <a:r>
              <a:rPr lang="ru-RU" sz="3600" b="1" i="1" dirty="0"/>
              <a:t>Творим по мере наших сил</a:t>
            </a:r>
          </a:p>
          <a:p>
            <a:pPr eaLnBrk="0" hangingPunct="0"/>
            <a:endParaRPr lang="ru-RU" sz="3600" b="1" i="1" dirty="0"/>
          </a:p>
          <a:p>
            <a:pPr eaLnBrk="0" hangingPunct="0"/>
            <a:r>
              <a:rPr lang="ru-RU" sz="3600" b="1" i="1" dirty="0"/>
              <a:t>                     Н.А.Заболоцкий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1447800" y="304800"/>
            <a:ext cx="6248400" cy="242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Творческих Вам успехов </a:t>
            </a:r>
          </a:p>
          <a:p>
            <a:pPr algn="ctr"/>
            <a:r>
              <a:rPr lang="ru-RU" sz="3600" b="1" i="1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в воспитании</a:t>
            </a:r>
          </a:p>
          <a:p>
            <a:pPr algn="ctr"/>
            <a:r>
              <a:rPr lang="ru-RU" sz="3600" b="1" i="1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 подрастающего поколения!</a:t>
            </a:r>
          </a:p>
        </p:txBody>
      </p:sp>
      <p:sp>
        <p:nvSpPr>
          <p:cNvPr id="83973" name="Text Box 5" descr="AG00048_"/>
          <p:cNvSpPr txBox="1">
            <a:spLocks noChangeArrowheads="1"/>
          </p:cNvSpPr>
          <p:nvPr/>
        </p:nvSpPr>
        <p:spPr bwMode="auto">
          <a:xfrm>
            <a:off x="3200400" y="2819400"/>
            <a:ext cx="58674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/>
              <a:t>Пусть каждый день и каждый час</a:t>
            </a:r>
          </a:p>
          <a:p>
            <a:pPr>
              <a:spcBef>
                <a:spcPct val="50000"/>
              </a:spcBef>
            </a:pPr>
            <a:r>
              <a:rPr lang="ru-RU" sz="2800" b="1" i="1"/>
              <a:t>Вам новое добудет:</a:t>
            </a:r>
          </a:p>
          <a:p>
            <a:pPr>
              <a:spcBef>
                <a:spcPct val="50000"/>
              </a:spcBef>
            </a:pPr>
            <a:r>
              <a:rPr lang="ru-RU" sz="2800" b="1" i="1"/>
              <a:t>Пусть будет добрым ум у Вас,</a:t>
            </a:r>
          </a:p>
          <a:p>
            <a:pPr>
              <a:spcBef>
                <a:spcPct val="50000"/>
              </a:spcBef>
            </a:pPr>
            <a:r>
              <a:rPr lang="ru-RU" sz="2800" b="1" i="1"/>
              <a:t>А сердце мудрым будет</a:t>
            </a:r>
          </a:p>
          <a:p>
            <a:pPr>
              <a:spcBef>
                <a:spcPct val="50000"/>
              </a:spcBef>
            </a:pPr>
            <a:r>
              <a:rPr lang="ru-RU" sz="2800" b="1" i="1"/>
              <a:t>                                    С.Маршак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Процесс воспитания и социализации направлен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4400552" cy="4929222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92D050"/>
                </a:solidFill>
              </a:rPr>
              <a:t>обеспечение </a:t>
            </a:r>
            <a:r>
              <a:rPr lang="ru-RU" sz="2400" b="1" dirty="0" smtClean="0">
                <a:solidFill>
                  <a:srgbClr val="92D050"/>
                </a:solidFill>
              </a:rPr>
              <a:t>духовно-нравственного </a:t>
            </a:r>
            <a:r>
              <a:rPr lang="ru-RU" sz="2400" b="1" dirty="0" smtClean="0">
                <a:solidFill>
                  <a:srgbClr val="92D050"/>
                </a:solidFill>
              </a:rPr>
              <a:t>развития и </a:t>
            </a:r>
            <a:r>
              <a:rPr lang="ru-RU" sz="2400" b="1" dirty="0" smtClean="0">
                <a:solidFill>
                  <a:srgbClr val="92D050"/>
                </a:solidFill>
              </a:rPr>
              <a:t>воспитания;</a:t>
            </a:r>
          </a:p>
          <a:p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беспечение социализации;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о</a:t>
            </a:r>
            <a:r>
              <a:rPr lang="ru-RU" sz="2400" b="1" dirty="0" smtClean="0">
                <a:solidFill>
                  <a:srgbClr val="FFC000"/>
                </a:solidFill>
              </a:rPr>
              <a:t>беспечение профессиональной ориентации, </a:t>
            </a:r>
          </a:p>
          <a:p>
            <a:r>
              <a:rPr lang="ru-RU" sz="2400" b="1" dirty="0" smtClean="0">
                <a:solidFill>
                  <a:srgbClr val="92D050"/>
                </a:solidFill>
              </a:rPr>
              <a:t>формирование </a:t>
            </a:r>
            <a:r>
              <a:rPr lang="ru-RU" sz="2400" b="1" dirty="0" smtClean="0">
                <a:solidFill>
                  <a:srgbClr val="92D050"/>
                </a:solidFill>
              </a:rPr>
              <a:t>экологической </a:t>
            </a:r>
            <a:r>
              <a:rPr lang="ru-RU" sz="2400" b="1" dirty="0" smtClean="0">
                <a:solidFill>
                  <a:srgbClr val="92D050"/>
                </a:solidFill>
              </a:rPr>
              <a:t>культуры ;</a:t>
            </a:r>
          </a:p>
          <a:p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ф</a:t>
            </a: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ормирование культуры </a:t>
            </a:r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здорового и безопасного образа жизни.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7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1214422"/>
            <a:ext cx="1857356" cy="170978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714876" y="1785926"/>
            <a:ext cx="250033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piv7um4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428868"/>
            <a:ext cx="2298400" cy="138452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071802" y="3000372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ConfusingCrossroa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527" y="3143248"/>
            <a:ext cx="2319473" cy="1847847"/>
          </a:xfrm>
          <a:prstGeom prst="rect">
            <a:avLst/>
          </a:prstGeom>
        </p:spPr>
      </p:pic>
      <p:cxnSp>
        <p:nvCxnSpPr>
          <p:cNvPr id="15" name="Прямая со стрелкой 14"/>
          <p:cNvCxnSpPr>
            <a:endCxn id="13" idx="1"/>
          </p:cNvCxnSpPr>
          <p:nvPr/>
        </p:nvCxnSpPr>
        <p:spPr>
          <a:xfrm>
            <a:off x="3929058" y="4000504"/>
            <a:ext cx="2895469" cy="66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_11456515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071942"/>
            <a:ext cx="1643074" cy="2185289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>
            <a:off x="3286116" y="4786322"/>
            <a:ext cx="142876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9d4ec4c174a9931f8ea6d518594ca7f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325" y="5222189"/>
            <a:ext cx="2589675" cy="1635811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3500430" y="6215082"/>
            <a:ext cx="285752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42844" y="150896"/>
            <a:ext cx="76612" cy="6400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0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375" b="20375"/>
          <a:stretch>
            <a:fillRect/>
          </a:stretch>
        </p:blipFill>
        <p:spPr>
          <a:xfrm>
            <a:off x="928662" y="2071678"/>
            <a:ext cx="4286256" cy="23045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0"/>
            <a:ext cx="7333488" cy="21431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Важным условием педагогической поддержки социализации обучающихся является их включение в общественно значимые дела, социальные и культурные практики. 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3__________________________________________________________________________________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928802"/>
            <a:ext cx="3643306" cy="2419383"/>
          </a:xfrm>
          <a:prstGeom prst="rect">
            <a:avLst/>
          </a:prstGeom>
        </p:spPr>
      </p:pic>
      <p:pic>
        <p:nvPicPr>
          <p:cNvPr id="7" name="Рисунок 6" descr="p8_p10203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995254"/>
            <a:ext cx="3786214" cy="2862746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x-none" sz="2200" smtClean="0">
                <a:effectLst/>
              </a:rPr>
              <a:t>Основное содержание воспитания и социализации обучающихся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5" name="Рисунок 4" descr="3___________________________________________________________________________________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571" b="8571"/>
          <a:stretch>
            <a:fillRect/>
          </a:stretch>
        </p:blipFill>
        <p:spPr>
          <a:xfrm>
            <a:off x="714348" y="1785926"/>
            <a:ext cx="4958785" cy="30815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0"/>
            <a:ext cx="7333488" cy="12858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Воспитание гражданственности, патриотизма, уважения к правам, свободам и обязанностям человека</a:t>
            </a:r>
            <a:endParaRPr lang="ru-RU" sz="2400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654515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643050"/>
            <a:ext cx="3214710" cy="453424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637768" cy="6400800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2000" smtClean="0">
                <a:effectLst/>
              </a:rPr>
              <a:t>Основное содержание воспитания и социализации обучающихся</a:t>
            </a:r>
            <a:endParaRPr lang="ru-RU" sz="2000" dirty="0"/>
          </a:p>
        </p:txBody>
      </p:sp>
      <p:pic>
        <p:nvPicPr>
          <p:cNvPr id="5" name="Рисунок 4" descr="school200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204" b="11204"/>
          <a:stretch>
            <a:fillRect/>
          </a:stretch>
        </p:blipFill>
        <p:spPr>
          <a:xfrm>
            <a:off x="4714876" y="785794"/>
            <a:ext cx="3929066" cy="29391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0"/>
            <a:ext cx="7333488" cy="8572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Воспитание социальной ответственности и компетентности</a:t>
            </a:r>
            <a:endParaRPr lang="ru-RU" sz="2400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p3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142984"/>
            <a:ext cx="3862398" cy="2889011"/>
          </a:xfrm>
          <a:prstGeom prst="rect">
            <a:avLst/>
          </a:prstGeom>
        </p:spPr>
      </p:pic>
      <p:pic>
        <p:nvPicPr>
          <p:cNvPr id="7" name="Рисунок 6" descr="4f704fe818b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786190"/>
            <a:ext cx="3809995" cy="2857496"/>
          </a:xfrm>
          <a:prstGeom prst="rect">
            <a:avLst/>
          </a:prstGeom>
        </p:spPr>
      </p:pic>
      <p:pic>
        <p:nvPicPr>
          <p:cNvPr id="8" name="Рисунок 7" descr="31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786190"/>
            <a:ext cx="4592443" cy="257176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0896"/>
            <a:ext cx="714348" cy="6400800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2000" smtClean="0">
                <a:effectLst/>
              </a:rPr>
              <a:t>Основное содержание воспитания и социализации обучающихся</a:t>
            </a:r>
            <a:endParaRPr lang="ru-RU" sz="2000" dirty="0"/>
          </a:p>
        </p:txBody>
      </p:sp>
      <p:pic>
        <p:nvPicPr>
          <p:cNvPr id="5" name="Рисунок 4" descr="41819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106" r="5106"/>
          <a:stretch>
            <a:fillRect/>
          </a:stretch>
        </p:blipFill>
        <p:spPr>
          <a:xfrm>
            <a:off x="4500562" y="1214422"/>
            <a:ext cx="4333878" cy="32419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0"/>
            <a:ext cx="7333488" cy="10001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Воспитание нравственных чувств, убеждений, этического сознания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HCALYLQVVCA2NVVSECA0LLCDMCAGYY5RUCA0M06N3CAQM3WX8CASHR5ZRCAR1M61ZCAALSVTLCARDYE2PCAA457JKCA8P9581CA4QMR94CAFE2RR1CALRVEWZCA2E31X9CA31F8DZCADZDB7LCALY1P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25" y="1357298"/>
            <a:ext cx="3238522" cy="2428892"/>
          </a:xfrm>
          <a:prstGeom prst="rect">
            <a:avLst/>
          </a:prstGeom>
        </p:spPr>
      </p:pic>
      <p:pic>
        <p:nvPicPr>
          <p:cNvPr id="7" name="Рисунок 6" descr="v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714752"/>
            <a:ext cx="3752196" cy="2462378"/>
          </a:xfrm>
          <a:prstGeom prst="rect">
            <a:avLst/>
          </a:prstGeom>
        </p:spPr>
      </p:pic>
      <p:pic>
        <p:nvPicPr>
          <p:cNvPr id="8" name="Рисунок 7" descr="1676478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7" y="4286256"/>
            <a:ext cx="4948087" cy="228601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566330" cy="6400800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2000" smtClean="0">
                <a:effectLst/>
              </a:rPr>
              <a:t>Основное содержание воспитания и социализации обучающихся</a:t>
            </a:r>
            <a:endParaRPr lang="ru-RU" sz="2000" dirty="0"/>
          </a:p>
        </p:txBody>
      </p:sp>
      <p:pic>
        <p:nvPicPr>
          <p:cNvPr id="5" name="Рисунок 4" descr="_11456515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78" b="21878"/>
          <a:stretch>
            <a:fillRect/>
          </a:stretch>
        </p:blipFill>
        <p:spPr>
          <a:xfrm>
            <a:off x="5214942" y="1285860"/>
            <a:ext cx="3635381" cy="27194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0"/>
            <a:ext cx="7333488" cy="12144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Воспитание экологической культуры, культуры здорового и безопасного образа жизни</a:t>
            </a:r>
            <a:endParaRPr lang="ru-RU" sz="2400" dirty="0" smtClean="0">
              <a:solidFill>
                <a:srgbClr val="92D05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-_-_1_~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616942"/>
            <a:ext cx="2962271" cy="2241058"/>
          </a:xfrm>
          <a:prstGeom prst="rect">
            <a:avLst/>
          </a:prstGeom>
        </p:spPr>
      </p:pic>
      <p:pic>
        <p:nvPicPr>
          <p:cNvPr id="7" name="Рисунок 6" descr="9d4ec4c174a9931f8ea6d518594ca7f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928802"/>
            <a:ext cx="3886208" cy="2454788"/>
          </a:xfrm>
          <a:prstGeom prst="rect">
            <a:avLst/>
          </a:prstGeom>
        </p:spPr>
      </p:pic>
      <p:pic>
        <p:nvPicPr>
          <p:cNvPr id="8" name="Рисунок 7" descr="environment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143380"/>
            <a:ext cx="1598610" cy="271462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0896"/>
            <a:ext cx="714348" cy="6400800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2000" smtClean="0">
                <a:effectLst/>
              </a:rPr>
              <a:t>Основное содержание воспитания и социализации обучающихся</a:t>
            </a:r>
            <a:endParaRPr lang="ru-RU" sz="2000" dirty="0"/>
          </a:p>
        </p:txBody>
      </p:sp>
      <p:pic>
        <p:nvPicPr>
          <p:cNvPr id="5" name="Рисунок 4" descr="PCAM2TSBXCAGITKFRCAF8UZQCCADCDJVGCAQ8SWABCA4JNM2ZCACY5FVUCAJPJ5EHCA6CDBL5CABIO1LMCAP7M98YCACF4XCQCA82ER05CAEB4FCVCA0ZSHMXCA1Q111KCA1B1SDNCA6KHLJQCAK7XAZU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050" r="8050"/>
          <a:stretch>
            <a:fillRect/>
          </a:stretch>
        </p:blipFill>
        <p:spPr>
          <a:xfrm>
            <a:off x="6286512" y="1500174"/>
            <a:ext cx="2514945" cy="18813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0"/>
            <a:ext cx="8072494" cy="135729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Воспитание трудолюбия, сознательного, творческого отношения к образованию, труду и жизни, подготовка к сознательному выбору профессии</a:t>
            </a:r>
            <a:endParaRPr lang="ru-RU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trudy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357298"/>
            <a:ext cx="2961585" cy="2214578"/>
          </a:xfrm>
          <a:prstGeom prst="rect">
            <a:avLst/>
          </a:prstGeom>
        </p:spPr>
      </p:pic>
      <p:pic>
        <p:nvPicPr>
          <p:cNvPr id="7" name="Рисунок 6" descr="x_38c659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479" y="3429000"/>
            <a:ext cx="4288377" cy="3429000"/>
          </a:xfrm>
          <a:prstGeom prst="rect">
            <a:avLst/>
          </a:prstGeom>
        </p:spPr>
      </p:pic>
      <p:pic>
        <p:nvPicPr>
          <p:cNvPr id="8" name="Рисунок 7" descr="im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3286124"/>
            <a:ext cx="3096003" cy="305359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637768" cy="6400800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2000" smtClean="0">
                <a:effectLst/>
              </a:rPr>
              <a:t>Основное содержание воспитания и социализации обучающихся</a:t>
            </a:r>
            <a:endParaRPr lang="ru-RU" sz="2000" dirty="0"/>
          </a:p>
        </p:txBody>
      </p:sp>
      <p:pic>
        <p:nvPicPr>
          <p:cNvPr id="5" name="Рисунок 4" descr="Фото05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701" b="23701"/>
          <a:stretch>
            <a:fillRect/>
          </a:stretch>
        </p:blipFill>
        <p:spPr>
          <a:xfrm>
            <a:off x="4929190" y="1500174"/>
            <a:ext cx="3543298" cy="24849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0"/>
            <a:ext cx="7333488" cy="14287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/>
              <a:t>Воспитание ценностного отношения к прекрасному, формирование основ эстетической культуры (эстетическое воспитание)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6" name="Рисунок 5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714488"/>
            <a:ext cx="3500462" cy="2331025"/>
          </a:xfrm>
          <a:prstGeom prst="rect">
            <a:avLst/>
          </a:prstGeom>
        </p:spPr>
      </p:pic>
      <p:pic>
        <p:nvPicPr>
          <p:cNvPr id="7" name="Рисунок 6" descr="tvor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4000504"/>
            <a:ext cx="3175000" cy="2368550"/>
          </a:xfrm>
          <a:prstGeom prst="rect">
            <a:avLst/>
          </a:prstGeom>
        </p:spPr>
      </p:pic>
      <p:pic>
        <p:nvPicPr>
          <p:cNvPr id="8" name="Рисунок 7" descr="FCA06WS12CAJLEQCUCAR55OERCAGCP023CAX2FGMOCAZ61SLUCA2GVHR2CAMU5GT6CAX2EC88CA449TRHCAEUSH78CA5TUX2FCAG1OJWWCAKAGUKGCAZ2N3LDCAZXGBT4CA3IQR7RCA2ZNS03CAIOXQC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000504"/>
            <a:ext cx="3500430" cy="2625323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92</TotalTime>
  <Words>243</Words>
  <PresentationFormat>Экран (4:3)</PresentationFormat>
  <Paragraphs>37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Включение учащихся в социальные и культурные практики как условие воспитания и социализации </vt:lpstr>
      <vt:lpstr>Процесс воспитания и социализации направлен на:</vt:lpstr>
      <vt:lpstr>Слайд 3</vt:lpstr>
      <vt:lpstr>Основное содержание воспитания и социализации обучающихся </vt:lpstr>
      <vt:lpstr>Основное содержание воспитания и социализации обучающихся</vt:lpstr>
      <vt:lpstr>Основное содержание воспитания и социализации обучающихся</vt:lpstr>
      <vt:lpstr>Основное содержание воспитания и социализации обучающихся</vt:lpstr>
      <vt:lpstr>Основное содержание воспитания и социализации обучающихся</vt:lpstr>
      <vt:lpstr>Основное содержание воспитания и социализации обучающихся</vt:lpstr>
      <vt:lpstr>Задание. Составьте список мероприятий по включению учащихся в социальные и культурные практики в процессе:  1. воспитания гражданственности, патриотизма, уважения к правам, свободам и обязанностям человека; 2. воспитания социальной ответственности и компетентности ; 3. воспитания нравственных чувств, убеждений, этического сознания ; 4. воспитания экологической культуры, культуры здорового и безопасного образа жизни ; 5. воспитания трудолюбия, сознательного, творческого отношения к образованию, труду и жизни, подготовка к сознательному выбору профессии ; 6. воспитания ценностного отношения к прекрасному, формирование основ эстетической культуры (эстетическое воспитание) .    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Включение учащихся в социальные и культурные практики как условие воспитания и социализации </dc:title>
  <dc:creator>Карина</dc:creator>
  <cp:lastModifiedBy>Карина</cp:lastModifiedBy>
  <cp:revision>15</cp:revision>
  <dcterms:created xsi:type="dcterms:W3CDTF">2013-03-01T00:09:04Z</dcterms:created>
  <dcterms:modified xsi:type="dcterms:W3CDTF">2013-03-01T01:51:44Z</dcterms:modified>
</cp:coreProperties>
</file>