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2" r:id="rId2"/>
    <p:sldId id="262" r:id="rId3"/>
    <p:sldId id="263" r:id="rId4"/>
    <p:sldId id="260" r:id="rId5"/>
    <p:sldId id="261" r:id="rId6"/>
    <p:sldId id="270" r:id="rId7"/>
    <p:sldId id="259" r:id="rId8"/>
    <p:sldId id="265" r:id="rId9"/>
    <p:sldId id="269" r:id="rId10"/>
    <p:sldId id="266" r:id="rId11"/>
    <p:sldId id="267" r:id="rId12"/>
    <p:sldId id="258" r:id="rId13"/>
    <p:sldId id="268" r:id="rId14"/>
    <p:sldId id="264" r:id="rId15"/>
    <p:sldId id="271" r:id="rId16"/>
    <p:sldId id="27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A8A1DC-7AF6-4A9F-A0F4-9BC9B2903626}" type="datetimeFigureOut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2601BF-1C37-4CCA-9608-F8C47F168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835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49D9EE-7368-4FC9-A7DC-52132E46ED6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C03F56-3414-48CA-AEF6-FCBE6312220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2801D-BEA4-481E-8854-78B991C7EBBE}" type="datetimeFigureOut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CE40F-FA94-454F-BFDA-38C8ADC58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38F04-4F41-4FCB-8858-D5B5F503ADE7}" type="datetimeFigureOut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93DB8-B5B4-4FE9-B7A9-D225D44C4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EBBFC-71B7-410E-B397-D6F4FA48E809}" type="datetimeFigureOut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DABEF-ED1B-4D14-8554-14FCFE255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BB79C-56C0-4090-9041-9ABBE92DDB01}" type="datetimeFigureOut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51F99-E01B-431C-A544-070BBBFBE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CF132-B65F-4A0F-80C7-E08D500DE4CF}" type="datetimeFigureOut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59586-1180-440F-A5E2-25CE3A427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93D73-1225-46D3-8C07-3C96AD09B0CF}" type="datetimeFigureOut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B7796-DE05-4E5A-B0E0-3F29A7EFA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5F54B-BFB3-45EF-A149-28465A4D4791}" type="datetimeFigureOut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8E311-038A-4B5C-AB37-448C6912A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0FD1D-D4F3-4E61-8F32-961A44F0E63B}" type="datetimeFigureOut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0B6C2-EDF1-47D8-8B78-81FB78B5E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9D6F2-1C79-4082-A68B-9FF770A94CE4}" type="datetimeFigureOut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3FCAC-2163-4BA3-9E82-ABD726A75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F88BF-C249-4FBF-A026-157F467F1DA5}" type="datetimeFigureOut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55870-F764-4F76-B8AF-153670315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F05E7-B6B9-4358-9FDD-DFCA931A996D}" type="datetimeFigureOut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A548C-35CD-413C-920D-808DE8F10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9A1435-BE88-446C-A9DD-9622C2B210D6}" type="datetimeFigureOut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4A0852-D520-4FD0-9975-D34498C3D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9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29697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tx1"/>
                </a:solidFill>
                <a:effectLst/>
                <a:cs typeface="Arial" pitchFamily="34" charset="0"/>
              </a:rPr>
              <a:t>МБОУ «Средняя общеобразовательная школа № 37</a:t>
            </a:r>
            <a:br>
              <a:rPr lang="ru-RU" sz="2400" dirty="0" smtClean="0"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cs typeface="Arial" pitchFamily="34" charset="0"/>
              </a:rPr>
              <a:t>имени Новикова Гаврила Гавриловича» </a:t>
            </a:r>
            <a:br>
              <a:rPr lang="ru-RU" sz="2400" dirty="0" smtClean="0"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cs typeface="Arial" pitchFamily="34" charset="0"/>
              </a:rPr>
              <a:t>г. Кемерово</a:t>
            </a:r>
            <a:endParaRPr lang="ru-RU" sz="2400" dirty="0"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928802"/>
            <a:ext cx="8302145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Урок математики в 5 классе </a:t>
            </a:r>
          </a:p>
          <a:p>
            <a:pPr algn="ctr">
              <a:defRPr/>
            </a:pP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«Семь чудес Кузбасса»</a:t>
            </a:r>
          </a:p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(посвящён 70- </a:t>
            </a:r>
            <a:r>
              <a:rPr lang="ru-RU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летию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Кемеровской области)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286256"/>
            <a:ext cx="8286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FF00"/>
                </a:solidFill>
              </a:rPr>
              <a:t>Кузнецова Татьяна Алексеевна, учитель математики</a:t>
            </a:r>
          </a:p>
          <a:p>
            <a:pPr algn="r"/>
            <a:r>
              <a:rPr lang="ru-RU" sz="2000" b="1" dirty="0" smtClean="0">
                <a:solidFill>
                  <a:srgbClr val="FFFF00"/>
                </a:solidFill>
              </a:rPr>
              <a:t>МБОУ «СОШ № 37 имени Новикова Гаврила Гавриловича»,</a:t>
            </a:r>
            <a:r>
              <a:rPr lang="en-US" sz="2000" b="1" dirty="0" smtClean="0"/>
              <a:t> tatyana_307@mail.ru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pPr algn="r"/>
            <a:r>
              <a:rPr lang="ru-RU" sz="2000" b="1" dirty="0" err="1" smtClean="0">
                <a:solidFill>
                  <a:srgbClr val="FFFF00"/>
                </a:solidFill>
              </a:rPr>
              <a:t>Воракуто</a:t>
            </a:r>
            <a:r>
              <a:rPr lang="ru-RU" sz="2000" b="1" dirty="0" smtClean="0">
                <a:solidFill>
                  <a:srgbClr val="FFFF00"/>
                </a:solidFill>
              </a:rPr>
              <a:t>   Ирина   Ивановна,   учитель   математики </a:t>
            </a:r>
          </a:p>
          <a:p>
            <a:pPr algn="r"/>
            <a:r>
              <a:rPr lang="ru-RU" sz="2000" b="1" dirty="0" smtClean="0">
                <a:solidFill>
                  <a:srgbClr val="FFFF00"/>
                </a:solidFill>
              </a:rPr>
              <a:t> МБОУ «СОШ № 37 имени Новикова Гаврила Гавриловича»,</a:t>
            </a:r>
            <a:r>
              <a:rPr lang="en-US" sz="2000" b="1" dirty="0" smtClean="0"/>
              <a:t> irus37@mail.ru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92" y="6429396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2013г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3283" y="-171400"/>
            <a:ext cx="8657434" cy="218521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Монумент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«Память шахтерам Кузбасса»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(г. Кемерово)</a:t>
            </a:r>
          </a:p>
        </p:txBody>
      </p:sp>
      <p:sp>
        <p:nvSpPr>
          <p:cNvPr id="14339" name="Прямоугольник 5"/>
          <p:cNvSpPr>
            <a:spLocks noChangeArrowheads="1"/>
          </p:cNvSpPr>
          <p:nvPr/>
        </p:nvSpPr>
        <p:spPr bwMode="auto">
          <a:xfrm>
            <a:off x="4427538" y="2014538"/>
            <a:ext cx="4572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Монумент является символом героического шахтерского труда и посвящен памяти погибших горняков Кузбасса. Бронзовая скульптура Э. Неизвестного установлена в г. Кемерово на правом берегу р. Томь.</a:t>
            </a:r>
          </a:p>
          <a:p>
            <a:r>
              <a:rPr lang="ru-RU" sz="2000" b="1">
                <a:latin typeface="Times New Roman" pitchFamily="18" charset="0"/>
              </a:rPr>
              <a:t>По итогам конкурса будет издан памятный альбом. Объекты, ставшие победителями областного конкурса «Семь чудес Кузбасса», включены в туристские и экскурсионные маршруты, их изображения используются в оформлении городов и сел Кемеровской области, в рекламной и сувенирной продукции.</a:t>
            </a:r>
          </a:p>
        </p:txBody>
      </p:sp>
      <p:pic>
        <p:nvPicPr>
          <p:cNvPr id="14340" name="Рисунок 6" descr="http://www.depcult.ru/i/7ch/19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014538"/>
            <a:ext cx="3648075" cy="463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5364" name="Line 6"/>
          <p:cNvSpPr>
            <a:spLocks noChangeShapeType="1"/>
          </p:cNvSpPr>
          <p:nvPr/>
        </p:nvSpPr>
        <p:spPr bwMode="auto">
          <a:xfrm flipV="1">
            <a:off x="1500188" y="5572125"/>
            <a:ext cx="1357312" cy="785813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 flipV="1">
            <a:off x="3000375" y="4429125"/>
            <a:ext cx="1500188" cy="1071563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V="1">
            <a:off x="4572000" y="2857500"/>
            <a:ext cx="928688" cy="14478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67" name="Line 6"/>
          <p:cNvSpPr>
            <a:spLocks noChangeShapeType="1"/>
          </p:cNvSpPr>
          <p:nvPr/>
        </p:nvSpPr>
        <p:spPr bwMode="auto">
          <a:xfrm flipH="1" flipV="1">
            <a:off x="5000625" y="1214438"/>
            <a:ext cx="500063" cy="1500187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85918" y="6143644"/>
            <a:ext cx="3429024" cy="7143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i="1" dirty="0">
                <a:solidFill>
                  <a:schemeClr val="bg1"/>
                </a:solidFill>
                <a:cs typeface="Times New Roman" charset="0"/>
              </a:rPr>
              <a:t>у – 63 = 78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57554" y="5143512"/>
            <a:ext cx="3429024" cy="7143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600" b="1" i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21 ∙ </a:t>
            </a:r>
            <a:r>
              <a:rPr lang="ru-RU" sz="3600" b="1" i="1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3600" b="1" i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= 63</a:t>
            </a:r>
            <a:endParaRPr lang="ru-RU" i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43438" y="4143380"/>
            <a:ext cx="3429024" cy="7143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i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b</a:t>
            </a:r>
            <a:r>
              <a:rPr lang="ru-RU" sz="3600" b="1" i="1" dirty="0">
                <a:solidFill>
                  <a:schemeClr val="bg1"/>
                </a:solidFill>
                <a:cs typeface="Times New Roman" charset="0"/>
              </a:rPr>
              <a:t> + 35 = 67</a:t>
            </a:r>
            <a:endParaRPr lang="ru-RU" sz="3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714976" y="2857496"/>
            <a:ext cx="3429024" cy="7143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600" b="1" i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 : 337 = 2</a:t>
            </a:r>
            <a:endParaRPr lang="ru-RU" sz="3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123734" y="1182875"/>
            <a:ext cx="706031" cy="20648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Деление 24"/>
          <p:cNvSpPr/>
          <p:nvPr/>
        </p:nvSpPr>
        <p:spPr>
          <a:xfrm>
            <a:off x="500063" y="1071563"/>
            <a:ext cx="428625" cy="357187"/>
          </a:xfrm>
          <a:prstGeom prst="mathDivid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Блок-схема: подготовка 26"/>
          <p:cNvSpPr/>
          <p:nvPr/>
        </p:nvSpPr>
        <p:spPr>
          <a:xfrm>
            <a:off x="0" y="214290"/>
            <a:ext cx="928662" cy="714380"/>
          </a:xfrm>
          <a:prstGeom prst="flowChartPrepar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i="1" dirty="0">
                <a:solidFill>
                  <a:schemeClr val="bg1"/>
                </a:solidFill>
                <a:cs typeface="Times New Roman" charset="0"/>
              </a:rPr>
              <a:t>у</a:t>
            </a:r>
            <a:endParaRPr lang="ru-RU" sz="3600" dirty="0"/>
          </a:p>
        </p:txBody>
      </p:sp>
      <p:sp>
        <p:nvSpPr>
          <p:cNvPr id="28" name="Блок-схема: подготовка 27"/>
          <p:cNvSpPr/>
          <p:nvPr/>
        </p:nvSpPr>
        <p:spPr>
          <a:xfrm>
            <a:off x="0" y="1643050"/>
            <a:ext cx="928662" cy="714380"/>
          </a:xfrm>
          <a:prstGeom prst="flowChartPrepar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i="1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х</a:t>
            </a:r>
            <a:endParaRPr lang="ru-RU" sz="3600" dirty="0"/>
          </a:p>
        </p:txBody>
      </p:sp>
      <p:sp>
        <p:nvSpPr>
          <p:cNvPr id="29" name="Блок-схема: подготовка 28"/>
          <p:cNvSpPr/>
          <p:nvPr/>
        </p:nvSpPr>
        <p:spPr>
          <a:xfrm>
            <a:off x="1428728" y="2357430"/>
            <a:ext cx="928662" cy="714380"/>
          </a:xfrm>
          <a:prstGeom prst="flowChartPrepar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i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b</a:t>
            </a:r>
            <a:endParaRPr lang="ru-RU" sz="3600" dirty="0"/>
          </a:p>
        </p:txBody>
      </p:sp>
      <p:sp>
        <p:nvSpPr>
          <p:cNvPr id="30" name="Блок-схема: подготовка 29"/>
          <p:cNvSpPr/>
          <p:nvPr/>
        </p:nvSpPr>
        <p:spPr>
          <a:xfrm>
            <a:off x="2786050" y="1142984"/>
            <a:ext cx="928662" cy="714380"/>
          </a:xfrm>
          <a:prstGeom prst="flowChartPrepar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i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</a:t>
            </a:r>
            <a:endParaRPr lang="ru-RU" sz="3600" dirty="0"/>
          </a:p>
        </p:txBody>
      </p:sp>
      <p:sp>
        <p:nvSpPr>
          <p:cNvPr id="31" name="Стрелка вправо 30"/>
          <p:cNvSpPr/>
          <p:nvPr/>
        </p:nvSpPr>
        <p:spPr>
          <a:xfrm rot="5400000">
            <a:off x="107384" y="1178446"/>
            <a:ext cx="706030" cy="20648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1710511">
            <a:off x="863696" y="2227649"/>
            <a:ext cx="706030" cy="20648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19587828">
            <a:off x="2212819" y="1963768"/>
            <a:ext cx="706030" cy="20648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357686" y="571480"/>
            <a:ext cx="1571636" cy="6429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 </a:t>
            </a:r>
          </a:p>
        </p:txBody>
      </p:sp>
      <p:sp>
        <p:nvSpPr>
          <p:cNvPr id="36" name="Равно 35"/>
          <p:cNvSpPr/>
          <p:nvPr/>
        </p:nvSpPr>
        <p:spPr>
          <a:xfrm>
            <a:off x="3643313" y="785813"/>
            <a:ext cx="428625" cy="285750"/>
          </a:xfrm>
          <a:prstGeom prst="mathEqua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 rot="20678641">
            <a:off x="3658043" y="1089907"/>
            <a:ext cx="706030" cy="20648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Умножение 37"/>
          <p:cNvSpPr/>
          <p:nvPr/>
        </p:nvSpPr>
        <p:spPr>
          <a:xfrm>
            <a:off x="1071563" y="1785938"/>
            <a:ext cx="500062" cy="357187"/>
          </a:xfrm>
          <a:prstGeom prst="mathMultiply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люс 38"/>
          <p:cNvSpPr/>
          <p:nvPr/>
        </p:nvSpPr>
        <p:spPr>
          <a:xfrm>
            <a:off x="2214563" y="1571625"/>
            <a:ext cx="428625" cy="428625"/>
          </a:xfrm>
          <a:prstGeom prst="mathPlu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0" y="214313"/>
            <a:ext cx="1000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141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14313" y="1643063"/>
            <a:ext cx="500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500188" y="2357438"/>
            <a:ext cx="1000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786063" y="1143000"/>
            <a:ext cx="1000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674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429125" y="571500"/>
            <a:ext cx="1428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2 178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40" grpId="0"/>
      <p:bldP spid="41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428604"/>
            <a:ext cx="6278449" cy="1477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Поднебесные Зубья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г. Междуреченск </a:t>
            </a:r>
          </a:p>
        </p:txBody>
      </p:sp>
      <p:pic>
        <p:nvPicPr>
          <p:cNvPr id="16387" name="Рисунок 5" descr="http://www.depcult.ru/i/7ch/21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571750"/>
            <a:ext cx="493236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5286375" y="2500313"/>
            <a:ext cx="367823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latin typeface="Times New Roman" pitchFamily="18" charset="0"/>
              </a:rPr>
              <a:t>Поднебесные Зубья (Тигер-Тыш) – один из живописнейших горных районов Кузнецкого Алатау, расположенный в 60 км к востоку от г. Междуреченска.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428596" y="500042"/>
            <a:ext cx="857256" cy="785818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1357313" y="857250"/>
            <a:ext cx="785812" cy="142875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571480"/>
            <a:ext cx="78581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571480"/>
            <a:ext cx="78581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571480"/>
            <a:ext cx="78581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572396" y="571480"/>
            <a:ext cx="78581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3214688" y="857250"/>
            <a:ext cx="785812" cy="142875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>
            <a:off x="5000625" y="857250"/>
            <a:ext cx="785813" cy="142875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с вырезом 15"/>
          <p:cNvSpPr/>
          <p:nvPr/>
        </p:nvSpPr>
        <p:spPr>
          <a:xfrm>
            <a:off x="6786563" y="857250"/>
            <a:ext cx="785812" cy="142875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29" name="TextBox 16"/>
          <p:cNvSpPr txBox="1">
            <a:spLocks noChangeArrowheads="1"/>
          </p:cNvSpPr>
          <p:nvPr/>
        </p:nvSpPr>
        <p:spPr bwMode="auto">
          <a:xfrm>
            <a:off x="1357313" y="285750"/>
            <a:ext cx="785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: 2</a:t>
            </a:r>
          </a:p>
        </p:txBody>
      </p:sp>
      <p:sp>
        <p:nvSpPr>
          <p:cNvPr id="17430" name="TextBox 17"/>
          <p:cNvSpPr txBox="1">
            <a:spLocks noChangeArrowheads="1"/>
          </p:cNvSpPr>
          <p:nvPr/>
        </p:nvSpPr>
        <p:spPr bwMode="auto">
          <a:xfrm>
            <a:off x="3071813" y="285750"/>
            <a:ext cx="1071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- 5</a:t>
            </a: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072063" y="285750"/>
            <a:ext cx="714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3600" b="1" dirty="0">
                <a:latin typeface="+mj-lt"/>
                <a:ea typeface="Calibri" pitchFamily="34" charset="0"/>
                <a:cs typeface="Times New Roman" pitchFamily="18" charset="0"/>
              </a:rPr>
              <a:t>∙2</a:t>
            </a:r>
            <a:endParaRPr lang="ru-RU" dirty="0">
              <a:latin typeface="+mj-lt"/>
            </a:endParaRPr>
          </a:p>
        </p:txBody>
      </p:sp>
      <p:sp>
        <p:nvSpPr>
          <p:cNvPr id="17432" name="TextBox 23"/>
          <p:cNvSpPr txBox="1">
            <a:spLocks noChangeArrowheads="1"/>
          </p:cNvSpPr>
          <p:nvPr/>
        </p:nvSpPr>
        <p:spPr bwMode="auto">
          <a:xfrm>
            <a:off x="6643688" y="28575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: 6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00034" y="571480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0" hangingPunct="0">
              <a:defRPr/>
            </a:pPr>
            <a:r>
              <a:rPr lang="ru-RU" sz="36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70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357438" y="571500"/>
            <a:ext cx="642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35</a:t>
            </a:r>
            <a:endParaRPr lang="ru-RU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143375" y="571500"/>
            <a:ext cx="642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</a:t>
            </a:r>
            <a:endParaRPr lang="ru-RU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36" name="Rectangle 5"/>
          <p:cNvSpPr>
            <a:spLocks noChangeArrowheads="1"/>
          </p:cNvSpPr>
          <p:nvPr/>
        </p:nvSpPr>
        <p:spPr bwMode="auto">
          <a:xfrm>
            <a:off x="7715250" y="4357688"/>
            <a:ext cx="785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60</a:t>
            </a:r>
            <a:endParaRPr lang="ru-RU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7643813" y="571500"/>
            <a:ext cx="714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</a:t>
            </a:r>
            <a:endParaRPr lang="ru-RU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143375" y="571500"/>
            <a:ext cx="642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</a:rPr>
              <a:t>Ш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929313" y="571500"/>
            <a:ext cx="714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</a:rPr>
              <a:t>О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643813" y="571500"/>
            <a:ext cx="642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</a:rPr>
              <a:t>Р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00034" y="1714488"/>
            <a:ext cx="78581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643834" y="1785926"/>
            <a:ext cx="78581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857884" y="1785926"/>
            <a:ext cx="78581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143372" y="1785926"/>
            <a:ext cx="78581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357422" y="3071810"/>
            <a:ext cx="78581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00034" y="3071810"/>
            <a:ext cx="78581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000760" y="3071810"/>
            <a:ext cx="78581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643834" y="3071810"/>
            <a:ext cx="78581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500034" y="4357694"/>
            <a:ext cx="78581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00034" y="5572140"/>
            <a:ext cx="78581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357422" y="4357694"/>
            <a:ext cx="78581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357422" y="5572140"/>
            <a:ext cx="78581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214810" y="4357694"/>
            <a:ext cx="78581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214810" y="5572140"/>
            <a:ext cx="78581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000760" y="5572140"/>
            <a:ext cx="78581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715272" y="4357694"/>
            <a:ext cx="78581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Блок-схема: узел 48"/>
          <p:cNvSpPr/>
          <p:nvPr/>
        </p:nvSpPr>
        <p:spPr>
          <a:xfrm>
            <a:off x="2285984" y="1714488"/>
            <a:ext cx="857256" cy="785818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Блок-схема: узел 50"/>
          <p:cNvSpPr/>
          <p:nvPr/>
        </p:nvSpPr>
        <p:spPr>
          <a:xfrm>
            <a:off x="4143372" y="3000372"/>
            <a:ext cx="857256" cy="785818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Блок-схема: узел 51"/>
          <p:cNvSpPr/>
          <p:nvPr/>
        </p:nvSpPr>
        <p:spPr>
          <a:xfrm>
            <a:off x="6000760" y="4286256"/>
            <a:ext cx="857256" cy="785818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Блок-схема: узел 52"/>
          <p:cNvSpPr/>
          <p:nvPr/>
        </p:nvSpPr>
        <p:spPr>
          <a:xfrm>
            <a:off x="7715272" y="5500702"/>
            <a:ext cx="857256" cy="785818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2357422" y="1785926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0" hangingPunct="0">
              <a:defRPr/>
            </a:pPr>
            <a:r>
              <a:rPr lang="ru-RU" sz="36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70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55" name="Rectangle 2"/>
          <p:cNvSpPr>
            <a:spLocks noChangeArrowheads="1"/>
          </p:cNvSpPr>
          <p:nvPr/>
        </p:nvSpPr>
        <p:spPr bwMode="auto">
          <a:xfrm>
            <a:off x="4214810" y="3071810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0" hangingPunct="0">
              <a:defRPr/>
            </a:pPr>
            <a:r>
              <a:rPr lang="ru-RU" sz="36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70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56" name="Rectangle 2"/>
          <p:cNvSpPr>
            <a:spLocks noChangeArrowheads="1"/>
          </p:cNvSpPr>
          <p:nvPr/>
        </p:nvSpPr>
        <p:spPr bwMode="auto">
          <a:xfrm>
            <a:off x="6072198" y="4357694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0" hangingPunct="0">
              <a:defRPr/>
            </a:pPr>
            <a:r>
              <a:rPr lang="ru-RU" sz="36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70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57" name="Rectangle 2"/>
          <p:cNvSpPr>
            <a:spLocks noChangeArrowheads="1"/>
          </p:cNvSpPr>
          <p:nvPr/>
        </p:nvSpPr>
        <p:spPr bwMode="auto">
          <a:xfrm>
            <a:off x="7786710" y="5572140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0" hangingPunct="0">
              <a:defRPr/>
            </a:pPr>
            <a:r>
              <a:rPr lang="ru-RU" sz="36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70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500063" y="3143250"/>
            <a:ext cx="785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60</a:t>
            </a:r>
            <a:endParaRPr lang="ru-RU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auto">
          <a:xfrm>
            <a:off x="500063" y="5643563"/>
            <a:ext cx="785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60</a:t>
            </a:r>
            <a:endParaRPr lang="ru-RU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500063" y="1714500"/>
            <a:ext cx="785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4143375" y="1785938"/>
            <a:ext cx="785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5857875" y="1857375"/>
            <a:ext cx="785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7715250" y="1857375"/>
            <a:ext cx="642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2214563" y="3071813"/>
            <a:ext cx="1000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6000750" y="3071813"/>
            <a:ext cx="785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</a:t>
            </a:r>
            <a:endParaRPr lang="ru-RU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7643813" y="3143250"/>
            <a:ext cx="785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4214813" y="4357688"/>
            <a:ext cx="785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69" name="Rectangle 5"/>
          <p:cNvSpPr>
            <a:spLocks noChangeArrowheads="1"/>
          </p:cNvSpPr>
          <p:nvPr/>
        </p:nvSpPr>
        <p:spPr bwMode="auto">
          <a:xfrm>
            <a:off x="500063" y="4357688"/>
            <a:ext cx="785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357438" y="4357688"/>
            <a:ext cx="785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71" name="Rectangle 5"/>
          <p:cNvSpPr>
            <a:spLocks noChangeArrowheads="1"/>
          </p:cNvSpPr>
          <p:nvPr/>
        </p:nvSpPr>
        <p:spPr bwMode="auto">
          <a:xfrm>
            <a:off x="2357438" y="5572125"/>
            <a:ext cx="785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5857875" y="571500"/>
            <a:ext cx="785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60</a:t>
            </a:r>
            <a:endParaRPr lang="ru-RU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3" name="Rectangle 5"/>
          <p:cNvSpPr>
            <a:spLocks noChangeArrowheads="1"/>
          </p:cNvSpPr>
          <p:nvPr/>
        </p:nvSpPr>
        <p:spPr bwMode="auto">
          <a:xfrm>
            <a:off x="4214813" y="5572125"/>
            <a:ext cx="785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74" name="Rectangle 5"/>
          <p:cNvSpPr>
            <a:spLocks noChangeArrowheads="1"/>
          </p:cNvSpPr>
          <p:nvPr/>
        </p:nvSpPr>
        <p:spPr bwMode="auto">
          <a:xfrm>
            <a:off x="6000750" y="5572125"/>
            <a:ext cx="785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75" name="Rectangle 5"/>
          <p:cNvSpPr>
            <a:spLocks noChangeArrowheads="1"/>
          </p:cNvSpPr>
          <p:nvPr/>
        </p:nvSpPr>
        <p:spPr bwMode="auto">
          <a:xfrm>
            <a:off x="7715250" y="4357688"/>
            <a:ext cx="785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76" name="Стрелка вправо с вырезом 75"/>
          <p:cNvSpPr/>
          <p:nvPr/>
        </p:nvSpPr>
        <p:spPr>
          <a:xfrm>
            <a:off x="1428750" y="2071688"/>
            <a:ext cx="785813" cy="142875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8" name="Стрелка вправо с вырезом 77"/>
          <p:cNvSpPr/>
          <p:nvPr/>
        </p:nvSpPr>
        <p:spPr>
          <a:xfrm>
            <a:off x="3286125" y="2071688"/>
            <a:ext cx="785813" cy="142875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9" name="Стрелка вправо с вырезом 78"/>
          <p:cNvSpPr/>
          <p:nvPr/>
        </p:nvSpPr>
        <p:spPr>
          <a:xfrm>
            <a:off x="5072063" y="2071688"/>
            <a:ext cx="785812" cy="142875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0" name="Стрелка вправо с вырезом 79"/>
          <p:cNvSpPr/>
          <p:nvPr/>
        </p:nvSpPr>
        <p:spPr>
          <a:xfrm>
            <a:off x="6786563" y="2143125"/>
            <a:ext cx="785812" cy="142875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" name="Стрелка вправо с вырезом 80"/>
          <p:cNvSpPr/>
          <p:nvPr/>
        </p:nvSpPr>
        <p:spPr>
          <a:xfrm>
            <a:off x="3286125" y="5857875"/>
            <a:ext cx="785813" cy="142875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" name="Стрелка вправо с вырезом 81"/>
          <p:cNvSpPr/>
          <p:nvPr/>
        </p:nvSpPr>
        <p:spPr>
          <a:xfrm>
            <a:off x="1500188" y="3357563"/>
            <a:ext cx="785812" cy="142875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3" name="Стрелка вправо с вырезом 82"/>
          <p:cNvSpPr/>
          <p:nvPr/>
        </p:nvSpPr>
        <p:spPr>
          <a:xfrm>
            <a:off x="1428750" y="4643438"/>
            <a:ext cx="785813" cy="142875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4" name="Стрелка вправо с вырезом 83"/>
          <p:cNvSpPr/>
          <p:nvPr/>
        </p:nvSpPr>
        <p:spPr>
          <a:xfrm>
            <a:off x="1500188" y="5857875"/>
            <a:ext cx="785812" cy="142875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5" name="Стрелка вправо с вырезом 84"/>
          <p:cNvSpPr/>
          <p:nvPr/>
        </p:nvSpPr>
        <p:spPr>
          <a:xfrm>
            <a:off x="5143500" y="3357563"/>
            <a:ext cx="785813" cy="142875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6" name="Стрелка вправо с вырезом 85"/>
          <p:cNvSpPr/>
          <p:nvPr/>
        </p:nvSpPr>
        <p:spPr>
          <a:xfrm>
            <a:off x="3286125" y="3357563"/>
            <a:ext cx="785813" cy="142875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7" name="Стрелка вправо с вырезом 86"/>
          <p:cNvSpPr/>
          <p:nvPr/>
        </p:nvSpPr>
        <p:spPr>
          <a:xfrm>
            <a:off x="6858000" y="3357563"/>
            <a:ext cx="785813" cy="142875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8" name="Стрелка вправо с вырезом 87"/>
          <p:cNvSpPr/>
          <p:nvPr/>
        </p:nvSpPr>
        <p:spPr>
          <a:xfrm>
            <a:off x="3357563" y="4643438"/>
            <a:ext cx="785812" cy="142875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9" name="Стрелка вправо с вырезом 88"/>
          <p:cNvSpPr/>
          <p:nvPr/>
        </p:nvSpPr>
        <p:spPr>
          <a:xfrm>
            <a:off x="5143500" y="4643438"/>
            <a:ext cx="785813" cy="142875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0" name="Стрелка вправо с вырезом 89"/>
          <p:cNvSpPr/>
          <p:nvPr/>
        </p:nvSpPr>
        <p:spPr>
          <a:xfrm>
            <a:off x="6929438" y="4643438"/>
            <a:ext cx="785812" cy="142875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1" name="Стрелка вправо с вырезом 90"/>
          <p:cNvSpPr/>
          <p:nvPr/>
        </p:nvSpPr>
        <p:spPr>
          <a:xfrm>
            <a:off x="5143500" y="5857875"/>
            <a:ext cx="785813" cy="142875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" name="Стрелка вправо с вырезом 91"/>
          <p:cNvSpPr/>
          <p:nvPr/>
        </p:nvSpPr>
        <p:spPr>
          <a:xfrm>
            <a:off x="6929438" y="5857875"/>
            <a:ext cx="785812" cy="142875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538" name="TextBox 92"/>
          <p:cNvSpPr txBox="1">
            <a:spLocks noChangeArrowheads="1"/>
          </p:cNvSpPr>
          <p:nvPr/>
        </p:nvSpPr>
        <p:spPr bwMode="auto">
          <a:xfrm>
            <a:off x="1285875" y="1428750"/>
            <a:ext cx="1071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- 25</a:t>
            </a:r>
          </a:p>
        </p:txBody>
      </p:sp>
      <p:sp>
        <p:nvSpPr>
          <p:cNvPr id="17539" name="TextBox 93"/>
          <p:cNvSpPr txBox="1">
            <a:spLocks noChangeArrowheads="1"/>
          </p:cNvSpPr>
          <p:nvPr/>
        </p:nvSpPr>
        <p:spPr bwMode="auto">
          <a:xfrm>
            <a:off x="3143250" y="2643188"/>
            <a:ext cx="1071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- 50</a:t>
            </a:r>
          </a:p>
        </p:txBody>
      </p:sp>
      <p:sp>
        <p:nvSpPr>
          <p:cNvPr id="17540" name="TextBox 94"/>
          <p:cNvSpPr txBox="1">
            <a:spLocks noChangeArrowheads="1"/>
          </p:cNvSpPr>
          <p:nvPr/>
        </p:nvSpPr>
        <p:spPr bwMode="auto">
          <a:xfrm>
            <a:off x="3143250" y="4071938"/>
            <a:ext cx="1071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- 40</a:t>
            </a:r>
          </a:p>
        </p:txBody>
      </p:sp>
      <p:sp>
        <p:nvSpPr>
          <p:cNvPr id="17541" name="TextBox 95"/>
          <p:cNvSpPr txBox="1">
            <a:spLocks noChangeArrowheads="1"/>
          </p:cNvSpPr>
          <p:nvPr/>
        </p:nvSpPr>
        <p:spPr bwMode="auto">
          <a:xfrm>
            <a:off x="6715125" y="4000500"/>
            <a:ext cx="1071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- 48</a:t>
            </a:r>
          </a:p>
        </p:txBody>
      </p:sp>
      <p:sp>
        <p:nvSpPr>
          <p:cNvPr id="17542" name="TextBox 96"/>
          <p:cNvSpPr txBox="1">
            <a:spLocks noChangeArrowheads="1"/>
          </p:cNvSpPr>
          <p:nvPr/>
        </p:nvSpPr>
        <p:spPr bwMode="auto">
          <a:xfrm>
            <a:off x="3143250" y="1428750"/>
            <a:ext cx="1071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+ 5</a:t>
            </a:r>
          </a:p>
        </p:txBody>
      </p:sp>
      <p:sp>
        <p:nvSpPr>
          <p:cNvPr id="17543" name="TextBox 97"/>
          <p:cNvSpPr txBox="1">
            <a:spLocks noChangeArrowheads="1"/>
          </p:cNvSpPr>
          <p:nvPr/>
        </p:nvSpPr>
        <p:spPr bwMode="auto">
          <a:xfrm>
            <a:off x="6715125" y="2714625"/>
            <a:ext cx="1071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+23 </a:t>
            </a:r>
          </a:p>
        </p:txBody>
      </p:sp>
      <p:sp>
        <p:nvSpPr>
          <p:cNvPr id="17544" name="TextBox 98"/>
          <p:cNvSpPr txBox="1">
            <a:spLocks noChangeArrowheads="1"/>
          </p:cNvSpPr>
          <p:nvPr/>
        </p:nvSpPr>
        <p:spPr bwMode="auto">
          <a:xfrm>
            <a:off x="1285875" y="4071938"/>
            <a:ext cx="1071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+22</a:t>
            </a:r>
          </a:p>
        </p:txBody>
      </p:sp>
      <p:sp>
        <p:nvSpPr>
          <p:cNvPr id="17545" name="TextBox 99"/>
          <p:cNvSpPr txBox="1">
            <a:spLocks noChangeArrowheads="1"/>
          </p:cNvSpPr>
          <p:nvPr/>
        </p:nvSpPr>
        <p:spPr bwMode="auto">
          <a:xfrm>
            <a:off x="1285875" y="5286375"/>
            <a:ext cx="1071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+24</a:t>
            </a:r>
          </a:p>
        </p:txBody>
      </p:sp>
      <p:sp>
        <p:nvSpPr>
          <p:cNvPr id="17546" name="TextBox 100"/>
          <p:cNvSpPr txBox="1">
            <a:spLocks noChangeArrowheads="1"/>
          </p:cNvSpPr>
          <p:nvPr/>
        </p:nvSpPr>
        <p:spPr bwMode="auto">
          <a:xfrm>
            <a:off x="5000625" y="5286375"/>
            <a:ext cx="1071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+12</a:t>
            </a:r>
          </a:p>
        </p:txBody>
      </p:sp>
      <p:sp>
        <p:nvSpPr>
          <p:cNvPr id="17547" name="TextBox 101"/>
          <p:cNvSpPr txBox="1">
            <a:spLocks noChangeArrowheads="1"/>
          </p:cNvSpPr>
          <p:nvPr/>
        </p:nvSpPr>
        <p:spPr bwMode="auto">
          <a:xfrm>
            <a:off x="6786563" y="5214938"/>
            <a:ext cx="1071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+37 </a:t>
            </a:r>
          </a:p>
        </p:txBody>
      </p:sp>
      <p:sp>
        <p:nvSpPr>
          <p:cNvPr id="103" name="Rectangle 1"/>
          <p:cNvSpPr>
            <a:spLocks noChangeArrowheads="1"/>
          </p:cNvSpPr>
          <p:nvPr/>
        </p:nvSpPr>
        <p:spPr bwMode="auto">
          <a:xfrm>
            <a:off x="6786563" y="1500188"/>
            <a:ext cx="714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3600" b="1" dirty="0">
                <a:latin typeface="+mj-lt"/>
                <a:ea typeface="Calibri" pitchFamily="34" charset="0"/>
                <a:cs typeface="Times New Roman" pitchFamily="18" charset="0"/>
              </a:rPr>
              <a:t>∙3</a:t>
            </a:r>
            <a:endParaRPr lang="ru-RU" dirty="0">
              <a:latin typeface="+mj-lt"/>
            </a:endParaRPr>
          </a:p>
        </p:txBody>
      </p:sp>
      <p:sp>
        <p:nvSpPr>
          <p:cNvPr id="104" name="Rectangle 1"/>
          <p:cNvSpPr>
            <a:spLocks noChangeArrowheads="1"/>
          </p:cNvSpPr>
          <p:nvPr/>
        </p:nvSpPr>
        <p:spPr bwMode="auto">
          <a:xfrm>
            <a:off x="1500188" y="2714625"/>
            <a:ext cx="714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3600" b="1" dirty="0">
                <a:latin typeface="+mj-lt"/>
                <a:ea typeface="Calibri" pitchFamily="34" charset="0"/>
                <a:cs typeface="Times New Roman" pitchFamily="18" charset="0"/>
              </a:rPr>
              <a:t>∙2</a:t>
            </a:r>
            <a:endParaRPr lang="ru-RU" dirty="0">
              <a:latin typeface="+mj-lt"/>
            </a:endParaRPr>
          </a:p>
        </p:txBody>
      </p:sp>
      <p:sp>
        <p:nvSpPr>
          <p:cNvPr id="105" name="Rectangle 1"/>
          <p:cNvSpPr>
            <a:spLocks noChangeArrowheads="1"/>
          </p:cNvSpPr>
          <p:nvPr/>
        </p:nvSpPr>
        <p:spPr bwMode="auto">
          <a:xfrm>
            <a:off x="5143500" y="3929063"/>
            <a:ext cx="714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3600" b="1" dirty="0">
                <a:latin typeface="+mj-lt"/>
                <a:ea typeface="Calibri" pitchFamily="34" charset="0"/>
                <a:cs typeface="Times New Roman" pitchFamily="18" charset="0"/>
              </a:rPr>
              <a:t>∙5</a:t>
            </a:r>
            <a:endParaRPr lang="ru-RU" dirty="0">
              <a:latin typeface="+mj-lt"/>
            </a:endParaRPr>
          </a:p>
        </p:txBody>
      </p:sp>
      <p:sp>
        <p:nvSpPr>
          <p:cNvPr id="17551" name="TextBox 105"/>
          <p:cNvSpPr txBox="1">
            <a:spLocks noChangeArrowheads="1"/>
          </p:cNvSpPr>
          <p:nvPr/>
        </p:nvSpPr>
        <p:spPr bwMode="auto">
          <a:xfrm>
            <a:off x="5072063" y="1428750"/>
            <a:ext cx="785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: 5</a:t>
            </a:r>
          </a:p>
        </p:txBody>
      </p:sp>
      <p:sp>
        <p:nvSpPr>
          <p:cNvPr id="17552" name="TextBox 106"/>
          <p:cNvSpPr txBox="1">
            <a:spLocks noChangeArrowheads="1"/>
          </p:cNvSpPr>
          <p:nvPr/>
        </p:nvSpPr>
        <p:spPr bwMode="auto">
          <a:xfrm>
            <a:off x="5143500" y="2643188"/>
            <a:ext cx="785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: 7</a:t>
            </a:r>
          </a:p>
        </p:txBody>
      </p:sp>
      <p:sp>
        <p:nvSpPr>
          <p:cNvPr id="17553" name="TextBox 107"/>
          <p:cNvSpPr txBox="1">
            <a:spLocks noChangeArrowheads="1"/>
          </p:cNvSpPr>
          <p:nvPr/>
        </p:nvSpPr>
        <p:spPr bwMode="auto">
          <a:xfrm>
            <a:off x="3214688" y="5286375"/>
            <a:ext cx="785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: 4</a:t>
            </a:r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7715250" y="1785938"/>
            <a:ext cx="714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</a:rPr>
              <a:t>И</a:t>
            </a: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7643813" y="3071813"/>
            <a:ext cx="714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</a:rPr>
              <a:t>Я</a:t>
            </a:r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500063" y="1714500"/>
            <a:ext cx="714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</a:rPr>
              <a:t>З</a:t>
            </a: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500063" y="3071813"/>
            <a:ext cx="714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</a:rPr>
              <a:t>О</a:t>
            </a:r>
          </a:p>
        </p:txBody>
      </p: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571500" y="4357688"/>
            <a:ext cx="714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</a:rPr>
              <a:t>Л</a:t>
            </a:r>
          </a:p>
        </p:txBody>
      </p: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571500" y="5643563"/>
            <a:ext cx="714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</a:rPr>
              <a:t>О</a:t>
            </a:r>
          </a:p>
        </p:txBody>
      </p: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4286250" y="5572125"/>
            <a:ext cx="714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</a:rPr>
              <a:t>А</a:t>
            </a:r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6000750" y="5643563"/>
            <a:ext cx="714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</a:rPr>
              <a:t>Я</a:t>
            </a: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2428875" y="5643563"/>
            <a:ext cx="714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</a:rPr>
              <a:t>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/>
      <p:bldP spid="27652" grpId="1"/>
      <p:bldP spid="27654" grpId="0"/>
      <p:bldP spid="27654" grpId="1"/>
      <p:bldP spid="30" grpId="0"/>
      <p:bldP spid="31" grpId="0"/>
      <p:bldP spid="32" grpId="0"/>
      <p:bldP spid="59" grpId="0"/>
      <p:bldP spid="59" grpId="1"/>
      <p:bldP spid="60" grpId="0"/>
      <p:bldP spid="60" grpId="1"/>
      <p:bldP spid="61" grpId="0"/>
      <p:bldP spid="61" grpId="1"/>
      <p:bldP spid="62" grpId="0"/>
      <p:bldP spid="63" grpId="0"/>
      <p:bldP spid="64" grpId="0"/>
      <p:bldP spid="64" grpId="1"/>
      <p:bldP spid="65" grpId="0"/>
      <p:bldP spid="66" grpId="0"/>
      <p:bldP spid="67" grpId="0"/>
      <p:bldP spid="67" grpId="1"/>
      <p:bldP spid="68" grpId="0"/>
      <p:bldP spid="69" grpId="0"/>
      <p:bldP spid="69" grpId="1"/>
      <p:bldP spid="70" grpId="0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3296" y="0"/>
            <a:ext cx="9410590" cy="15081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1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Скульптура «Золотая </a:t>
            </a:r>
            <a:r>
              <a:rPr lang="ru-RU" sz="51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Шория</a:t>
            </a:r>
            <a:r>
              <a:rPr lang="ru-RU" sz="51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(г. Таштагол)</a:t>
            </a:r>
          </a:p>
        </p:txBody>
      </p:sp>
      <p:pic>
        <p:nvPicPr>
          <p:cNvPr id="18435" name="Picture 2" descr="http://pr.a42.ru/images/lenta/4922.jpg"/>
          <p:cNvPicPr>
            <a:picLocks noChangeAspect="1" noChangeArrowheads="1"/>
          </p:cNvPicPr>
          <p:nvPr/>
        </p:nvPicPr>
        <p:blipFill>
          <a:blip r:embed="rId2"/>
          <a:srcRect l="9221" t="1553" r="3831"/>
          <a:stretch>
            <a:fillRect/>
          </a:stretch>
        </p:blipFill>
        <p:spPr bwMode="auto">
          <a:xfrm>
            <a:off x="214313" y="1785938"/>
            <a:ext cx="47148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2"/>
          <p:cNvSpPr>
            <a:spLocks noChangeArrowheads="1"/>
          </p:cNvSpPr>
          <p:nvPr/>
        </p:nvSpPr>
        <p:spPr bwMode="auto">
          <a:xfrm>
            <a:off x="5000625" y="1857375"/>
            <a:ext cx="41433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500">
                <a:latin typeface="Times New Roman" pitchFamily="18" charset="0"/>
              </a:rPr>
              <a:t>Скульптура «Золотая Шория» Д. Намдакова изготовлена из черненой бронзы и установлена в парке боевой славы г. Таштагола. Скульптура символизирует преемственность поколений, добросердечное приветствие и является настоящим украшением Таштагола.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Семь Чудес Кузбасса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57438" y="5786438"/>
            <a:ext cx="13573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FF00"/>
                </a:solidFill>
                <a:latin typeface="+mn-lt"/>
              </a:rPr>
              <a:t>1274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72188" y="3929063"/>
            <a:ext cx="142875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FF00"/>
                </a:solidFill>
                <a:latin typeface="+mn-lt"/>
              </a:rPr>
              <a:t>1230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72313" y="2500313"/>
            <a:ext cx="13573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FF00"/>
                </a:solidFill>
                <a:latin typeface="+mn-lt"/>
              </a:rPr>
              <a:t>1258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00500" y="4714875"/>
            <a:ext cx="1357313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FF00"/>
                </a:solidFill>
                <a:latin typeface="+mn-lt"/>
              </a:rPr>
              <a:t>1217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15188" y="1071563"/>
            <a:ext cx="13573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FF00"/>
                </a:solidFill>
                <a:latin typeface="+mn-lt"/>
              </a:rPr>
              <a:t>1178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00688" y="5929313"/>
            <a:ext cx="142875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FF00"/>
                </a:solidFill>
                <a:latin typeface="+mn-lt"/>
              </a:rPr>
              <a:t>1210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43813" y="4572000"/>
            <a:ext cx="12858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FF00"/>
                </a:solidFill>
                <a:latin typeface="+mn-lt"/>
              </a:rPr>
              <a:t>1143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14414" y="1000108"/>
            <a:ext cx="457203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Поднебесные Зубья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357290" y="1714488"/>
            <a:ext cx="42799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Томская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Писаница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357290" y="2428868"/>
            <a:ext cx="4417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Кузнецкая крепость</a:t>
            </a:r>
            <a:endParaRPr lang="ru-RU" sz="36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357290" y="3214686"/>
            <a:ext cx="3869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Азасская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пещера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357290" y="3929066"/>
            <a:ext cx="6572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Скульптура «Золотая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Шория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»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357290" y="4643446"/>
            <a:ext cx="6572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Скульптура «Золотая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Шория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357290" y="5357826"/>
            <a:ext cx="750099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Монумент «Память шахтерам Кузбасса»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0.03866 L -0.25711 -0.7041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0" y="-37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-0.76962 -0.11968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-60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-0.66024 -0.2229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0" y="-112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1482 L -0.43368 -0.23264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0" y="-109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-0.59774 -0.30463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00" y="-152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-0.78055 0.50833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0" y="254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82361 0.10277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00" y="51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6" grpId="0"/>
      <p:bldP spid="32" grpId="0"/>
      <p:bldP spid="35" grpId="0"/>
      <p:bldP spid="36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14290"/>
            <a:ext cx="78752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5214950"/>
            <a:ext cx="73884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Всего вам доброго!!!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142984"/>
            <a:ext cx="44291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1000125" y="500063"/>
            <a:ext cx="1500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</a:rPr>
              <a:t>7 + 9</a:t>
            </a:r>
          </a:p>
        </p:txBody>
      </p:sp>
      <p:sp>
        <p:nvSpPr>
          <p:cNvPr id="5123" name="TextBox 6"/>
          <p:cNvSpPr txBox="1">
            <a:spLocks noChangeArrowheads="1"/>
          </p:cNvSpPr>
          <p:nvPr/>
        </p:nvSpPr>
        <p:spPr bwMode="auto">
          <a:xfrm>
            <a:off x="1000125" y="1571625"/>
            <a:ext cx="2214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</a:rPr>
              <a:t>46 + 25</a:t>
            </a:r>
          </a:p>
        </p:txBody>
      </p:sp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1000125" y="2643188"/>
            <a:ext cx="2071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</a:rPr>
              <a:t>52 </a:t>
            </a:r>
            <a:r>
              <a:rPr lang="ru-RU" sz="4000" b="1" dirty="0">
                <a:latin typeface="Times New Roman" pitchFamily="18" charset="0"/>
              </a:rPr>
              <a:t>+ 18</a:t>
            </a:r>
          </a:p>
        </p:txBody>
      </p:sp>
      <p:sp>
        <p:nvSpPr>
          <p:cNvPr id="5125" name="TextBox 8"/>
          <p:cNvSpPr txBox="1">
            <a:spLocks noChangeArrowheads="1"/>
          </p:cNvSpPr>
          <p:nvPr/>
        </p:nvSpPr>
        <p:spPr bwMode="auto">
          <a:xfrm>
            <a:off x="4286250" y="500063"/>
            <a:ext cx="1428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</a:rPr>
              <a:t>72 - 9</a:t>
            </a: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4357688" y="1571625"/>
            <a:ext cx="171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</a:rPr>
              <a:t>96 - 38</a:t>
            </a:r>
          </a:p>
        </p:txBody>
      </p:sp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4357688" y="2643188"/>
            <a:ext cx="1785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</a:rPr>
              <a:t>50 - 14</a:t>
            </a:r>
          </a:p>
        </p:txBody>
      </p:sp>
      <p:sp>
        <p:nvSpPr>
          <p:cNvPr id="5128" name="TextBox 11"/>
          <p:cNvSpPr txBox="1">
            <a:spLocks noChangeArrowheads="1"/>
          </p:cNvSpPr>
          <p:nvPr/>
        </p:nvSpPr>
        <p:spPr bwMode="auto">
          <a:xfrm>
            <a:off x="7429500" y="571500"/>
            <a:ext cx="1214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</a:rPr>
              <a:t>7   8</a:t>
            </a:r>
          </a:p>
        </p:txBody>
      </p:sp>
      <p:sp>
        <p:nvSpPr>
          <p:cNvPr id="5129" name="TextBox 12"/>
          <p:cNvSpPr txBox="1">
            <a:spLocks noChangeArrowheads="1"/>
          </p:cNvSpPr>
          <p:nvPr/>
        </p:nvSpPr>
        <p:spPr bwMode="auto">
          <a:xfrm>
            <a:off x="7429500" y="1571625"/>
            <a:ext cx="1357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</a:rPr>
              <a:t>16   3</a:t>
            </a:r>
          </a:p>
        </p:txBody>
      </p:sp>
      <p:sp>
        <p:nvSpPr>
          <p:cNvPr id="5130" name="TextBox 13"/>
          <p:cNvSpPr txBox="1">
            <a:spLocks noChangeArrowheads="1"/>
          </p:cNvSpPr>
          <p:nvPr/>
        </p:nvSpPr>
        <p:spPr bwMode="auto">
          <a:xfrm>
            <a:off x="7500938" y="2714625"/>
            <a:ext cx="1428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</a:rPr>
              <a:t>52 : 4</a:t>
            </a:r>
          </a:p>
        </p:txBody>
      </p:sp>
      <p:sp>
        <p:nvSpPr>
          <p:cNvPr id="22" name="Блок-схема: узел 21"/>
          <p:cNvSpPr/>
          <p:nvPr/>
        </p:nvSpPr>
        <p:spPr>
          <a:xfrm>
            <a:off x="7858125" y="857250"/>
            <a:ext cx="142875" cy="14287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/>
          </a:p>
        </p:txBody>
      </p:sp>
      <p:sp>
        <p:nvSpPr>
          <p:cNvPr id="23" name="Блок-схема: узел 22"/>
          <p:cNvSpPr/>
          <p:nvPr/>
        </p:nvSpPr>
        <p:spPr>
          <a:xfrm>
            <a:off x="8143875" y="1857375"/>
            <a:ext cx="142875" cy="14287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857250" y="3643313"/>
          <a:ext cx="7715304" cy="1500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413"/>
                <a:gridCol w="964413"/>
                <a:gridCol w="964413"/>
                <a:gridCol w="964413"/>
                <a:gridCol w="964413"/>
                <a:gridCol w="964413"/>
                <a:gridCol w="964413"/>
                <a:gridCol w="964413"/>
              </a:tblGrid>
              <a:tr h="746751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13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aseline="0" dirty="0" smtClean="0"/>
                        <a:t> </a:t>
                      </a:r>
                      <a:r>
                        <a:rPr lang="ru-RU" sz="4000" dirty="0" smtClean="0"/>
                        <a:t>16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13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71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71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36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13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48</a:t>
                      </a:r>
                      <a:endParaRPr lang="ru-RU" sz="4000" dirty="0"/>
                    </a:p>
                  </a:txBody>
                  <a:tcPr/>
                </a:tc>
              </a:tr>
              <a:tr h="753447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1785938" y="5143500"/>
          <a:ext cx="5857914" cy="1509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976612"/>
                <a:gridCol w="952214"/>
                <a:gridCol w="928694"/>
                <a:gridCol w="1000132"/>
                <a:gridCol w="1000130"/>
              </a:tblGrid>
              <a:tr h="620028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56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70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56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58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13</a:t>
                      </a:r>
                      <a:endParaRPr lang="ru-RU" sz="4000" dirty="0"/>
                    </a:p>
                  </a:txBody>
                  <a:tcPr/>
                </a:tc>
              </a:tr>
              <a:tr h="808732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357938" y="2643188"/>
            <a:ext cx="1000125" cy="714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C000"/>
                </a:solidFill>
                <a:latin typeface="+mn-lt"/>
              </a:rPr>
              <a:t>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57938" y="2643188"/>
            <a:ext cx="1000125" cy="714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C000"/>
                </a:solidFill>
                <a:latin typeface="+mn-lt"/>
              </a:rPr>
              <a:t>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57938" y="2643188"/>
            <a:ext cx="1000125" cy="714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C000"/>
                </a:solidFill>
                <a:latin typeface="+mn-lt"/>
              </a:rPr>
              <a:t>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71500"/>
            <a:ext cx="1000125" cy="708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C000"/>
                </a:solidFill>
                <a:latin typeface="+mn-lt"/>
              </a:rPr>
              <a:t>З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1571625"/>
            <a:ext cx="1000125" cy="714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C000"/>
                </a:solidFill>
                <a:latin typeface="+mn-lt"/>
              </a:rPr>
              <a:t>С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1571625"/>
            <a:ext cx="1000125" cy="708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C000"/>
                </a:solidFill>
                <a:latin typeface="+mn-lt"/>
              </a:rPr>
              <a:t>С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0" y="2643188"/>
            <a:ext cx="1000125" cy="714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C000"/>
                </a:solidFill>
                <a:latin typeface="+mn-lt"/>
              </a:rPr>
              <a:t>Щ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86125" y="500063"/>
            <a:ext cx="1000125" cy="714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C000"/>
                </a:solidFill>
                <a:latin typeface="+mn-lt"/>
              </a:rPr>
              <a:t>П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86125" y="1571625"/>
            <a:ext cx="1000125" cy="714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C000"/>
                </a:solidFill>
                <a:latin typeface="+mn-lt"/>
              </a:rPr>
              <a:t>Р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86125" y="2643188"/>
            <a:ext cx="1000125" cy="714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C000"/>
                </a:solidFill>
                <a:latin typeface="+mn-lt"/>
              </a:rPr>
              <a:t>К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57938" y="1571625"/>
            <a:ext cx="1000125" cy="714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C000"/>
                </a:solidFill>
                <a:latin typeface="+mn-lt"/>
              </a:rPr>
              <a:t>Я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57938" y="2643188"/>
            <a:ext cx="1000125" cy="714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C000"/>
                </a:solidFill>
                <a:latin typeface="+mn-lt"/>
              </a:rPr>
              <a:t>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57938" y="500063"/>
            <a:ext cx="1000125" cy="714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C000"/>
                </a:solidFill>
                <a:latin typeface="+mn-lt"/>
              </a:rPr>
              <a:t>Е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357938" y="500063"/>
            <a:ext cx="1000125" cy="723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C000"/>
                </a:solidFill>
                <a:latin typeface="+mn-lt"/>
              </a:rPr>
              <a:t>Е</a:t>
            </a:r>
          </a:p>
        </p:txBody>
      </p:sp>
      <p:sp>
        <p:nvSpPr>
          <p:cNvPr id="5199" name="TextBox 43"/>
          <p:cNvSpPr txBox="1">
            <a:spLocks noChangeArrowheads="1"/>
          </p:cNvSpPr>
          <p:nvPr/>
        </p:nvSpPr>
        <p:spPr bwMode="auto">
          <a:xfrm>
            <a:off x="0" y="0"/>
            <a:ext cx="8929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C000"/>
                </a:solidFill>
                <a:latin typeface="Times New Roman" pitchFamily="18" charset="0"/>
              </a:rPr>
              <a:t>Выполните действия и заполните таблицу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20121 0.564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0" y="2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41389 0.4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51614 0.4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112E-17 L 0.4059 0.471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16597 0.784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3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25139 0.628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3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55112E-17 L 0.2592 0.2620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-0.39167 0.7844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0" y="3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-0.18698 0.783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3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0185 L 0.13802 0.4164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0046 L -0.60434 0.2620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0.00995 L -0.39167 0.2620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0" y="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5.55112E-17 L 0.03351 0.2620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5.55112E-17 L 0.02569 0.4719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7" grpId="0" animBg="1"/>
      <p:bldP spid="27" grpId="0" animBg="1"/>
      <p:bldP spid="35" grpId="0" animBg="1"/>
      <p:bldP spid="36" grpId="0" animBg="1"/>
      <p:bldP spid="41" grpId="0" animBg="1"/>
      <p:bldP spid="31" grpId="0" animBg="1"/>
      <p:bldP spid="39" grpId="0" animBg="1"/>
      <p:bldP spid="34" grpId="0" animBg="1"/>
      <p:bldP spid="32" grpId="0" animBg="1"/>
      <p:bldP spid="38" grpId="0" animBg="1"/>
      <p:bldP spid="40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http://www.depcult.ru/i/7ch/1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75"/>
            <a:ext cx="52387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79712" y="-99392"/>
            <a:ext cx="5717912" cy="15388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Азасская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пещера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(</a:t>
            </a:r>
            <a:r>
              <a:rPr lang="ru-RU" sz="40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Таштагольский</a:t>
            </a:r>
            <a:r>
              <a:rPr lang="ru-RU" sz="40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район)</a:t>
            </a:r>
          </a:p>
        </p:txBody>
      </p:sp>
      <p:sp>
        <p:nvSpPr>
          <p:cNvPr id="6148" name="Прямоугольник 4"/>
          <p:cNvSpPr>
            <a:spLocks noChangeArrowheads="1"/>
          </p:cNvSpPr>
          <p:nvPr/>
        </p:nvSpPr>
        <p:spPr bwMode="auto">
          <a:xfrm>
            <a:off x="5214938" y="1928813"/>
            <a:ext cx="39290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 b="1">
                <a:latin typeface="Times New Roman" pitchFamily="18" charset="0"/>
              </a:rPr>
              <a:t>Памятник природы Азасская пещера расположен в Таштагольском районе в 18 км от п. Усть-Кабырза в истоках р. Азас. Общая протяженность пещеры составляет 7 км. Считается местом обитания Снежного человека.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6" descr="C:\Documents and Settings\Admin\Мои документы\Downloads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5214938"/>
            <a:ext cx="16430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214313" y="642938"/>
            <a:ext cx="6929437" cy="17859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2" name="Рисунок 17" descr="C:\Documents and Settings\Admin\Мои документы\Downloads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1500188"/>
            <a:ext cx="16430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Блок-схема: узел 22"/>
          <p:cNvSpPr/>
          <p:nvPr/>
        </p:nvSpPr>
        <p:spPr>
          <a:xfrm>
            <a:off x="3000364" y="4071942"/>
            <a:ext cx="714380" cy="714380"/>
          </a:xfrm>
          <a:prstGeom prst="flowChartConnector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643813" y="5572125"/>
            <a:ext cx="1285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chemeClr val="bg1"/>
                </a:solidFill>
                <a:latin typeface="Times New Roman" pitchFamily="18" charset="0"/>
              </a:rPr>
              <a:t>18</a:t>
            </a:r>
          </a:p>
        </p:txBody>
      </p:sp>
      <p:pic>
        <p:nvPicPr>
          <p:cNvPr id="7177" name="Рисунок 27" descr="C:\Documents and Settings\Admin\Мои документы\Downloads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32861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Блок-схема: узел 28"/>
          <p:cNvSpPr/>
          <p:nvPr/>
        </p:nvSpPr>
        <p:spPr>
          <a:xfrm>
            <a:off x="3000364" y="4071942"/>
            <a:ext cx="714380" cy="714380"/>
          </a:xfrm>
          <a:prstGeom prst="flowChartConnector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3000364" y="4071942"/>
            <a:ext cx="714380" cy="714380"/>
          </a:xfrm>
          <a:prstGeom prst="flowChartConnector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84" name="Рисунок 13" descr="C:\Documents and Settings\Admin\Мои документы\Downloads\megarussia101m.jpg"/>
          <p:cNvPicPr>
            <a:picLocks noChangeAspect="1" noChangeArrowheads="1"/>
          </p:cNvPicPr>
          <p:nvPr/>
        </p:nvPicPr>
        <p:blipFill>
          <a:blip r:embed="rId3"/>
          <a:srcRect l="11581" t="12849" r="12781"/>
          <a:stretch>
            <a:fillRect/>
          </a:stretch>
        </p:blipFill>
        <p:spPr bwMode="auto">
          <a:xfrm>
            <a:off x="285750" y="3857625"/>
            <a:ext cx="3429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Блок-схема: узел 21"/>
          <p:cNvSpPr/>
          <p:nvPr/>
        </p:nvSpPr>
        <p:spPr>
          <a:xfrm>
            <a:off x="2571736" y="6143620"/>
            <a:ext cx="714380" cy="714380"/>
          </a:xfrm>
          <a:prstGeom prst="flowChartConnector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3143240" y="6143620"/>
            <a:ext cx="714380" cy="714380"/>
          </a:xfrm>
          <a:prstGeom prst="flowChartConnector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3000364" y="5643578"/>
            <a:ext cx="714380" cy="714380"/>
          </a:xfrm>
          <a:prstGeom prst="flowChartConnector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858125" y="1785938"/>
            <a:ext cx="1000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chemeClr val="bg1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786688" y="3643313"/>
            <a:ext cx="1000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chemeClr val="bg1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2000250" y="2714625"/>
            <a:ext cx="5500688" cy="1214438"/>
          </a:xfrm>
          <a:prstGeom prst="wedgeRoundRectCallout">
            <a:avLst>
              <a:gd name="adj1" fmla="val 62554"/>
              <a:gd name="adj2" fmla="val 1982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2071688" y="2928938"/>
            <a:ext cx="53578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6"/>
                </a:solidFill>
                <a:latin typeface="+mn-lt"/>
              </a:rPr>
              <a:t>Кузнецкая крепость</a:t>
            </a:r>
          </a:p>
        </p:txBody>
      </p:sp>
      <p:sp>
        <p:nvSpPr>
          <p:cNvPr id="7198" name="TextBox 20"/>
          <p:cNvSpPr txBox="1">
            <a:spLocks noChangeArrowheads="1"/>
          </p:cNvSpPr>
          <p:nvPr/>
        </p:nvSpPr>
        <p:spPr bwMode="auto">
          <a:xfrm>
            <a:off x="428625" y="571500"/>
            <a:ext cx="65722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Ядра для пушки разложили в три кучки так, что  во второй кучке ядер в двое больше, чем в первой, а в третьей втрое больше, чем во второй. Сколько ядер в третьей кучке, если всего их 27?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55017 0.2321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77778E-6 C 0.01806 0.01621 0.00694 0.00811 0.05347 0.00232 C 0.08663 -0.00185 0.1184 -0.01712 0.15174 -0.0206 C 0.15469 -0.02222 0.15746 -0.0243 0.16042 -0.02523 C 0.16892 -0.028 0.18628 -0.03217 0.18628 -0.03217 C 0.19618 -0.03865 0.20486 -0.04467 0.21562 -0.04837 C 0.2316 -0.0537 0.23299 -0.05092 0.24653 -0.0574 C 0.26094 -0.06435 0.27431 -0.0706 0.28976 -0.07361 C 0.30503 -0.08703 0.28576 -0.07083 0.3 -0.08055 C 0.30729 -0.08541 0.31163 -0.09374 0.3191 -0.09884 C 0.33594 -0.11018 0.35451 -0.12036 0.3724 -0.1287 C 0.37465 -0.13101 0.37674 -0.13402 0.37934 -0.13564 C 0.38142 -0.13703 0.38455 -0.13587 0.38628 -0.13796 C 0.3941 -0.14745 0.40139 -0.16481 0.40694 -0.17708 C 0.40746 -0.18078 0.40764 -0.18472 0.40868 -0.18842 C 0.40937 -0.19097 0.41215 -0.19259 0.41215 -0.19536 C 0.41215 -0.22615 0.41024 -0.25671 0.40868 -0.28726 C 0.40816 -0.29629 0.40382 -0.30925 0.40174 -0.31759 C 0.40052 -0.32199 0.39826 -0.33101 0.39826 -0.33101 C 0.39913 -0.38541 0.38733 -0.44444 0.42413 -0.47824 C 0.42917 -0.48842 0.43941 -0.49351 0.44826 -0.49652 C 0.45885 -0.51064 0.46562 -0.51666 0.4724 -0.53564 C 0.46892 -0.56273 0.47014 -0.5618 0.45694 -0.57939 C 0.45399 -0.59097 0.44861 -0.59768 0.44323 -0.60694 C 0.43351 -0.62361 0.44115 -0.61898 0.42934 -0.62291 C 0.41823 -0.63286 0.40451 -0.64166 0.39149 -0.64606 C 0.38281 -0.6537 0.37309 -0.65624 0.36389 -0.66203 C 0.34653 -0.67268 0.33038 -0.68611 0.31215 -0.69421 C 0.30174 -0.69884 0.28906 -0.69861 0.27934 -0.70578 C 0.27344 -0.70995 0.26858 -0.71689 0.26215 -0.71967 C 0.25347 -0.72337 0.24496 -0.72708 0.23628 -0.73101 C 0.23073 -0.73356 0.22743 -0.73217 0.2224 -0.73564 C 0.20746 -0.7456 0.22031 -0.7405 0.20694 -0.7449 C 0.20017 -0.75092 0.19705 -0.7581 0.18976 -0.76319 C 0.18542 -0.77199 0.18767 -0.76828 0.18281 -0.77476 " pathEditMode="relative" ptsTypes="ffffffffffffffffffffffffffffffffff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186 C 0.04045 0.00973 0.14166 -3.33333E-6 0.16458 -0.00046 C 0.18489 -0.01157 0.20833 -0.01435 0.23003 -0.01875 C 0.24496 -0.01805 0.26007 -0.0199 0.27482 -0.01666 C 0.27847 -0.01597 0.28038 -0.00995 0.2835 -0.0074 C 0.29062 -0.00162 0.29948 0.00209 0.30764 0.00417 C 0.31337 0.01181 0.31927 0.01736 0.32482 0.02477 C 0.32986 0.04468 0.32916 0.06898 0.33003 0.08912 C 0.32951 0.10903 0.32969 0.12917 0.3283 0.14908 C 0.32795 0.15463 0.325 0.15949 0.32482 0.16505 C 0.32378 0.21204 0.32378 0.26273 0.36284 0.2801 C 0.36805 0.29028 0.36771 0.30139 0.37135 0.31227 C 0.37222 0.31482 0.37378 0.31667 0.37482 0.31898 C 0.37604 0.32199 0.37743 0.325 0.3783 0.32824 C 0.37916 0.33125 0.37899 0.33473 0.38003 0.3375 C 0.38194 0.34236 0.38698 0.35116 0.38698 0.35139 C 0.38889 0.35857 0.38732 0.3676 0.39045 0.37431 C 0.39739 0.38889 0.42378 0.38773 0.43177 0.38797 C 0.62326 0.39306 0.61094 0.3926 0.74375 0.3926 " pathEditMode="relative" rAng="0" ptsTypes="ffffffffffffffffff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00" y="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32" grpId="0"/>
      <p:bldP spid="33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http://www.depcult.ru/i/7ch/14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88"/>
            <a:ext cx="5238750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-171400"/>
            <a:ext cx="6533712" cy="1600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Кузнецкая крепость</a:t>
            </a:r>
            <a:b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</a:br>
            <a:r>
              <a:rPr lang="ru-RU" sz="44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г. Новокузнецк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  <p:sp>
        <p:nvSpPr>
          <p:cNvPr id="8196" name="Прямоугольник 5"/>
          <p:cNvSpPr>
            <a:spLocks noChangeArrowheads="1"/>
          </p:cNvSpPr>
          <p:nvPr/>
        </p:nvSpPr>
        <p:spPr bwMode="auto">
          <a:xfrm>
            <a:off x="5214938" y="1457325"/>
            <a:ext cx="392906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 b="1">
                <a:latin typeface="Times New Roman" pitchFamily="18" charset="0"/>
              </a:rPr>
              <a:t>Кузнецкая крепость – памятник истории, военно-инженерного искусства и архитектуры федерального значения. Крепость, заложенная на горе Вознесенской в 1799г., является уникальным архитектурным памятником для всей Западной Сибири, </a:t>
            </a:r>
            <a:r>
              <a:rPr lang="ru-RU" sz="2000" b="1">
                <a:latin typeface="Times New Roman" pitchFamily="18" charset="0"/>
              </a:rPr>
              <a:t>так как является единственным каменным фортификационным сооружением 19 века, сохранившимся до наших дней.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/>
          <a:srcRect r="92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4643438" cy="3357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0"/>
            <a:ext cx="4572000" cy="3357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3357563"/>
            <a:ext cx="4572000" cy="3500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3357563"/>
            <a:ext cx="4572000" cy="3500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4572000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4000" b="1" dirty="0">
                <a:latin typeface="+mn-lt"/>
              </a:rPr>
              <a:t>1. Петух стоя на одной ноге весит  4  кг, сколько весит петух, стоя на  двух ногах?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0"/>
            <a:ext cx="457200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sz="4000" b="1" dirty="0">
                <a:latin typeface="+mn-lt"/>
              </a:rPr>
              <a:t> 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2. Сколько будет:</a:t>
            </a:r>
          </a:p>
          <a:p>
            <a:pPr marL="342900" indent="-342900" algn="just"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 Три плюс три умножить на три?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357563"/>
            <a:ext cx="4357688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3. У треугольника  три угла , если один срезать, сколько останется?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3438" y="3429000"/>
            <a:ext cx="4214812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200" b="1" dirty="0">
                <a:latin typeface="+mn-lt"/>
              </a:rPr>
              <a:t>4. Бежала тройка лошадей, каждая пробежала по пять километров. Сколько  километров проехал ямщик?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2" grpId="0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5127" y="138698"/>
            <a:ext cx="6327566" cy="1477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Томская </a:t>
            </a:r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Писаница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(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Яшкинский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район)</a:t>
            </a:r>
          </a:p>
        </p:txBody>
      </p:sp>
      <p:pic>
        <p:nvPicPr>
          <p:cNvPr id="10243" name="Рисунок 5" descr="http://www.depcult.ru/i/7ch/25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5850" y="1616075"/>
            <a:ext cx="7026275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323850" y="5157788"/>
            <a:ext cx="86407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0245" name="TextBox 9"/>
          <p:cNvSpPr txBox="1">
            <a:spLocks noChangeArrowheads="1"/>
          </p:cNvSpPr>
          <p:nvPr/>
        </p:nvSpPr>
        <p:spPr bwMode="auto">
          <a:xfrm>
            <a:off x="0" y="4857750"/>
            <a:ext cx="91455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latin typeface="Times New Roman" pitchFamily="18" charset="0"/>
              </a:rPr>
              <a:t>На правом скалистом берегу р. Томь в границах Яшкинского района находятся уникальные рисунки древних людей — петроглифы, составляющих единую группу памятников наскального искусства Притомья.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1" y="0"/>
            <a:ext cx="543546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Город Мариинск</a:t>
            </a:r>
          </a:p>
        </p:txBody>
      </p:sp>
      <p:pic>
        <p:nvPicPr>
          <p:cNvPr id="12291" name="Рисунок 2" descr="http://www.depcult.ru/i/7ch/16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775"/>
            <a:ext cx="523875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5238750" y="923925"/>
            <a:ext cx="3760788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Город Мариинск представляет собой уникальный образец уездного сибирского города конца XIX – начала XX века. Город обладает богатым историческим и культурным наследием, основу которого составляет историко-архитектурный комплекс исторического центра города. В городе насчитывается 74 памятника архитектуры.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0" y="428625"/>
            <a:ext cx="8643938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600" b="1" dirty="0">
                <a:solidFill>
                  <a:schemeClr val="bg1"/>
                </a:solidFill>
                <a:latin typeface="+mn-lt"/>
              </a:rPr>
              <a:t>Две бригады шахтёров добыли 1780 тонн угля. Уголь, добытый первой бригадой, погрузили в 43 вагона, а уголь, добытый второй бригадой, в 46 таких же вагонов. Сколько тонн угля добыла каждая бригада? 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5538" y="3857625"/>
            <a:ext cx="4032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750</TotalTime>
  <Words>689</Words>
  <Application>Microsoft Office PowerPoint</Application>
  <PresentationFormat>Экран (4:3)</PresentationFormat>
  <Paragraphs>170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МБОУ «Средняя общеобразовательная школа № 37 имени Новикова Гаврила Гавриловича»  г. Кемерово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Ирина</cp:lastModifiedBy>
  <cp:revision>67</cp:revision>
  <dcterms:created xsi:type="dcterms:W3CDTF">2013-03-26T10:53:12Z</dcterms:created>
  <dcterms:modified xsi:type="dcterms:W3CDTF">2014-09-08T14:57:12Z</dcterms:modified>
</cp:coreProperties>
</file>