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6" r:id="rId5"/>
    <p:sldId id="267" r:id="rId6"/>
    <p:sldId id="265" r:id="rId7"/>
    <p:sldId id="257" r:id="rId8"/>
    <p:sldId id="263" r:id="rId9"/>
    <p:sldId id="259" r:id="rId10"/>
    <p:sldId id="261" r:id="rId11"/>
    <p:sldId id="264" r:id="rId12"/>
    <p:sldId id="258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3760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58266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44708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67738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388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3389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9642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86943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88272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418534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42123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4AE6C-C4E5-4781-A176-9A64F73880C9}" type="datetimeFigureOut">
              <a:rPr lang="ru-RU" smtClean="0"/>
              <a:pPr/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F4BE-4A03-4BD0-BA49-44838B9F1B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80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klinok.info/_uploads/_pics/2010/slav01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8.jpeg"/><Relationship Id="rId3" Type="http://schemas.openxmlformats.org/officeDocument/2006/relationships/hyperlink" Target="&#1055;&#1086;&#1076;&#1075;&#1086;&#1090;&#1086;&#1074;&#1080;&#1090;&#1077;&#1083;&#1100;&#1085;&#1099;&#1077;%20&#1088;&#1072;&#1073;&#1086;&#1090;&#1099;.pptx" TargetMode="External"/><Relationship Id="rId7" Type="http://schemas.openxmlformats.org/officeDocument/2006/relationships/slide" Target="slide4.xml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6.jpeg"/><Relationship Id="rId5" Type="http://schemas.openxmlformats.org/officeDocument/2006/relationships/slide" Target="slide3.xml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95224"/>
          </a:xfrm>
          <a:prstGeom prst="rect">
            <a:avLst/>
          </a:prstGeom>
          <a:noFill/>
        </p:spPr>
      </p:pic>
      <p:pic>
        <p:nvPicPr>
          <p:cNvPr id="1026" name="Picture 2" descr="G:\Птица счастья\slav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408"/>
            <a:ext cx="5472608" cy="655272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2371" y="575170"/>
            <a:ext cx="7403049" cy="1459877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 т и ц а   с ч а с т ь я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8995" y="4149080"/>
            <a:ext cx="2601994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Мастер-класс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3992" y="9819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в технике художественного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выжигания по шелку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619" y="5625490"/>
            <a:ext cx="748074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Составитель: Стазаева Ольга  Георгиевна, </a:t>
            </a:r>
          </a:p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учитель технологии МБОУ СОШ № 136</a:t>
            </a:r>
          </a:p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Орджоникидзевского района </a:t>
            </a:r>
          </a:p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г. Екатеринбурга</a:t>
            </a:r>
            <a:endParaRPr lang="ru-RU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62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8815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F:\Птица счастья\Мастер класс\P1030229.JPG"/>
          <p:cNvPicPr>
            <a:picLocks noChangeAspect="1" noChangeArrowheads="1"/>
          </p:cNvPicPr>
          <p:nvPr/>
        </p:nvPicPr>
        <p:blipFill>
          <a:blip r:embed="rId3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500034" y="3429000"/>
            <a:ext cx="3531653" cy="321471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728" y="142852"/>
            <a:ext cx="628654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Последовательность сборки изделия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642918"/>
            <a:ext cx="2941831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Сборка тела птички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00108"/>
            <a:ext cx="4214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Две детали тела птички сложить вместе, выровнять срезы;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Деталь хохолка сложить пополам и  вложить между двумя слоями тела, временно закрепить булавкой (рис.1).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928670"/>
            <a:ext cx="3786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Две детали тела птички с помощью выжигателя  «сшить» пунктирной линией по контуру, оставив свободным участок  для набивки тела синтепоном и крепления крылышек (рис.2) </a:t>
            </a:r>
          </a:p>
          <a:p>
            <a:pPr marL="285750" indent="-285750"/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6143644"/>
            <a:ext cx="4796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 smtClean="0">
                <a:solidFill>
                  <a:srgbClr val="C00000"/>
                </a:solidFill>
                <a:latin typeface="Georgia" pitchFamily="18" charset="0"/>
              </a:rPr>
              <a:t>рис.1</a:t>
            </a:r>
            <a:endParaRPr lang="ru-RU" sz="10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143504" y="3127349"/>
            <a:ext cx="3818599" cy="3730651"/>
            <a:chOff x="5143504" y="3127349"/>
            <a:chExt cx="3818599" cy="3730651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5143504" y="3127349"/>
              <a:ext cx="3818599" cy="3730651"/>
              <a:chOff x="5143504" y="3127349"/>
              <a:chExt cx="3818599" cy="3730651"/>
            </a:xfrm>
          </p:grpSpPr>
          <p:pic>
            <p:nvPicPr>
              <p:cNvPr id="4099" name="Picture 3" descr="F:\Птица счастья\Мастер класс\P1030231.JPG"/>
              <p:cNvPicPr>
                <a:picLocks noChangeAspect="1" noChangeArrowheads="1"/>
              </p:cNvPicPr>
              <p:nvPr/>
            </p:nvPicPr>
            <p:blipFill>
              <a:blip r:embed="rId4" cstate="screen">
                <a:lum bright="30000" contrast="20000"/>
              </a:blip>
              <a:srcRect/>
              <a:stretch>
                <a:fillRect/>
              </a:stretch>
            </p:blipFill>
            <p:spPr bwMode="auto">
              <a:xfrm>
                <a:off x="5143504" y="3127349"/>
                <a:ext cx="3357586" cy="3730651"/>
              </a:xfrm>
              <a:prstGeom prst="rect">
                <a:avLst/>
              </a:prstGeom>
              <a:noFill/>
              <a:effectLst>
                <a:softEdge rad="127000"/>
              </a:effectLst>
            </p:spPr>
          </p:pic>
          <p:cxnSp>
            <p:nvCxnSpPr>
              <p:cNvPr id="14" name="Прямая со стрелкой 13"/>
              <p:cNvCxnSpPr/>
              <p:nvPr/>
            </p:nvCxnSpPr>
            <p:spPr>
              <a:xfrm rot="5400000">
                <a:off x="6750859" y="4607727"/>
                <a:ext cx="571504" cy="5000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 rot="5400000">
                <a:off x="6822297" y="5036355"/>
                <a:ext cx="92869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7286644" y="4572008"/>
                <a:ext cx="157163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7286644" y="4286256"/>
                <a:ext cx="167545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00" b="1" i="1" dirty="0" smtClean="0">
                    <a:solidFill>
                      <a:srgbClr val="C00000"/>
                    </a:solidFill>
                    <a:latin typeface="Georgia" pitchFamily="18" charset="0"/>
                  </a:rPr>
                  <a:t>Не сшитый участок</a:t>
                </a:r>
                <a:endParaRPr lang="ru-RU" sz="1000" b="1" i="1" dirty="0">
                  <a:solidFill>
                    <a:srgbClr val="C00000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5357818" y="6286520"/>
              <a:ext cx="47961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i="1" dirty="0" smtClean="0">
                  <a:solidFill>
                    <a:srgbClr val="C00000"/>
                  </a:solidFill>
                  <a:latin typeface="Georgia" pitchFamily="18" charset="0"/>
                </a:rPr>
                <a:t>рис.1</a:t>
              </a:r>
              <a:endParaRPr lang="ru-RU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65821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025" y="274638"/>
            <a:ext cx="8435975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14290"/>
            <a:ext cx="3820277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Крепление хвостика: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714356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Детали тела в области хвостика разложить в разные стороны и «пришить» с помощью выжигателя  пунктирной линией (рис. 3).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214546" y="1714488"/>
            <a:ext cx="5382978" cy="4929222"/>
            <a:chOff x="2071670" y="2000240"/>
            <a:chExt cx="5382978" cy="4929222"/>
          </a:xfrm>
        </p:grpSpPr>
        <p:pic>
          <p:nvPicPr>
            <p:cNvPr id="5122" name="Picture 2" descr="F:\Птица счастья\Мастер класс\P1030232.JPG"/>
            <p:cNvPicPr>
              <a:picLocks noChangeAspect="1" noChangeArrowheads="1"/>
            </p:cNvPicPr>
            <p:nvPr/>
          </p:nvPicPr>
          <p:blipFill>
            <a:blip r:embed="rId3" cstate="screen">
              <a:lum bright="20000" contrast="20000"/>
            </a:blip>
            <a:srcRect/>
            <a:stretch>
              <a:fillRect/>
            </a:stretch>
          </p:blipFill>
          <p:spPr bwMode="auto">
            <a:xfrm>
              <a:off x="2071670" y="2000240"/>
              <a:ext cx="5382978" cy="4929222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8" name="Прямоугольник 7"/>
            <p:cNvSpPr/>
            <p:nvPr/>
          </p:nvSpPr>
          <p:spPr>
            <a:xfrm>
              <a:off x="4214810" y="5715016"/>
              <a:ext cx="8082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solidFill>
                    <a:srgbClr val="C00000"/>
                  </a:solidFill>
                  <a:latin typeface="Georgia" pitchFamily="18" charset="0"/>
                </a:rPr>
                <a:t>Рис. 3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950252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F:\Птица счастья\Мастер класс\P1030234.JPG"/>
          <p:cNvPicPr>
            <a:picLocks noChangeAspect="1" noChangeArrowheads="1"/>
          </p:cNvPicPr>
          <p:nvPr/>
        </p:nvPicPr>
        <p:blipFill>
          <a:blip r:embed="rId3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1357290" y="1857364"/>
            <a:ext cx="5715040" cy="500063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428604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Через оставленное отверстие туго набить тело птички   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   </a:t>
            </a:r>
            <a:r>
              <a:rPr lang="ru-RU" i="1" dirty="0" err="1" smtClean="0">
                <a:solidFill>
                  <a:srgbClr val="C00000"/>
                </a:solidFill>
                <a:latin typeface="Georgia" pitchFamily="18" charset="0"/>
              </a:rPr>
              <a:t>синтепоном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;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393273" y="3036091"/>
            <a:ext cx="1071570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F:\Птица счастья\Мастер класс\P1030235.JPG"/>
          <p:cNvPicPr>
            <a:picLocks noChangeAspect="1" noChangeArrowheads="1"/>
          </p:cNvPicPr>
          <p:nvPr/>
        </p:nvPicPr>
        <p:blipFill>
          <a:blip r:embed="rId4">
            <a:lum bright="20000" contrast="20000"/>
          </a:blip>
          <a:srcRect/>
          <a:stretch>
            <a:fillRect/>
          </a:stretch>
        </p:blipFill>
        <p:spPr bwMode="auto">
          <a:xfrm>
            <a:off x="1428728" y="1857364"/>
            <a:ext cx="5572165" cy="488400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9" name="Picture 2" descr="F:\Птица счастья\Мастер класс\P1030238.JPG"/>
          <p:cNvPicPr>
            <a:picLocks noChangeAspect="1" noChangeArrowheads="1"/>
          </p:cNvPicPr>
          <p:nvPr/>
        </p:nvPicPr>
        <p:blipFill>
          <a:blip r:embed="rId5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1449366" y="1932191"/>
            <a:ext cx="5999228" cy="485778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786050" y="0"/>
            <a:ext cx="4019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Крепление крылышек: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000108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В это же отверстие вставить крылышки 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28586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Отверстие  тщательно «зашить» с помощью  выжигателя (</a:t>
            </a:r>
            <a:r>
              <a:rPr lang="ru-RU" i="1" dirty="0" err="1" smtClean="0">
                <a:solidFill>
                  <a:srgbClr val="C00000"/>
                </a:solidFill>
                <a:latin typeface="Georgia" pitchFamily="18" charset="0"/>
              </a:rPr>
              <a:t>шовчик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   прокладывать под крылышками)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6623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F:\Птица счастья\Мастер класс\P1030240.JPG"/>
          <p:cNvPicPr>
            <a:picLocks noChangeAspect="1" noChangeArrowheads="1"/>
          </p:cNvPicPr>
          <p:nvPr/>
        </p:nvPicPr>
        <p:blipFill>
          <a:blip r:embed="rId3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2071670" y="1142984"/>
            <a:ext cx="5643602" cy="507526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428596" y="285728"/>
            <a:ext cx="807304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Готовую птичку подвесить на шнурке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8815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F:\Птица счастья\Мастер класс\P1030247.JPG"/>
          <p:cNvPicPr>
            <a:picLocks noChangeAspect="1" noChangeArrowheads="1"/>
          </p:cNvPicPr>
          <p:nvPr/>
        </p:nvPicPr>
        <p:blipFill>
          <a:blip r:embed="rId3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1071538" y="1357298"/>
            <a:ext cx="6715172" cy="400052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1500166" y="428604"/>
            <a:ext cx="504336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Творческих вам успехов!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214950"/>
            <a:ext cx="847058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Мир и счастье вашему дому!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92867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http://www.ruklinok.info/_uploads/_pics/2010/slav011.jpg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1285860"/>
            <a:ext cx="285752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Monotype Corsiva" pitchFamily="66" charset="0"/>
              </a:rPr>
              <a:t> </a:t>
            </a: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sz="1600" i="1" dirty="0" smtClean="0">
              <a:latin typeface="Monotype Corsiva" pitchFamily="66" charset="0"/>
            </a:endParaRPr>
          </a:p>
          <a:p>
            <a:pPr algn="ctr"/>
            <a:r>
              <a:rPr lang="ru-RU" sz="1600" i="1" dirty="0" smtClean="0">
                <a:latin typeface="Monotype Corsiva" pitchFamily="66" charset="0"/>
                <a:hlinkClick r:id="rId3" action="ppaction://hlinkpres?slideindex=1&amp;slidetitle="/>
              </a:rPr>
              <a:t>Рабочее место, инструменты и приспособления</a:t>
            </a:r>
            <a:endParaRPr lang="ru-RU" sz="1600" i="1" dirty="0">
              <a:latin typeface="Monotype Corsiva" pitchFamily="66" charset="0"/>
            </a:endParaRPr>
          </a:p>
        </p:txBody>
      </p:sp>
      <p:pic>
        <p:nvPicPr>
          <p:cNvPr id="5" name="Picture 2" descr="C:\Documents and Settings\Admin\Мои документы\Технология\Дополнительное образование\Творчество\582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1500174"/>
            <a:ext cx="1349829" cy="101441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14348" y="4512738"/>
            <a:ext cx="2857520" cy="17859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r>
              <a:rPr lang="ru-RU" i="1" dirty="0" smtClean="0">
                <a:latin typeface="Monotype Corsiva" pitchFamily="66" charset="0"/>
                <a:hlinkClick r:id="rId5" action="ppaction://hlinksldjump"/>
              </a:rPr>
              <a:t>Материалы</a:t>
            </a:r>
            <a:endParaRPr lang="ru-RU" i="1" dirty="0">
              <a:latin typeface="Monotype Corsiva" pitchFamily="66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428860" y="3500438"/>
            <a:ext cx="1285884" cy="708062"/>
            <a:chOff x="1949043" y="3091757"/>
            <a:chExt cx="1370536" cy="1208128"/>
          </a:xfrm>
        </p:grpSpPr>
        <p:sp>
          <p:nvSpPr>
            <p:cNvPr id="22" name="Выгнутая вниз стрелка 21"/>
            <p:cNvSpPr/>
            <p:nvPr/>
          </p:nvSpPr>
          <p:spPr>
            <a:xfrm rot="19914274" flipH="1" flipV="1">
              <a:off x="2050263" y="3915437"/>
              <a:ext cx="1251851" cy="384448"/>
            </a:xfrm>
            <a:prstGeom prst="curvedUpArrow">
              <a:avLst>
                <a:gd name="adj1" fmla="val 25000"/>
                <a:gd name="adj2" fmla="val 50000"/>
                <a:gd name="adj3" fmla="val 6214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Выгнутая вниз стрелка 22"/>
            <p:cNvSpPr/>
            <p:nvPr/>
          </p:nvSpPr>
          <p:spPr>
            <a:xfrm rot="2439317" flipH="1">
              <a:off x="1949043" y="3091757"/>
              <a:ext cx="1370536" cy="439168"/>
            </a:xfrm>
            <a:prstGeom prst="curvedUpArrow">
              <a:avLst>
                <a:gd name="adj1" fmla="val 25000"/>
                <a:gd name="adj2" fmla="val 50000"/>
                <a:gd name="adj3" fmla="val 6214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6072198" y="1357298"/>
            <a:ext cx="285752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Monotype Corsiva" pitchFamily="66" charset="0"/>
              </a:rPr>
              <a:t> </a:t>
            </a: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r>
              <a:rPr lang="ru-RU" i="1" dirty="0" smtClean="0">
                <a:latin typeface="Monotype Corsiva" pitchFamily="66" charset="0"/>
                <a:hlinkClick r:id="rId3" action="ppaction://hlinkpres?slideindex=1&amp;slidetitle="/>
              </a:rPr>
              <a:t>Техника безопасности</a:t>
            </a:r>
            <a:endParaRPr lang="ru-RU" i="1" dirty="0">
              <a:latin typeface="Monotype Corsiva" pitchFamily="66" charset="0"/>
            </a:endParaRPr>
          </a:p>
        </p:txBody>
      </p:sp>
      <p:pic>
        <p:nvPicPr>
          <p:cNvPr id="24" name="Picture 3" descr="I:\Выжигание. Рабочие материалы\Подготовительный работы\Рабочее место\P101019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69747" y="1500174"/>
            <a:ext cx="1462422" cy="1096817"/>
          </a:xfrm>
          <a:prstGeom prst="rect">
            <a:avLst/>
          </a:prstGeom>
          <a:noFill/>
          <a:effectLst>
            <a:softEdge rad="31750"/>
          </a:effectLst>
        </p:spPr>
      </p:pic>
      <p:grpSp>
        <p:nvGrpSpPr>
          <p:cNvPr id="25" name="Группа 24"/>
          <p:cNvGrpSpPr/>
          <p:nvPr/>
        </p:nvGrpSpPr>
        <p:grpSpPr>
          <a:xfrm flipH="1">
            <a:off x="6000760" y="3429000"/>
            <a:ext cx="1285884" cy="708062"/>
            <a:chOff x="1949043" y="3091757"/>
            <a:chExt cx="1370536" cy="1208128"/>
          </a:xfrm>
        </p:grpSpPr>
        <p:sp>
          <p:nvSpPr>
            <p:cNvPr id="26" name="Выгнутая вниз стрелка 25"/>
            <p:cNvSpPr/>
            <p:nvPr/>
          </p:nvSpPr>
          <p:spPr>
            <a:xfrm rot="19914274" flipH="1" flipV="1">
              <a:off x="2050263" y="3915437"/>
              <a:ext cx="1251851" cy="384448"/>
            </a:xfrm>
            <a:prstGeom prst="curvedUpArrow">
              <a:avLst>
                <a:gd name="adj1" fmla="val 25000"/>
                <a:gd name="adj2" fmla="val 50000"/>
                <a:gd name="adj3" fmla="val 6214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7" name="Выгнутая вниз стрелка 26"/>
            <p:cNvSpPr/>
            <p:nvPr/>
          </p:nvSpPr>
          <p:spPr>
            <a:xfrm rot="2439317" flipH="1">
              <a:off x="1949043" y="3091757"/>
              <a:ext cx="1370536" cy="439168"/>
            </a:xfrm>
            <a:prstGeom prst="curvedUpArrow">
              <a:avLst>
                <a:gd name="adj1" fmla="val 25000"/>
                <a:gd name="adj2" fmla="val 50000"/>
                <a:gd name="adj3" fmla="val 6214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1500166" y="142852"/>
            <a:ext cx="6286544" cy="70788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Изготовление   Птицы Счастья в технике художественного выжигания по шелку</a:t>
            </a:r>
            <a:endParaRPr lang="ru-RU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86447" y="4369862"/>
            <a:ext cx="2786082" cy="19288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Monotype Corsiva" pitchFamily="66" charset="0"/>
              </a:rPr>
              <a:t> </a:t>
            </a: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endParaRPr lang="ru-RU" i="1" dirty="0" smtClean="0">
              <a:latin typeface="Monotype Corsiva" pitchFamily="66" charset="0"/>
            </a:endParaRPr>
          </a:p>
          <a:p>
            <a:pPr algn="ctr"/>
            <a:r>
              <a:rPr lang="ru-RU" i="1" dirty="0" smtClean="0">
                <a:latin typeface="Monotype Corsiva" pitchFamily="66" charset="0"/>
                <a:hlinkClick r:id="rId7" action="ppaction://hlinksldjump"/>
              </a:rPr>
              <a:t>Технический рисунок 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2" name="Штриховая стрелка вправо 31">
            <a:hlinkClick r:id="rId8" action="ppaction://hlinksldjump"/>
          </p:cNvPr>
          <p:cNvSpPr/>
          <p:nvPr/>
        </p:nvSpPr>
        <p:spPr>
          <a:xfrm>
            <a:off x="8165592" y="6429396"/>
            <a:ext cx="978408" cy="4286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643050"/>
            <a:ext cx="2985113" cy="95410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Подготовительные </a:t>
            </a:r>
          </a:p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операции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4" name="Рисунок 33" descr="C:\Users\Ольга Г. Стазаева\Desktop\Птица\Безимени-1.jpg"/>
          <p:cNvPicPr/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6282826" y="4471793"/>
            <a:ext cx="2033587" cy="13334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2" descr="G:\Птица счастья\Мастер класс\P1030186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44" y="4621550"/>
            <a:ext cx="1525051" cy="11437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G:\Птица счастья\Мастер класс\P1030187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4713470"/>
            <a:ext cx="1428760" cy="107157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Птица счастья\Мастер класс\P1030238.JPG"/>
          <p:cNvPicPr>
            <a:picLocks noChangeAspect="1" noChangeArrowheads="1"/>
          </p:cNvPicPr>
          <p:nvPr/>
        </p:nvPicPr>
        <p:blipFill>
          <a:blip r:embed="rId13" cstate="screen"/>
          <a:srcRect t="-435"/>
          <a:stretch>
            <a:fillRect/>
          </a:stretch>
        </p:blipFill>
        <p:spPr bwMode="auto">
          <a:xfrm>
            <a:off x="3786182" y="2857496"/>
            <a:ext cx="2156129" cy="2000264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868761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101823"/>
            <a:ext cx="4661854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Необходимые материалы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520" y="5084793"/>
            <a:ext cx="5572164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baseline="30000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baseline="30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декоративная отделка изделия выполняется в технике художественного выжигания по шелку, по этому  используются синтетические ткани.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084793"/>
            <a:ext cx="15584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Внимание!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124744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Основная ткань: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653" y="303946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Отделочная ткань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G:\Птица счастья\Мастер класс\P1030186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908720"/>
            <a:ext cx="2160240" cy="162018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Птица счастья\Мастер класс\P103018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39464"/>
            <a:ext cx="2158942" cy="161920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Птица счастья\Мастер класс\P103018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04" y="949730"/>
            <a:ext cx="2105560" cy="157917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G:\Птица счастья\Мастер класс\P103018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408" y="3039464"/>
            <a:ext cx="2087056" cy="156529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02527" y="1741270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Креп светлых тонов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3296" y="3429537"/>
            <a:ext cx="3451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Прозрачная 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(капрон, </a:t>
            </a:r>
            <a:r>
              <a:rPr lang="ru-RU" i="1" dirty="0" err="1" smtClean="0">
                <a:solidFill>
                  <a:srgbClr val="C00000"/>
                </a:solidFill>
                <a:latin typeface="Georgia" pitchFamily="18" charset="0"/>
              </a:rPr>
              <a:t>органза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)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в тон к основной ткани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Стрелка вправо 13">
            <a:hlinkClick r:id="rId7" action="ppaction://hlinksldjump"/>
          </p:cNvPr>
          <p:cNvSpPr/>
          <p:nvPr/>
        </p:nvSpPr>
        <p:spPr>
          <a:xfrm>
            <a:off x="8001024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67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8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928934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Технический рисунок выполняется фломастером, капиллярной ручкой или ручкой с мокрым шариком. Внимание!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Карандаш, шариковая ручка должны быть исключены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из работы, т.к. они оставляют грязные следы на ткани!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Рисунок выполняется фломастером контрастного цвета от цвета ткани.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Технический рисунок выполняется на писчей бумаге, желательно светлого тона.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Можно использовать миллиметровую бумагу или кальку.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Для выжигания по белой ткани желательно использовать бумагу чисто белого цвета, т.к. серая бумага может оставить при выжигании серые, желтые следы на ткани.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14488"/>
            <a:ext cx="6143668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выполнения технического рисунка.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0312" y="272430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 descr="C:\Users\Ольга Г. Стазаева\Desktop\Птица\Безимени-1.jpg"/>
          <p:cNvPicPr/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5364088" y="210804"/>
            <a:ext cx="3240358" cy="2498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5852" y="214290"/>
            <a:ext cx="441499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Технический рисунок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386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8815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1196752"/>
            <a:ext cx="753234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Контуры рисунка должны быть выполнены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 тонкой,   четкой линией.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b="1" i="1" dirty="0" smtClean="0">
              <a:solidFill>
                <a:srgbClr val="C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Четко должны быть прорисованы все детали.</a:t>
            </a:r>
            <a:endParaRPr lang="ru-RU" sz="2000" b="1" i="1" dirty="0" smtClean="0">
              <a:solidFill>
                <a:srgbClr val="C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4357694"/>
            <a:ext cx="6215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От четкости , от качества выполнения        технического рисунка во многом зависит        качество выполнения последующей работы!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11551"/>
            <a:ext cx="771530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ТУ  на выполнение технического рисунка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3643314"/>
            <a:ext cx="2024913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Внимание!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8001024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21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8656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Users\Ольга Г. Стазаева\Desktop\Птица\Безимени-1.jp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7"/>
          <a:stretch/>
        </p:blipFill>
        <p:spPr bwMode="auto">
          <a:xfrm rot="10800000">
            <a:off x="683568" y="989824"/>
            <a:ext cx="7621832" cy="5641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4989" y="1015471"/>
            <a:ext cx="4018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Blip>
                <a:blip r:embed="rId5"/>
              </a:buBlip>
            </a:pPr>
            <a:r>
              <a:rPr lang="ru-RU" sz="1600" b="1" i="1" dirty="0" smtClean="0">
                <a:solidFill>
                  <a:srgbClr val="C00000"/>
                </a:solidFill>
                <a:latin typeface="Georgia" pitchFamily="18" charset="0"/>
              </a:rPr>
              <a:t>Рис.1   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Тело птички    -  </a:t>
            </a:r>
          </a:p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       2 детали;</a:t>
            </a:r>
          </a:p>
          <a:p>
            <a:pPr marL="171450" indent="-171450">
              <a:buBlip>
                <a:blip r:embed="rId5"/>
              </a:buBlip>
            </a:pPr>
            <a:r>
              <a:rPr lang="ru-RU" sz="1600" b="1" i="1" dirty="0" smtClean="0">
                <a:solidFill>
                  <a:srgbClr val="C00000"/>
                </a:solidFill>
                <a:latin typeface="Georgia" pitchFamily="18" charset="0"/>
              </a:rPr>
              <a:t>Рис. 2  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Два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крыла  и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хвостик – </a:t>
            </a:r>
          </a:p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       3 детали;</a:t>
            </a:r>
          </a:p>
          <a:p>
            <a:pPr marL="171450" indent="-171450">
              <a:buBlip>
                <a:blip r:embed="rId5"/>
              </a:buBlip>
            </a:pPr>
            <a:r>
              <a:rPr lang="ru-RU" sz="1600" b="1" i="1" dirty="0" smtClean="0">
                <a:solidFill>
                  <a:srgbClr val="C00000"/>
                </a:solidFill>
                <a:latin typeface="Georgia" pitchFamily="18" charset="0"/>
              </a:rPr>
              <a:t>Рис. 3 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Хохолок - 1 деталь;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marL="171450" indent="-171450">
              <a:buBlip>
                <a:blip r:embed="rId5"/>
              </a:buBlip>
            </a:pPr>
            <a:endParaRPr lang="ru-RU" sz="1200" b="1" i="1" dirty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1200" b="1" i="1" dirty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12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1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112" y="5157192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Georgia" pitchFamily="18" charset="0"/>
              </a:rPr>
              <a:t> </a:t>
            </a:r>
            <a:endParaRPr lang="ru-RU" sz="1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420" y="330706"/>
            <a:ext cx="442781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сборки птички понадобятся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детали: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8329" y="2400465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Рис.1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5291916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Рис.2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84305" y="603058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Рис.3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350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78506"/>
            <a:ext cx="9144000" cy="6936506"/>
          </a:xfrm>
          <a:prstGeom prst="rect">
            <a:avLst/>
          </a:prstGeom>
          <a:noFill/>
        </p:spPr>
      </p:pic>
      <p:pic>
        <p:nvPicPr>
          <p:cNvPr id="1026" name="Picture 2" descr="G:\Птица счастья\Мастер класс\P103019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428868"/>
            <a:ext cx="2652281" cy="198921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Птица счастья\Мастер класс\P103019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39" y="2709654"/>
            <a:ext cx="4867225" cy="396889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ДПИ\Выжигание. Рабочие материалы\Подготовительный работы\Рабочее место\P101087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9761125" flipH="1">
            <a:off x="7285340" y="2793773"/>
            <a:ext cx="1153179" cy="508413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TextBox 1"/>
          <p:cNvSpPr txBox="1"/>
          <p:nvPr/>
        </p:nvSpPr>
        <p:spPr>
          <a:xfrm>
            <a:off x="824009" y="169534"/>
            <a:ext cx="7394973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Последовательность изготовления деталей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4219" y="67985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1 этап: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4971" y="1029756"/>
            <a:ext cx="7371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Основную </a:t>
            </a: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ткань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поместить на технический рисунок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С помощью светостола и электровыжигателя,  вырезать по замкнутому контуру внутренние детали рисунка, затем , вырезать детали птички по внешнему контуру.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500570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Важно! </a:t>
            </a:r>
          </a:p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Вырезая элементы, нужно помнить, что контур элемента должен быть хорошо замкнут, для того, чтобы вырезанный материал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легко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отделился от заготовки. </a:t>
            </a:r>
          </a:p>
        </p:txBody>
      </p:sp>
    </p:spTree>
    <p:extLst>
      <p:ext uri="{BB962C8B-B14F-4D97-AF65-F5344CB8AC3E}">
        <p14:creationId xmlns:p14="http://schemas.microsoft.com/office/powerpoint/2010/main" val="1501834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79680" y="336212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</a:rPr>
              <a:t> </a:t>
            </a: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8572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2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этап: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Снять  вырезанные  детали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 с </a:t>
            </a: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технического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рисунка</a:t>
            </a:r>
          </a:p>
          <a:p>
            <a:pPr marL="285750" indent="-285750"/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050" name="Picture 2" descr="F:\Птица счастья\Мастер класс\P1030226.JPG"/>
          <p:cNvPicPr>
            <a:picLocks noChangeAspect="1" noChangeArrowheads="1"/>
          </p:cNvPicPr>
          <p:nvPr/>
        </p:nvPicPr>
        <p:blipFill>
          <a:blip r:embed="rId3" cstate="screen">
            <a:lum bright="30000" contrast="20000"/>
          </a:blip>
          <a:srcRect/>
          <a:stretch>
            <a:fillRect/>
          </a:stretch>
        </p:blipFill>
        <p:spPr bwMode="auto">
          <a:xfrm>
            <a:off x="857224" y="1071546"/>
            <a:ext cx="7334300" cy="5500726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614383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ольных дел мастера\Рисунки\Пасха\Подложка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3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этап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Обработка крылышек и хвостика 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Вырезанную деталь поместить поверх отделочной прозрачной ткани.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По контуру всех срезов аккуратно прижигаем верхний слой к нижнему. Следы прижигания должны носить декоративный, украшающий характер  в виде точек или мелкого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пунктира. Не забывайте </a:t>
            </a: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при этом работать (прижимать) указательным пальчиком левой руки для «склейки» двух слоев ткани.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429264"/>
            <a:ext cx="8606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Важно! </a:t>
            </a:r>
          </a:p>
          <a:p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Начинать прижигать заготовку следует  с центра рисунка, постепенно сдвигаясь к краям, постоянно расправляя, разглаживая ткань руками, чтобы избежать «пузырей»</a:t>
            </a:r>
          </a:p>
        </p:txBody>
      </p:sp>
      <p:pic>
        <p:nvPicPr>
          <p:cNvPr id="3074" name="Picture 2" descr="F:\Птица счастья\Мастер класс\P103022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500306"/>
            <a:ext cx="3714776" cy="288927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5" name="Picture 3" descr="F:\Птица счастья\Мастер класс\P1030228.JPG"/>
          <p:cNvPicPr>
            <a:picLocks noChangeAspect="1" noChangeArrowheads="1"/>
          </p:cNvPicPr>
          <p:nvPr/>
        </p:nvPicPr>
        <p:blipFill>
          <a:blip r:embed="rId4" cstate="screen">
            <a:lum bright="20000" contrast="20000"/>
          </a:blip>
          <a:srcRect/>
          <a:stretch>
            <a:fillRect/>
          </a:stretch>
        </p:blipFill>
        <p:spPr bwMode="auto">
          <a:xfrm>
            <a:off x="4214810" y="2143116"/>
            <a:ext cx="4493544" cy="3690942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17721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600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Г. Стазаева</dc:creator>
  <cp:lastModifiedBy>Ольга Г. Стазаева</cp:lastModifiedBy>
  <cp:revision>45</cp:revision>
  <dcterms:created xsi:type="dcterms:W3CDTF">2011-12-04T06:51:20Z</dcterms:created>
  <dcterms:modified xsi:type="dcterms:W3CDTF">2011-12-08T14:44:03Z</dcterms:modified>
</cp:coreProperties>
</file>