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62" r:id="rId3"/>
    <p:sldId id="256" r:id="rId4"/>
    <p:sldId id="257" r:id="rId5"/>
    <p:sldId id="266" r:id="rId6"/>
    <p:sldId id="265" r:id="rId7"/>
    <p:sldId id="259" r:id="rId8"/>
    <p:sldId id="263" r:id="rId9"/>
    <p:sldId id="277" r:id="rId10"/>
    <p:sldId id="276" r:id="rId11"/>
    <p:sldId id="273" r:id="rId12"/>
    <p:sldId id="278" r:id="rId13"/>
    <p:sldId id="258" r:id="rId14"/>
    <p:sldId id="272" r:id="rId15"/>
    <p:sldId id="270" r:id="rId16"/>
    <p:sldId id="26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6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113448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99453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44626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15469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70858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57358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36287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12187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417473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959070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19993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9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7.png"/><Relationship Id="rId7" Type="http://schemas.openxmlformats.org/officeDocument/2006/relationships/hyperlink" Target="http://forum.moya-semya.ru/uploads/av-4639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hyperlink" Target="http://img-fotki.yandex.ru/get/3106/zagorskyj.8/0_24a7f_5f9e0545_XL" TargetMode="Externa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hyperlink" Target="http://www.artvladis.com/images_admin/676.jpg" TargetMode="External"/><Relationship Id="rId7" Type="http://schemas.openxmlformats.org/officeDocument/2006/relationships/hyperlink" Target="http://stat17.privet.ru/lr/0a08b9d9a0010a71349fcb4c463139b7" TargetMode="External"/><Relationship Id="rId12" Type="http://schemas.openxmlformats.org/officeDocument/2006/relationships/image" Target="../media/image5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hyperlink" Target="http://www.kuharka.ru/images/users/gallery/2010/09/15/b_80701.gif" TargetMode="External"/><Relationship Id="rId5" Type="http://schemas.openxmlformats.org/officeDocument/2006/relationships/hyperlink" Target="http://photos.privet.ru/community/YARMARKA/photo/250747329" TargetMode="External"/><Relationship Id="rId10" Type="http://schemas.openxmlformats.org/officeDocument/2006/relationships/image" Target="../media/image49.jpeg"/><Relationship Id="rId4" Type="http://schemas.openxmlformats.org/officeDocument/2006/relationships/image" Target="../media/image46.jpeg"/><Relationship Id="rId9" Type="http://schemas.openxmlformats.org/officeDocument/2006/relationships/hyperlink" Target="http://pokrov.tversu.ru/goldentree/03u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ofotki.pl/img15/obrazki/cl1306_0190.gi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4607/valenta-mog.fb/0_6a86a_f850cc66_orig.jpg" TargetMode="External"/><Relationship Id="rId13" Type="http://schemas.openxmlformats.org/officeDocument/2006/relationships/hyperlink" Target="http://www.liveinternet.ru/users/alevtina-09/post161932601/" TargetMode="External"/><Relationship Id="rId18" Type="http://schemas.openxmlformats.org/officeDocument/2006/relationships/hyperlink" Target="http://img-fotki.yandex.ru/get/5700/v-kashenko2010.bb/0_4e5cf_19e1dd2f_L.jpg" TargetMode="External"/><Relationship Id="rId3" Type="http://schemas.openxmlformats.org/officeDocument/2006/relationships/hyperlink" Target="http://www.germany.ru/photos/774246.big.jpg" TargetMode="External"/><Relationship Id="rId7" Type="http://schemas.openxmlformats.org/officeDocument/2006/relationships/hyperlink" Target="http://img-fotki.yandex.ru/get/5007/valenta-mog.fb/0_6a85e_2b5364_orig.jpg" TargetMode="External"/><Relationship Id="rId12" Type="http://schemas.openxmlformats.org/officeDocument/2006/relationships/hyperlink" Target="http://img-fotki.yandex.ru/get/4809/valenta-mog.fb/0_6a85b_7a58f5fb_orig.jpg" TargetMode="External"/><Relationship Id="rId17" Type="http://schemas.openxmlformats.org/officeDocument/2006/relationships/hyperlink" Target="http://i.allday.ru/uploads/posts/2009-03/1237738885_chinese-ornaments2.jpg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www.nivasposad.ru/school/homepages/all_arhiv/2001/russian_art/gzel1/ptica.jpg" TargetMode="External"/><Relationship Id="rId20" Type="http://schemas.openxmlformats.org/officeDocument/2006/relationships/hyperlink" Target="http://russif.rin.ru/pictures/425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5904/valenta-mog.fb/0_6a859_e9cd48ae_L.jpg" TargetMode="External"/><Relationship Id="rId11" Type="http://schemas.openxmlformats.org/officeDocument/2006/relationships/hyperlink" Target="http://makler.spb.ru/images/images8/96786_99c21.jpg" TargetMode="External"/><Relationship Id="rId5" Type="http://schemas.openxmlformats.org/officeDocument/2006/relationships/hyperlink" Target="http://img-fotki.yandex.ru/get/3908/xoxllloma.0/0_1ea54_35044ea8_L" TargetMode="External"/><Relationship Id="rId15" Type="http://schemas.openxmlformats.org/officeDocument/2006/relationships/hyperlink" Target="http://studio-biz.ru/uploads/posts/2011-03/1300289521_22.gif" TargetMode="External"/><Relationship Id="rId10" Type="http://schemas.openxmlformats.org/officeDocument/2006/relationships/hyperlink" Target="http://img-fotki.yandex.ru/get/4909/valenta-mog.fc/0_6a872_fb9d97f2_orig.jpg" TargetMode="External"/><Relationship Id="rId19" Type="http://schemas.openxmlformats.org/officeDocument/2006/relationships/hyperlink" Target="http://www.msk-ru.ru/published/publicdata/MECONG11/attachments/SC/products_pictures/P1110191_enl.JPG" TargetMode="External"/><Relationship Id="rId4" Type="http://schemas.openxmlformats.org/officeDocument/2006/relationships/hyperlink" Target="http://vlad-japan.narod.ru/Culture/dimkov/doll3.jpg" TargetMode="External"/><Relationship Id="rId9" Type="http://schemas.openxmlformats.org/officeDocument/2006/relationships/hyperlink" Target="http://uboard.ru/upload/normal/narodnye_promysly__hohloma_gzhel_matreshki_28369.jpeg" TargetMode="External"/><Relationship Id="rId14" Type="http://schemas.openxmlformats.org/officeDocument/2006/relationships/hyperlink" Target="http://thisislife.ucoz.ru/Oldmen/2011/image_4cdd00be4ab93.jpg_2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hyperlink" Target="http://www.germany.ru/photos/774246.big.jpg" TargetMode="External"/><Relationship Id="rId7" Type="http://schemas.openxmlformats.org/officeDocument/2006/relationships/hyperlink" Target="http://studio-biz.ru/uploads/posts/2011-03/1300289521_22.gi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12" Type="http://schemas.openxmlformats.org/officeDocument/2006/relationships/hyperlink" Target="http://img-fotki.yandex.ru/get/6004/valenta-mog.fb/0_6a85d_b99271cb_orig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5007/valenta-mog.fb/0_6a85e_2b5364_L.jpg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1.png"/><Relationship Id="rId15" Type="http://schemas.openxmlformats.org/officeDocument/2006/relationships/image" Target="../media/image18.jpeg"/><Relationship Id="rId10" Type="http://schemas.openxmlformats.org/officeDocument/2006/relationships/image" Target="../media/image14.png"/><Relationship Id="rId4" Type="http://schemas.openxmlformats.org/officeDocument/2006/relationships/hyperlink" Target="http://img-fotki.yandex.ru/get/4607/valenta-mog.fb/0_6a86a_f850cc66_orig.jpg" TargetMode="External"/><Relationship Id="rId9" Type="http://schemas.openxmlformats.org/officeDocument/2006/relationships/hyperlink" Target="http://img-fotki.yandex.ru/get/4909/valenta-mog.fc/0_6a872_fb9d97f2_orig.jpg" TargetMode="External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hyperlink" Target="http://www.fedoskino.org/shop/images/product_images/popup_images/165.jpg" TargetMode="External"/><Relationship Id="rId18" Type="http://schemas.openxmlformats.org/officeDocument/2006/relationships/image" Target="../media/image28.jpeg"/><Relationship Id="rId3" Type="http://schemas.openxmlformats.org/officeDocument/2006/relationships/hyperlink" Target="http://www.aboutukraine.org/wp-content/uploads/2011/07/Wood-Bird-512x512.png" TargetMode="External"/><Relationship Id="rId7" Type="http://schemas.openxmlformats.org/officeDocument/2006/relationships/hyperlink" Target="http://img-fotki.yandex.ru/get/5700/v-kashenko2010.bb/0_4e5cf_19e1dd2f_L.jpg" TargetMode="External"/><Relationship Id="rId12" Type="http://schemas.openxmlformats.org/officeDocument/2006/relationships/image" Target="../media/image24.jpeg"/><Relationship Id="rId17" Type="http://schemas.openxmlformats.org/officeDocument/2006/relationships/image" Target="../media/image27.jpeg"/><Relationship Id="rId2" Type="http://schemas.openxmlformats.org/officeDocument/2006/relationships/image" Target="../media/image2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hyperlink" Target="http://www.fedoskino.org/shop/images/product_images/popup_images/596-2011.jpg" TargetMode="External"/><Relationship Id="rId5" Type="http://schemas.openxmlformats.org/officeDocument/2006/relationships/hyperlink" Target="http://www.culture-ivreg.ru/upload/images/unions/005.jpg" TargetMode="External"/><Relationship Id="rId15" Type="http://schemas.openxmlformats.org/officeDocument/2006/relationships/hyperlink" Target="http://s4.afisha.net/Afisha7Files/UGPhotos/4cc/4ccaf80e-ec0a-4445-b743-9bad062518bb/p_F.jpg?v=404969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19.png"/><Relationship Id="rId9" Type="http://schemas.openxmlformats.org/officeDocument/2006/relationships/image" Target="../media/image22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hyperlink" Target="http://demiart.ru/forum/uploads/post-25406-1178993159.gif" TargetMode="External"/><Relationship Id="rId3" Type="http://schemas.openxmlformats.org/officeDocument/2006/relationships/hyperlink" Target="http://www.gar-ptisa.ru/admin/pictures/411262b.jpg" TargetMode="External"/><Relationship Id="rId7" Type="http://schemas.openxmlformats.org/officeDocument/2006/relationships/hyperlink" Target="http://citi-master.ucoz.org/_ph/17/2/270510180.jpg" TargetMode="External"/><Relationship Id="rId12" Type="http://schemas.openxmlformats.org/officeDocument/2006/relationships/image" Target="../media/image33.jpeg"/><Relationship Id="rId2" Type="http://schemas.openxmlformats.org/officeDocument/2006/relationships/image" Target="../media/image2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hyperlink" Target="http://shkolazhizni.ru/img/content/i70/70136.jpg" TargetMode="External"/><Relationship Id="rId5" Type="http://schemas.openxmlformats.org/officeDocument/2006/relationships/hyperlink" Target="http://stranamasterov.ru/files/imagecache/orig_with_logo/i2011/08/06/f.s.panko_.jpg" TargetMode="External"/><Relationship Id="rId15" Type="http://schemas.openxmlformats.org/officeDocument/2006/relationships/hyperlink" Target="http://work-hand.ru/all_img1/2009_02_q1.jpg" TargetMode="External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hyperlink" Target="http://www.history-ryazan.ru/system/files/images/user_images/u1/uzor21.jpg" TargetMode="External"/><Relationship Id="rId14" Type="http://schemas.openxmlformats.org/officeDocument/2006/relationships/image" Target="../media/image3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eting.lt/phpBB2/files/ptitsa20cm_rosp_5764_enl_400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verhomsk.ucoz.ru/_fr/3/989224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21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92081" y="1479848"/>
            <a:ext cx="365035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Птица счастья</a:t>
            </a:r>
            <a:endParaRPr lang="ru-RU" sz="28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9711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05856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Составитель:</a:t>
            </a:r>
          </a:p>
          <a:p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Стазаева Ольга Георгиевна, </a:t>
            </a:r>
          </a:p>
          <a:p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учитель технологии </a:t>
            </a:r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  <a:p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МБОУ </a:t>
            </a:r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СОШ № 136</a:t>
            </a:r>
          </a:p>
          <a:p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Орджоникидзевского района </a:t>
            </a:r>
          </a:p>
          <a:p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г. Екатеринбурга</a:t>
            </a:r>
          </a:p>
        </p:txBody>
      </p:sp>
    </p:spTree>
    <p:extLst>
      <p:ext uri="{BB962C8B-B14F-4D97-AF65-F5344CB8AC3E}">
        <p14:creationId xmlns:p14="http://schemas.microsoft.com/office/powerpoint/2010/main" val="325842688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укольных дел мастера\Рисунки\Пасха\Подложк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1446"/>
            <a:ext cx="9144000" cy="6899446"/>
          </a:xfrm>
          <a:prstGeom prst="rect">
            <a:avLst/>
          </a:prstGeom>
          <a:noFill/>
        </p:spPr>
      </p:pic>
      <p:pic>
        <p:nvPicPr>
          <p:cNvPr id="2051" name="Picture 3" descr="F:\Птица счастья\ptic00108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52129" flipH="1">
            <a:off x="486318" y="527200"/>
            <a:ext cx="2988938" cy="40726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28992" y="1142984"/>
            <a:ext cx="53578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Сказывали старики, в одной семье, живущей в такой таежной избушке, ребенок захворал тяжелой болезнью, против которой знахари оказались бессильны. Лежал он, укрытый звериными шкурами, дело было в конце зимы, а отец его сидел и делал дранки для корзины. Ребенок, устав, видно лежать в душной избе, спросил: «Татку, а скоро лето?». </a:t>
            </a:r>
            <a:endParaRPr lang="ru-RU" b="1" i="1" dirty="0">
              <a:solidFill>
                <a:srgbClr val="C0000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428901" y="-87655"/>
            <a:ext cx="9679245" cy="6986599"/>
            <a:chOff x="-455919" y="-46711"/>
            <a:chExt cx="9679245" cy="6986599"/>
          </a:xfrm>
        </p:grpSpPr>
        <p:grpSp>
          <p:nvGrpSpPr>
            <p:cNvPr id="9" name="Группа 1"/>
            <p:cNvGrpSpPr/>
            <p:nvPr/>
          </p:nvGrpSpPr>
          <p:grpSpPr>
            <a:xfrm>
              <a:off x="360867" y="-46711"/>
              <a:ext cx="8381585" cy="523383"/>
              <a:chOff x="0" y="0"/>
              <a:chExt cx="9013238" cy="812756"/>
            </a:xfrm>
          </p:grpSpPr>
          <p:pic>
            <p:nvPicPr>
              <p:cNvPr id="22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16155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997083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Группа 2"/>
            <p:cNvGrpSpPr/>
            <p:nvPr/>
          </p:nvGrpSpPr>
          <p:grpSpPr>
            <a:xfrm>
              <a:off x="8311488" y="0"/>
              <a:ext cx="911838" cy="6939888"/>
              <a:chOff x="8311488" y="-32884"/>
              <a:chExt cx="911838" cy="7918818"/>
            </a:xfrm>
          </p:grpSpPr>
          <p:pic>
            <p:nvPicPr>
              <p:cNvPr id="19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-32884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2606722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5246328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Группа 14"/>
            <p:cNvGrpSpPr/>
            <p:nvPr/>
          </p:nvGrpSpPr>
          <p:grpSpPr>
            <a:xfrm>
              <a:off x="-455919" y="0"/>
              <a:ext cx="911838" cy="6939888"/>
              <a:chOff x="8311488" y="-32884"/>
              <a:chExt cx="911838" cy="7918818"/>
            </a:xfrm>
          </p:grpSpPr>
          <p:pic>
            <p:nvPicPr>
              <p:cNvPr id="16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-32884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2606722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5246328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Группа 18"/>
            <p:cNvGrpSpPr/>
            <p:nvPr/>
          </p:nvGrpSpPr>
          <p:grpSpPr>
            <a:xfrm rot="10800000">
              <a:off x="360867" y="6416504"/>
              <a:ext cx="8381585" cy="523383"/>
              <a:chOff x="0" y="0"/>
              <a:chExt cx="9013238" cy="812756"/>
            </a:xfrm>
          </p:grpSpPr>
          <p:pic>
            <p:nvPicPr>
              <p:cNvPr id="13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16155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997083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Прямоугольник 26"/>
          <p:cNvSpPr/>
          <p:nvPr/>
        </p:nvSpPr>
        <p:spPr>
          <a:xfrm>
            <a:off x="1214414" y="4572008"/>
            <a:ext cx="700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«Скоро, скоро, сынок, еще немножко, и будет лето», – ответил отец, и ему пришла в голову мысль подвесить под потолок птицу, чтобы сыну казалось, будто птицы уже прилетели.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034" y="2928934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286380" y="428604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ЛЕГЕНДА</a:t>
            </a: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укольных дел мастера\Рисунки\Пасха\Подложк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1446"/>
            <a:ext cx="9144000" cy="6899446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-428901" y="-87655"/>
            <a:ext cx="9679245" cy="6986599"/>
            <a:chOff x="-455919" y="-46711"/>
            <a:chExt cx="9679245" cy="6986599"/>
          </a:xfrm>
        </p:grpSpPr>
        <p:grpSp>
          <p:nvGrpSpPr>
            <p:cNvPr id="4" name="Группа 1"/>
            <p:cNvGrpSpPr/>
            <p:nvPr/>
          </p:nvGrpSpPr>
          <p:grpSpPr>
            <a:xfrm>
              <a:off x="360867" y="-46711"/>
              <a:ext cx="8381585" cy="523383"/>
              <a:chOff x="0" y="0"/>
              <a:chExt cx="9013238" cy="812756"/>
            </a:xfrm>
          </p:grpSpPr>
          <p:pic>
            <p:nvPicPr>
              <p:cNvPr id="17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16155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997083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2"/>
            <p:cNvGrpSpPr/>
            <p:nvPr/>
          </p:nvGrpSpPr>
          <p:grpSpPr>
            <a:xfrm>
              <a:off x="8311488" y="0"/>
              <a:ext cx="911838" cy="6939888"/>
              <a:chOff x="8311488" y="-32884"/>
              <a:chExt cx="911838" cy="7918818"/>
            </a:xfrm>
          </p:grpSpPr>
          <p:pic>
            <p:nvPicPr>
              <p:cNvPr id="14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-32884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2606722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5246328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14"/>
            <p:cNvGrpSpPr/>
            <p:nvPr/>
          </p:nvGrpSpPr>
          <p:grpSpPr>
            <a:xfrm>
              <a:off x="-455919" y="0"/>
              <a:ext cx="911838" cy="6939888"/>
              <a:chOff x="8311488" y="-32884"/>
              <a:chExt cx="911838" cy="7918818"/>
            </a:xfrm>
          </p:grpSpPr>
          <p:pic>
            <p:nvPicPr>
              <p:cNvPr id="11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-32884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2606722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5246328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Группа 18"/>
            <p:cNvGrpSpPr/>
            <p:nvPr/>
          </p:nvGrpSpPr>
          <p:grpSpPr>
            <a:xfrm rot="10800000">
              <a:off x="360867" y="6416504"/>
              <a:ext cx="8381585" cy="523383"/>
              <a:chOff x="0" y="0"/>
              <a:chExt cx="9013238" cy="812756"/>
            </a:xfrm>
          </p:grpSpPr>
          <p:pic>
            <p:nvPicPr>
              <p:cNvPr id="8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16155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997083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0" name="Picture 12" descr="Картинка 627 из 327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786058"/>
            <a:ext cx="3388436" cy="31432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71472" y="42860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«А я тебе сейчас сделаю лето», – сказал он – и сделал птицу: головка, крылышки, хвост – все при ней, как у настоящей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43372" y="285749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Ребенок заулыбался и стал быстро поправляться. Заходили соседи, спрашивали, чем же вылечили ребенка. Узнав про птицу, стали просить хозяина, чтобы он вырезал такую же и им. Так приписали деревянной птице чудодейственную силу и стали называть ее «святым духом», хранительницей детей, символом семейного счастья. </a:t>
            </a:r>
            <a:endParaRPr lang="ru-RU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714480" y="107154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Подвесил ее к потолку у камелька, и птица вдруг ожила: закружилась, крылья ее задвигались в струях горячего воздуха, который шел от камелька. </a:t>
            </a:r>
            <a:endParaRPr lang="ru-RU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24" name="Рисунок 23" descr="Картинка 0 из 2594">
            <a:hlinkClick r:id="rId7" tgtFrame="_blank"/>
          </p:cNvPr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1142984"/>
            <a:ext cx="1071569" cy="16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Кукольных дел мастера\Рисунки\Пасха\Подложк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99446"/>
          </a:xfrm>
          <a:prstGeom prst="rect">
            <a:avLst/>
          </a:prstGeom>
          <a:noFill/>
        </p:spPr>
      </p:pic>
      <p:pic>
        <p:nvPicPr>
          <p:cNvPr id="3" name="Рисунок 2" descr="http://sverhomsk.ucoz.ru/_fr/3/3395985.jpg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7224" y="1184329"/>
            <a:ext cx="4697088" cy="44128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9330" y="1409098"/>
            <a:ext cx="41222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старинной </a:t>
            </a:r>
            <a:endParaRPr lang="ru-RU" sz="1600" b="1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sz="1600" b="1" i="1" dirty="0">
                <a:solidFill>
                  <a:srgbClr val="C00000"/>
                </a:solidFill>
                <a:latin typeface="Georgia" pitchFamily="18" charset="0"/>
              </a:rPr>
              <a:t>Книге, глаголемой </a:t>
            </a:r>
            <a:r>
              <a:rPr lang="ru-RU" sz="1600" b="1" i="1" dirty="0" err="1">
                <a:solidFill>
                  <a:srgbClr val="C00000"/>
                </a:solidFill>
                <a:latin typeface="Georgia" pitchFamily="18" charset="0"/>
              </a:rPr>
              <a:t>Козмография</a:t>
            </a:r>
            <a:r>
              <a:rPr lang="ru-RU" sz="1600" b="1" i="1" dirty="0">
                <a:solidFill>
                  <a:srgbClr val="C00000"/>
                </a:solidFill>
                <a:latin typeface="Georgia" pitchFamily="18" charset="0"/>
              </a:rPr>
              <a:t>»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на карте изображена круглая равнина земли, омываемая со всех сторон рекою-океаном. На восточной стороне означен «остров </a:t>
            </a:r>
            <a:r>
              <a:rPr lang="ru-RU" sz="1600" b="1" i="1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Макарийский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первый под самым востоком солнца, близ блаженного рая; потому его так </a:t>
            </a:r>
            <a:r>
              <a:rPr lang="ru-RU" sz="1600" b="1" i="1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нарицают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что залетают в сей остров птицы райские </a:t>
            </a:r>
            <a:r>
              <a:rPr lang="ru-RU" sz="1600" b="1" i="1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Гамаюн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и Феникс и благоухание износят чудное». Когда летит </a:t>
            </a:r>
            <a:r>
              <a:rPr lang="ru-RU" sz="1600" b="1" i="1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Гамаюн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с востока солнечного исходит смертоносная буря. </a:t>
            </a:r>
            <a:b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015" y="692696"/>
            <a:ext cx="7812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Посланница славянских богов, их глашатай. Она поет людям божественные гимны и провозвещает будущее тем, кто согласен слушать тайное. </a:t>
            </a:r>
            <a:b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7317" y="5483674"/>
            <a:ext cx="6687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Гамаюн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все на свете знает о происхождении земли и неба, богов и героев, людей и чудовищ, зверей и птиц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9049" y="6068449"/>
            <a:ext cx="791573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По древнему поверью, крик птицы </a:t>
            </a: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Гамаюн</a:t>
            </a:r>
            <a:endParaRPr lang="ru-RU" sz="2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предвещает 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счастье 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3326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74512" y="173993"/>
            <a:ext cx="563404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Птица счастья - </a:t>
            </a:r>
            <a:r>
              <a:rPr lang="ru-RU" sz="2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Гамаюн</a:t>
            </a: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871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укольных дел мастера\Рисунки\Пасха\Подложк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1446"/>
            <a:ext cx="9144000" cy="6899446"/>
          </a:xfrm>
          <a:prstGeom prst="rect">
            <a:avLst/>
          </a:prstGeom>
          <a:noFill/>
        </p:spPr>
      </p:pic>
      <p:pic>
        <p:nvPicPr>
          <p:cNvPr id="3" name="Picture 2" descr="Картинка 391 из 309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77571">
            <a:off x="4424404" y="164015"/>
            <a:ext cx="50768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Вперед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718136" y="4009259"/>
            <a:ext cx="2972083" cy="266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Картинка 160 из 30974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1863" y="3583680"/>
            <a:ext cx="2786082" cy="32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артинка 525 из 327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2500330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2" descr="Картинка 203 из 30974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2356472"/>
            <a:ext cx="2909798" cy="260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476672"/>
            <a:ext cx="4736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И в наше время   образы птиц вдохновляют мастеров.  В разных техниках, в разных материалах оживает птица счастья и несет  людям радость и надежду.   </a:t>
            </a:r>
            <a:endParaRPr lang="ru-RU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Кукольных дел мастера\Рисунки\Пасха\Подложк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1691"/>
            <a:ext cx="9144000" cy="6899446"/>
          </a:xfrm>
          <a:prstGeom prst="rect">
            <a:avLst/>
          </a:prstGeom>
          <a:noFill/>
        </p:spPr>
      </p:pic>
      <p:pic>
        <p:nvPicPr>
          <p:cNvPr id="13314" name="Picture 2" descr="Картинка 212 из 30974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554259" cy="534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3265" y="261988"/>
            <a:ext cx="586731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Птица счастья садится только </a:t>
            </a:r>
          </a:p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открытую ладонь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9675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Кукольных дел мастера\Рисунки\Пасха\Подложк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1691"/>
            <a:ext cx="9144000" cy="689944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500042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www.germany.ru/photos/774246.big.jpg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vlad-japan.narod.ru/Culture/dimkov/doll3.jpg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img-fotki.yandex.ru/get/3908/xoxllloma.0/0_1ea54_35044ea8_L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img-fotki.yandex.ru/get/5904/valenta-mog.fb/0_6a859_e9cd48ae_L.jpg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 </a:t>
            </a:r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img-fotki.yandex.ru/get/5007/valenta-mog.fb/0_6a85e_2b5364_orig.jpg</a:t>
            </a:r>
            <a:r>
              <a:rPr lang="ru-RU" sz="1600" dirty="0" smtClean="0"/>
              <a:t> </a:t>
            </a:r>
          </a:p>
          <a:p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img-fotki.yandex.ru/get/4607/valenta-mog.fb/0_6a86a_f850cc66_orig.jpg</a:t>
            </a:r>
            <a:r>
              <a:rPr lang="ru-RU" sz="1600" dirty="0" smtClean="0"/>
              <a:t> </a:t>
            </a:r>
          </a:p>
          <a:p>
            <a:r>
              <a:rPr lang="en-US" sz="1600" dirty="0">
                <a:hlinkClick r:id="rId9"/>
              </a:rPr>
              <a:t>http://uboard.ru/upload/normal/narodnye_promysly__</a:t>
            </a:r>
            <a:r>
              <a:rPr lang="en-US" sz="1600" dirty="0" smtClean="0">
                <a:hlinkClick r:id="rId9"/>
              </a:rPr>
              <a:t>hohloma_gzhel_matreshki_28369.jpeg</a:t>
            </a:r>
            <a:endParaRPr lang="ru-RU" sz="1600" dirty="0" smtClean="0"/>
          </a:p>
          <a:p>
            <a:r>
              <a:rPr lang="ru-RU" sz="1600" dirty="0" smtClean="0"/>
              <a:t> </a:t>
            </a:r>
            <a:r>
              <a:rPr lang="en-US" sz="1600" dirty="0">
                <a:hlinkClick r:id="rId10"/>
              </a:rPr>
              <a:t>http://</a:t>
            </a:r>
            <a:r>
              <a:rPr lang="en-US" sz="1600" dirty="0" smtClean="0">
                <a:hlinkClick r:id="rId10"/>
              </a:rPr>
              <a:t>img-fotki.yandex.ru/get/4909/valenta-mog.fc/0_6a872_fb9d97f2_orig.jpg</a:t>
            </a:r>
            <a:endParaRPr lang="ru-RU" sz="1600" dirty="0" smtClean="0"/>
          </a:p>
          <a:p>
            <a:r>
              <a:rPr lang="en-US" sz="1600" dirty="0">
                <a:hlinkClick r:id="rId11"/>
              </a:rPr>
              <a:t>http://</a:t>
            </a:r>
            <a:r>
              <a:rPr lang="en-US" sz="1600" dirty="0" smtClean="0">
                <a:hlinkClick r:id="rId11"/>
              </a:rPr>
              <a:t>makler.spb.ru/images/images8/96786_99c21.jpg</a:t>
            </a:r>
            <a:r>
              <a:rPr lang="ru-RU" sz="1600" dirty="0" smtClean="0"/>
              <a:t>  </a:t>
            </a:r>
          </a:p>
          <a:p>
            <a:r>
              <a:rPr lang="en-US" sz="1600" dirty="0">
                <a:hlinkClick r:id="rId12"/>
              </a:rPr>
              <a:t>http://</a:t>
            </a:r>
            <a:r>
              <a:rPr lang="en-US" sz="1600" dirty="0" smtClean="0">
                <a:hlinkClick r:id="rId12"/>
              </a:rPr>
              <a:t>img-fotki.yandex.ru/get/4809/valenta-mog.fb/0_6a85b_7a58f5fb_orig.jpg</a:t>
            </a:r>
            <a:r>
              <a:rPr lang="ru-RU" sz="1600" dirty="0" smtClean="0"/>
              <a:t> </a:t>
            </a:r>
          </a:p>
          <a:p>
            <a:r>
              <a:rPr lang="en-US" sz="1600" dirty="0">
                <a:hlinkClick r:id="rId13"/>
              </a:rPr>
              <a:t>http://www.liveinternet.ru/users/alevtina-09/post161932601</a:t>
            </a:r>
            <a:r>
              <a:rPr lang="en-US" sz="1600" dirty="0" smtClean="0">
                <a:hlinkClick r:id="rId13"/>
              </a:rPr>
              <a:t>/</a:t>
            </a:r>
            <a:r>
              <a:rPr lang="ru-RU" sz="1600" dirty="0" smtClean="0"/>
              <a:t> </a:t>
            </a:r>
          </a:p>
          <a:p>
            <a:r>
              <a:rPr lang="en-US" sz="1600" dirty="0">
                <a:hlinkClick r:id="rId14"/>
              </a:rPr>
              <a:t>http://</a:t>
            </a:r>
            <a:r>
              <a:rPr lang="en-US" sz="1600" dirty="0" smtClean="0">
                <a:hlinkClick r:id="rId14"/>
              </a:rPr>
              <a:t>thisislife.ucoz.ru/Oldmen/2011/image_4cdd00be4ab93.jpg_2.jpg</a:t>
            </a:r>
            <a:endParaRPr lang="ru-RU" sz="1600" dirty="0" smtClean="0"/>
          </a:p>
          <a:p>
            <a:r>
              <a:rPr lang="en-US" sz="1600" dirty="0">
                <a:hlinkClick r:id="rId15"/>
              </a:rPr>
              <a:t>http://</a:t>
            </a:r>
            <a:r>
              <a:rPr lang="en-US" sz="1600" dirty="0" smtClean="0">
                <a:hlinkClick r:id="rId15"/>
              </a:rPr>
              <a:t>studio-biz.ru/uploads/posts/2011-03/1300289521_22.gif</a:t>
            </a:r>
            <a:endParaRPr lang="ru-RU" sz="1600" dirty="0" smtClean="0"/>
          </a:p>
          <a:p>
            <a:r>
              <a:rPr lang="en-US" sz="1600" dirty="0">
                <a:hlinkClick r:id="rId16"/>
              </a:rPr>
              <a:t>http://</a:t>
            </a:r>
            <a:r>
              <a:rPr lang="en-US" sz="1600" dirty="0" smtClean="0">
                <a:hlinkClick r:id="rId16"/>
              </a:rPr>
              <a:t>www.nivasposad.ru/school/homepages/all_arhiv/2001/russian_art/gzel1/ptica.jpg</a:t>
            </a:r>
            <a:r>
              <a:rPr lang="ru-RU" sz="1600" dirty="0" smtClean="0"/>
              <a:t>   </a:t>
            </a:r>
          </a:p>
          <a:p>
            <a:r>
              <a:rPr lang="en-US" sz="1600" dirty="0">
                <a:hlinkClick r:id="rId17"/>
              </a:rPr>
              <a:t>http://</a:t>
            </a:r>
            <a:r>
              <a:rPr lang="en-US" sz="1600" dirty="0" smtClean="0">
                <a:hlinkClick r:id="rId17"/>
              </a:rPr>
              <a:t>i.allday.ru/uploads/posts/2009-03/1237738885_chinese-ornaments2.jpg</a:t>
            </a:r>
            <a:r>
              <a:rPr lang="ru-RU" sz="1600" dirty="0" smtClean="0"/>
              <a:t> </a:t>
            </a:r>
          </a:p>
          <a:p>
            <a:r>
              <a:rPr lang="en-US" sz="1600" dirty="0">
                <a:hlinkClick r:id="rId18"/>
              </a:rPr>
              <a:t>http://</a:t>
            </a:r>
            <a:r>
              <a:rPr lang="en-US" sz="1600" dirty="0" smtClean="0">
                <a:hlinkClick r:id="rId18"/>
              </a:rPr>
              <a:t>img-fotki.yandex.ru/get/5700/v-kashenko2010.bb/0_4e5cf_19e1dd2f_L.jpg</a:t>
            </a:r>
            <a:r>
              <a:rPr lang="ru-RU" sz="1600" dirty="0" smtClean="0"/>
              <a:t> </a:t>
            </a:r>
          </a:p>
          <a:p>
            <a:r>
              <a:rPr lang="en-US" sz="1600" dirty="0">
                <a:hlinkClick r:id="rId19"/>
              </a:rPr>
              <a:t>http://</a:t>
            </a:r>
            <a:r>
              <a:rPr lang="en-US" sz="1600" dirty="0" smtClean="0">
                <a:hlinkClick r:id="rId19"/>
              </a:rPr>
              <a:t>www.msk-ru.ru/published/publicdata/MECONG11/attachments/SC/products_pictures/P1110191_enl.JPG</a:t>
            </a:r>
            <a:endParaRPr lang="en-US" sz="1600" dirty="0" smtClean="0"/>
          </a:p>
          <a:p>
            <a:r>
              <a:rPr lang="en-US" sz="1600" dirty="0" smtClean="0">
                <a:hlinkClick r:id="rId20"/>
              </a:rPr>
              <a:t>http://russif.rin.ru/pictures/4250.jpg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r>
              <a:rPr lang="ru-RU" sz="1600" dirty="0" smtClean="0"/>
              <a:t> 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  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428992" y="142852"/>
            <a:ext cx="272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Интернет-ресурсы</a:t>
            </a:r>
            <a:endParaRPr lang="ru-RU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9514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7772400" cy="1470025"/>
          </a:xfrm>
        </p:spPr>
        <p:txBody>
          <a:bodyPr/>
          <a:lstStyle/>
          <a:p>
            <a:r>
              <a:rPr lang="ru-RU" dirty="0" smtClean="0"/>
              <a:t>Заголовок слайда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91680" y="2348880"/>
            <a:ext cx="6400800" cy="17526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Picture 2" descr="F:\Кукольных дел мастера\Рисунки\Пасха\Подложк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2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631" y="3240088"/>
            <a:ext cx="38771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Во многих её уголках – селениях, деревнях, аулах –продолжают жить интереснейшие ремёсла, уходящие корнями в глубокую древность.</a:t>
            </a:r>
            <a:endParaRPr lang="ru-RU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2052" name="Picture 4" descr="Картинка 3 из 4931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812" y="3315256"/>
            <a:ext cx="2304256" cy="275784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lad-japan.narod.ru/Culture/dimkov/doll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2912748"/>
            <a:ext cx="2406283" cy="35628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thisislife.ucoz.ru/Oldmen/2011/image_4cdd00be4ab93.jpg_2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8631" y="668168"/>
            <a:ext cx="2176790" cy="254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9471" y="705813"/>
            <a:ext cx="42365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Страна </a:t>
            </a:r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наша богата талантами, глубоки её исторические и культурные корни, и многие виды народного искусства широко известны и высоко ценимы не только у нас, но и </a:t>
            </a: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за рубежом</a:t>
            </a:r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2062" name="Picture 14" descr="Картинка 35 из 109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540" y="943828"/>
            <a:ext cx="1949601" cy="15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img12.nnm.ru/2/d/1/9/8/b07d5d2718a61a1910a539f0f9a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987" y="5395830"/>
            <a:ext cx="2592412" cy="135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0" y="-14101"/>
            <a:ext cx="9144000" cy="621749"/>
            <a:chOff x="-9454" y="-14102"/>
            <a:chExt cx="9988041" cy="621749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-9454" y="-14102"/>
              <a:ext cx="4999965" cy="617852"/>
              <a:chOff x="3428999" y="0"/>
              <a:chExt cx="4999965" cy="617852"/>
            </a:xfrm>
          </p:grpSpPr>
          <p:pic>
            <p:nvPicPr>
              <p:cNvPr id="19" name="Picture 4" descr="http://img-fotki.yandex.ru/get/6003/valenta-mog.fc/0_6a879_55c2ce9c_orig.jpg"/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5400000">
                <a:off x="4368787" y="-925685"/>
                <a:ext cx="603749" cy="2483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http://img-fotki.yandex.ru/get/6003/valenta-mog.fc/0_6a879_55c2ce9c_orig.jpg"/>
              <p:cNvPicPr>
                <a:picLocks noChangeAspect="1" noChangeArrowheads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5400000">
                <a:off x="6861155" y="-964059"/>
                <a:ext cx="603749" cy="25318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Группа 24"/>
            <p:cNvGrpSpPr/>
            <p:nvPr/>
          </p:nvGrpSpPr>
          <p:grpSpPr>
            <a:xfrm>
              <a:off x="4963393" y="-14102"/>
              <a:ext cx="5015194" cy="621749"/>
              <a:chOff x="3384388" y="-120975"/>
              <a:chExt cx="5015194" cy="621749"/>
            </a:xfrm>
          </p:grpSpPr>
          <p:pic>
            <p:nvPicPr>
              <p:cNvPr id="26" name="Picture 4" descr="http://img-fotki.yandex.ru/get/6003/valenta-mog.fc/0_6a879_55c2ce9c_orig.jpg"/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5400000">
                <a:off x="4324176" y="-1042763"/>
                <a:ext cx="603749" cy="2483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4" descr="http://img-fotki.yandex.ru/get/6003/valenta-mog.fc/0_6a879_55c2ce9c_orig.jpg"/>
              <p:cNvPicPr>
                <a:picLocks noChangeAspect="1" noChangeArrowheads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5400000">
                <a:off x="6831773" y="-1085034"/>
                <a:ext cx="603749" cy="25318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Кукольных дел мастера\Рисунки\Пасха\Подложк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815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93796" y="2772629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В изделиях народных мастеров – в дереве, камне, глине, на ткани – оживают образы, пришедшие из языческих поверий и легенд, народного эпоса и сказок. </a:t>
            </a:r>
          </a:p>
        </p:txBody>
      </p:sp>
      <p:pic>
        <p:nvPicPr>
          <p:cNvPr id="3078" name="Picture 6" descr="http://uboard.ru/upload/normal/narodnye_promysly__hohloma_gzhel_matreshki_28369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26278">
            <a:off x="4797" y="345074"/>
            <a:ext cx="2686620" cy="216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а 81 из 4931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93189">
            <a:off x="1985688" y="1503407"/>
            <a:ext cx="1177097" cy="89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а 73 из 4931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16" y="3689978"/>
            <a:ext cx="2123728" cy="307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img-fotki.yandex.ru/get/5904/valenta-mog.fb/0_6a859_e9cd48ae_L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780665"/>
            <a:ext cx="2483926" cy="28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а 0 из 49313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839940"/>
            <a:ext cx="2484390" cy="17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makler.spb.ru/images/images8/96786_99c21.jpg"/>
          <p:cNvPicPr>
            <a:picLocks noChangeAspect="1" noChangeArrowheads="1"/>
          </p:cNvPicPr>
          <p:nvPr/>
        </p:nvPicPr>
        <p:blipFill rotWithShape="1"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49681">
            <a:off x="6297464" y="578919"/>
            <a:ext cx="2634066" cy="180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li-web.ru/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3372" y="4581128"/>
            <a:ext cx="823813" cy="183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mirkovki.ru/sites/default/files/imagecache/galery_full_500x500/foto92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8681" y="690641"/>
            <a:ext cx="884530" cy="14678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://img15.nnm.ru/6/1/a/3/5/1fe55e9f1905a0d80f9dc567f8e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499" y="522062"/>
            <a:ext cx="1200629" cy="181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53578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Кукольных дел мастера\Рисунки\Пасха\Подложк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3487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65530" y="5926950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Эта </a:t>
            </a:r>
            <a:r>
              <a:rPr lang="ru-RU" sz="2000" b="1" i="1" dirty="0">
                <a:solidFill>
                  <a:srgbClr val="C00000"/>
                </a:solidFill>
                <a:latin typeface="Georgia" pitchFamily="18" charset="0"/>
              </a:rPr>
              <a:t>птица не просто игрушка. Она – сила в руках доброго чуткого мастера.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11190" y="539220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Птица </a:t>
            </a:r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–сказочный персонаж, который умеет не </a:t>
            </a: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только </a:t>
            </a:r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красиво петь, но и дарить людям радость!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462550"/>
            <a:ext cx="38203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      Изображение </a:t>
            </a:r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птиц на предметах быта (прялках</a:t>
            </a: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, разделочных </a:t>
            </a:r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досках, избах, вышивке и в народной игрушке ) несло огромный философский смысл и значение. </a:t>
            </a:r>
          </a:p>
        </p:txBody>
      </p:sp>
      <p:pic>
        <p:nvPicPr>
          <p:cNvPr id="6148" name="Picture 4" descr="Картинка 29 из 327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50933">
            <a:off x="5891165" y="3360405"/>
            <a:ext cx="3057876" cy="30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а 32 из 3272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2369728"/>
            <a:ext cx="2084292" cy="212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35896" y="281145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Один из таких образов – п т и ц </a:t>
            </a: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а. </a:t>
            </a:r>
            <a:endParaRPr lang="ru-RU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6155" name="Picture 11" descr="Картинка 169 из 3257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472" y="3429000"/>
            <a:ext cx="1856096" cy="31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http://www.msk-ru.ru/published/publicdata/MECONG11/attachments/SC/products_pictures/P1110191_enl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6134" y="3429000"/>
            <a:ext cx="3407866" cy="25201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Ольга Г. Стазаева\Desktop\Птица\ptica1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21558" flipH="1">
            <a:off x="452536" y="-252612"/>
            <a:ext cx="2596441" cy="37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артинка 453 из 3272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00034" y="3357562"/>
            <a:ext cx="2000264" cy="3194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Картинка 389 из 3272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357562"/>
            <a:ext cx="2000264" cy="32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Картинка 375 из 49310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57158" y="3143248"/>
            <a:ext cx="2366510" cy="37147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Птица счастья\пт1.jp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857364"/>
            <a:ext cx="2500330" cy="2913313"/>
          </a:xfrm>
          <a:prstGeom prst="rect">
            <a:avLst/>
          </a:prstGeom>
          <a:noFill/>
        </p:spPr>
      </p:pic>
      <p:pic>
        <p:nvPicPr>
          <p:cNvPr id="1026" name="Picture 2" descr="F:\Птица счастья\пт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357298"/>
            <a:ext cx="3857652" cy="3976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801753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Кукольных дел мастера\Рисунки\Пасха\Подложк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5592" y="210706"/>
            <a:ext cx="6468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Образ птицы  на Руси символизировал семейное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счастье и благополучие.</a:t>
            </a:r>
            <a:endParaRPr lang="ru-RU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268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8572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Издавна птица считается связующим звеном между землей и небом, человеческим и божественным. </a:t>
            </a:r>
            <a:br>
              <a:rPr lang="ru-RU" b="1" i="1" dirty="0">
                <a:solidFill>
                  <a:srgbClr val="C00000"/>
                </a:solidFill>
                <a:latin typeface="Georgia" pitchFamily="18" charset="0"/>
              </a:rPr>
            </a:br>
            <a:endParaRPr lang="ru-RU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5380672"/>
            <a:ext cx="49292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Птицу называют еще проводником души. </a:t>
            </a:r>
            <a:endParaRPr lang="ru-RU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Летящая </a:t>
            </a:r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птица напоминает солнце - языческий символ животворящего начала.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Picture 4" descr="Картинка 356 из 327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2571744"/>
            <a:ext cx="2577808" cy="260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Картинка 580 из 327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2571744"/>
            <a:ext cx="1928826" cy="298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Картинка 174 из 32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000108"/>
            <a:ext cx="2456910" cy="40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Картинка 41 из 12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2428868"/>
            <a:ext cx="2071702" cy="33803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артинка 134 из 1259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1928802"/>
            <a:ext cx="2286016" cy="457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Картинка 198 из 329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3"/>
          <a:stretch>
            <a:fillRect/>
          </a:stretch>
        </p:blipFill>
        <p:spPr bwMode="auto">
          <a:xfrm>
            <a:off x="428596" y="1000108"/>
            <a:ext cx="2588577" cy="40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Картинка 189 из 329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928670"/>
            <a:ext cx="2643206" cy="422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84759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укольных дел мастера\Рисунки\Пасха\Подложк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720" y="6697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23728" y="620688"/>
            <a:ext cx="630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5" name="Рисунок 4" descr="http://sverhomsk.ucoz.ru/_fr/3/509912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2396" y="1900721"/>
            <a:ext cx="3746914" cy="381642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78444" y="2592781"/>
            <a:ext cx="42422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      В </a:t>
            </a:r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стародавние времена на русском Севере почти в каждом доме висели под потолком деревянные птицы счастья: берегли от напастей, охраняли покой семьи.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-455919" y="-46711"/>
            <a:ext cx="9679245" cy="6986599"/>
            <a:chOff x="-455919" y="-46711"/>
            <a:chExt cx="9679245" cy="698659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60867" y="-46711"/>
              <a:ext cx="8381585" cy="523383"/>
              <a:chOff x="0" y="0"/>
              <a:chExt cx="9013238" cy="812756"/>
            </a:xfrm>
          </p:grpSpPr>
          <p:pic>
            <p:nvPicPr>
              <p:cNvPr id="20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16155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997083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7"/>
            <p:cNvGrpSpPr/>
            <p:nvPr/>
          </p:nvGrpSpPr>
          <p:grpSpPr>
            <a:xfrm>
              <a:off x="8311488" y="0"/>
              <a:ext cx="911838" cy="6939888"/>
              <a:chOff x="8311488" y="-32884"/>
              <a:chExt cx="911838" cy="7918818"/>
            </a:xfrm>
          </p:grpSpPr>
          <p:pic>
            <p:nvPicPr>
              <p:cNvPr id="17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-32884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2606722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5246328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Группа 8"/>
            <p:cNvGrpSpPr/>
            <p:nvPr/>
          </p:nvGrpSpPr>
          <p:grpSpPr>
            <a:xfrm>
              <a:off x="-455919" y="0"/>
              <a:ext cx="911838" cy="6939888"/>
              <a:chOff x="8311488" y="-32884"/>
              <a:chExt cx="911838" cy="7918818"/>
            </a:xfrm>
          </p:grpSpPr>
          <p:pic>
            <p:nvPicPr>
              <p:cNvPr id="14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-32884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2606722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5246328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Группа 9"/>
            <p:cNvGrpSpPr/>
            <p:nvPr/>
          </p:nvGrpSpPr>
          <p:grpSpPr>
            <a:xfrm rot="10800000">
              <a:off x="360867" y="6416504"/>
              <a:ext cx="8381585" cy="523383"/>
              <a:chOff x="0" y="0"/>
              <a:chExt cx="9013238" cy="812756"/>
            </a:xfrm>
          </p:grpSpPr>
          <p:pic>
            <p:nvPicPr>
              <p:cNvPr id="11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16155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997083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4" name="Прямоугольник 23"/>
          <p:cNvSpPr/>
          <p:nvPr/>
        </p:nvSpPr>
        <p:spPr>
          <a:xfrm>
            <a:off x="973363" y="5493174"/>
            <a:ext cx="74505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Назывались они «драночными», потому что крылья и хвост у них расщеплялись на </a:t>
            </a:r>
            <a:r>
              <a:rPr lang="ru-RU" b="1" i="1" dirty="0" err="1">
                <a:solidFill>
                  <a:srgbClr val="C00000"/>
                </a:solidFill>
                <a:latin typeface="Georgia" pitchFamily="18" charset="0"/>
              </a:rPr>
              <a:t>драночки</a:t>
            </a:r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 – тоненькие пластинки. 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5919" y="476672"/>
            <a:ext cx="82865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Христианская мифология утверждает, что символ Святого Духа - голубь. Голубь явился Деве Марии в Благовещение, голубь - Святой Дух спускается с небес во время крещения Христа. Поэтому щепная деревянная птица, которую стали делать на Руси еще более трехсот лет назад, приобрела очертания голубя. </a:t>
            </a:r>
          </a:p>
        </p:txBody>
      </p:sp>
    </p:spTree>
    <p:extLst>
      <p:ext uri="{BB962C8B-B14F-4D97-AF65-F5344CB8AC3E}">
        <p14:creationId xmlns:p14="http://schemas.microsoft.com/office/powerpoint/2010/main" val="287539150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укольных дел мастера\Рисунки\Пасха\Подложк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56" y="34995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img-fotki.yandex.ru/get/4809/valenta-mog.fb/0_6a85b_7a58f5fb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922" y="1755026"/>
            <a:ext cx="5086914" cy="341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-428901" y="-87655"/>
            <a:ext cx="9679245" cy="6986599"/>
            <a:chOff x="-455919" y="-46711"/>
            <a:chExt cx="9679245" cy="6986599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60867" y="-46711"/>
              <a:ext cx="8381585" cy="523383"/>
              <a:chOff x="0" y="0"/>
              <a:chExt cx="9013238" cy="812756"/>
            </a:xfrm>
          </p:grpSpPr>
          <p:pic>
            <p:nvPicPr>
              <p:cNvPr id="8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16155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997083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" name="Группа 2"/>
            <p:cNvGrpSpPr/>
            <p:nvPr/>
          </p:nvGrpSpPr>
          <p:grpSpPr>
            <a:xfrm>
              <a:off x="8311488" y="0"/>
              <a:ext cx="911838" cy="6939888"/>
              <a:chOff x="8311488" y="-32884"/>
              <a:chExt cx="911838" cy="7918818"/>
            </a:xfrm>
          </p:grpSpPr>
          <p:pic>
            <p:nvPicPr>
              <p:cNvPr id="4104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-32884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2606722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5246328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-455919" y="0"/>
              <a:ext cx="911838" cy="6939888"/>
              <a:chOff x="8311488" y="-32884"/>
              <a:chExt cx="911838" cy="7918818"/>
            </a:xfrm>
          </p:grpSpPr>
          <p:pic>
            <p:nvPicPr>
              <p:cNvPr id="16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-32884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2606722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5246328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Группа 18"/>
            <p:cNvGrpSpPr/>
            <p:nvPr/>
          </p:nvGrpSpPr>
          <p:grpSpPr>
            <a:xfrm rot="10800000">
              <a:off x="360867" y="6416504"/>
              <a:ext cx="8381585" cy="523383"/>
              <a:chOff x="0" y="0"/>
              <a:chExt cx="9013238" cy="812756"/>
            </a:xfrm>
          </p:grpSpPr>
          <p:pic>
            <p:nvPicPr>
              <p:cNvPr id="20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16155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997083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" name="Прямоугольник 5"/>
          <p:cNvSpPr/>
          <p:nvPr/>
        </p:nvSpPr>
        <p:spPr>
          <a:xfrm>
            <a:off x="872358" y="476672"/>
            <a:ext cx="7076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784996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5005" y="483793"/>
            <a:ext cx="8004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Считается, что эта деревянная птица приносит счастье в любой дом. Когда-то ее, как фамильный тотем-оберег, подвешивали в переднем, красном углу деревянной горницы, где стоял обеденный стол.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19713" y="2610137"/>
            <a:ext cx="29098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По вечерам на него ставили самовар, и резная птица вдруг начинала торжественно вращаться вокруг своей оси.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18791" y="5367347"/>
            <a:ext cx="7339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Медленно кружила она над столом, заглядывая во все уголки избы, как бы проверяя, все ли в порядке, все ли в сборе и не нарушен ли чем семейный лад. </a:t>
            </a:r>
            <a:br>
              <a:rPr lang="ru-RU" b="1" i="1" dirty="0">
                <a:solidFill>
                  <a:srgbClr val="C00000"/>
                </a:solidFill>
                <a:latin typeface="Georgia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43772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укольных дел мастера\Рисунки\Пасха\Подложк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99446"/>
          </a:xfrm>
          <a:prstGeom prst="rect">
            <a:avLst/>
          </a:prstGeom>
          <a:noFill/>
        </p:spPr>
      </p:pic>
      <p:pic>
        <p:nvPicPr>
          <p:cNvPr id="3" name="Picture 6" descr="Картинка 48 из 3097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61710">
            <a:off x="4201005" y="1229870"/>
            <a:ext cx="4241168" cy="360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348" y="428604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Церковь также благосклонно относится к деревянной птице счастья. Ее вешают в храмах над «вратами рая»: ведь само тело птицы напоминает крест - библейский символ. </a:t>
            </a:r>
            <a:endParaRPr lang="ru-RU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143116"/>
            <a:ext cx="40719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Из одного бруска вырезают туловище и голову, из другого - крылья.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Самая ответственная операция - расщепление брусков на тонкие пластинки. Чем тоньше пластинки, тем ажурнее будет птица. </a:t>
            </a:r>
            <a:endParaRPr lang="ru-RU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5072074"/>
            <a:ext cx="6500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Бруски соединяют друг с другом. Потом «распускают» перья. Причудливый изгиб крыльев и хвоста задает сама структура дерева. </a:t>
            </a:r>
            <a:endParaRPr lang="ru-RU" sz="20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428901" y="-87655"/>
            <a:ext cx="9679245" cy="6986599"/>
            <a:chOff x="-455919" y="-46711"/>
            <a:chExt cx="9679245" cy="6986599"/>
          </a:xfrm>
        </p:grpSpPr>
        <p:grpSp>
          <p:nvGrpSpPr>
            <p:cNvPr id="8" name="Группа 1"/>
            <p:cNvGrpSpPr/>
            <p:nvPr/>
          </p:nvGrpSpPr>
          <p:grpSpPr>
            <a:xfrm>
              <a:off x="360867" y="-46711"/>
              <a:ext cx="8381585" cy="523383"/>
              <a:chOff x="0" y="0"/>
              <a:chExt cx="9013238" cy="812756"/>
            </a:xfrm>
          </p:grpSpPr>
          <p:pic>
            <p:nvPicPr>
              <p:cNvPr id="21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16155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997083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Группа 2"/>
            <p:cNvGrpSpPr/>
            <p:nvPr/>
          </p:nvGrpSpPr>
          <p:grpSpPr>
            <a:xfrm>
              <a:off x="8311488" y="0"/>
              <a:ext cx="911838" cy="6939888"/>
              <a:chOff x="8311488" y="-32884"/>
              <a:chExt cx="911838" cy="7918818"/>
            </a:xfrm>
          </p:grpSpPr>
          <p:pic>
            <p:nvPicPr>
              <p:cNvPr id="18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-32884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2606722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5246328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Группа 14"/>
            <p:cNvGrpSpPr/>
            <p:nvPr/>
          </p:nvGrpSpPr>
          <p:grpSpPr>
            <a:xfrm>
              <a:off x="-455919" y="0"/>
              <a:ext cx="911838" cy="6939888"/>
              <a:chOff x="8311488" y="-32884"/>
              <a:chExt cx="911838" cy="7918818"/>
            </a:xfrm>
          </p:grpSpPr>
          <p:pic>
            <p:nvPicPr>
              <p:cNvPr id="15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-32884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2606722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5246328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Группа 18"/>
            <p:cNvGrpSpPr/>
            <p:nvPr/>
          </p:nvGrpSpPr>
          <p:grpSpPr>
            <a:xfrm rot="10800000">
              <a:off x="360867" y="6416504"/>
              <a:ext cx="8381585" cy="523383"/>
              <a:chOff x="0" y="0"/>
              <a:chExt cx="9013238" cy="812756"/>
            </a:xfrm>
          </p:grpSpPr>
          <p:pic>
            <p:nvPicPr>
              <p:cNvPr id="12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16155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997083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укольных дел мастера\Рисунки\Пасха\Подложк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1446"/>
            <a:ext cx="9144000" cy="6899446"/>
          </a:xfrm>
          <a:prstGeom prst="rect">
            <a:avLst/>
          </a:prstGeom>
          <a:noFill/>
        </p:spPr>
      </p:pic>
      <p:pic>
        <p:nvPicPr>
          <p:cNvPr id="3" name="Рисунок 2" descr="http://www.dams-happy.ru/pics/issues/14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785926"/>
            <a:ext cx="4929222" cy="364333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1857364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endParaRPr lang="ru-RU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5357826"/>
            <a:ext cx="8072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Животворная энергетика чистого соснового дерева, тепло рук мастера и хорошее настроение обязательно передадутся людям, в чьих домах поселится эта птица.</a:t>
            </a:r>
            <a:endParaRPr lang="ru-RU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428901" y="-87655"/>
            <a:ext cx="9679245" cy="6986599"/>
            <a:chOff x="-455919" y="-46711"/>
            <a:chExt cx="9679245" cy="6986599"/>
          </a:xfrm>
        </p:grpSpPr>
        <p:grpSp>
          <p:nvGrpSpPr>
            <p:cNvPr id="8" name="Группа 1"/>
            <p:cNvGrpSpPr/>
            <p:nvPr/>
          </p:nvGrpSpPr>
          <p:grpSpPr>
            <a:xfrm>
              <a:off x="360867" y="-46711"/>
              <a:ext cx="8381585" cy="523383"/>
              <a:chOff x="0" y="0"/>
              <a:chExt cx="9013238" cy="812756"/>
            </a:xfrm>
          </p:grpSpPr>
          <p:pic>
            <p:nvPicPr>
              <p:cNvPr id="21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16155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997083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Группа 2"/>
            <p:cNvGrpSpPr/>
            <p:nvPr/>
          </p:nvGrpSpPr>
          <p:grpSpPr>
            <a:xfrm>
              <a:off x="8311488" y="0"/>
              <a:ext cx="911838" cy="6939888"/>
              <a:chOff x="8311488" y="-32884"/>
              <a:chExt cx="911838" cy="7918818"/>
            </a:xfrm>
          </p:grpSpPr>
          <p:pic>
            <p:nvPicPr>
              <p:cNvPr id="18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-32884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2606722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5246328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Группа 14"/>
            <p:cNvGrpSpPr/>
            <p:nvPr/>
          </p:nvGrpSpPr>
          <p:grpSpPr>
            <a:xfrm>
              <a:off x="-455919" y="0"/>
              <a:ext cx="911838" cy="6939888"/>
              <a:chOff x="8311488" y="-32884"/>
              <a:chExt cx="911838" cy="7918818"/>
            </a:xfrm>
          </p:grpSpPr>
          <p:pic>
            <p:nvPicPr>
              <p:cNvPr id="15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-32884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2606722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8" descr="http://img-fotki.yandex.ru/get/5604/valenta-mog.fc/0_6a87a_d4cc404a_orig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75959" r="-1"/>
              <a:stretch/>
            </p:blipFill>
            <p:spPr bwMode="auto">
              <a:xfrm>
                <a:off x="8311488" y="5246328"/>
                <a:ext cx="911838" cy="26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Группа 18"/>
            <p:cNvGrpSpPr/>
            <p:nvPr/>
          </p:nvGrpSpPr>
          <p:grpSpPr>
            <a:xfrm rot="10800000">
              <a:off x="360867" y="6416504"/>
              <a:ext cx="8381585" cy="523383"/>
              <a:chOff x="0" y="0"/>
              <a:chExt cx="9013238" cy="812756"/>
            </a:xfrm>
          </p:grpSpPr>
          <p:pic>
            <p:nvPicPr>
              <p:cNvPr id="12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16155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6" descr="http://img-fotki.yandex.ru/get/4809/valenta-mog.fc/0_6a87b_3bf75cf8_orig.jpg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997083" y="0"/>
                <a:ext cx="3016155" cy="812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4" name="Прямоугольник 23"/>
          <p:cNvSpPr/>
          <p:nvPr/>
        </p:nvSpPr>
        <p:spPr>
          <a:xfrm>
            <a:off x="714316" y="357166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Щепная птица традиционно ни окрашивается, ни покрывается лаком, потому  что именно «живое» дерево благотворно влияет на человека. Со временем оно приобретает красивый бронзовый цвет. Мифическая птица хорошо вписывается в любой интерьер. </a:t>
            </a:r>
            <a:endParaRPr lang="ru-RU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15008" y="1785926"/>
            <a:ext cx="30003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Расположение вблизи источника света придает её полету дополнительное </a:t>
            </a:r>
            <a:b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очарование: лучи проходят сквозь тончайшие перья, образуя причудливые тени. Сейчас птицу изготовляют из сосновой щепы. </a:t>
            </a:r>
            <a:endParaRPr lang="ru-RU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A1664FF-5E5D-41EA-BB15-B127EFF9BE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994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Заголовок слайда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Ольга Г. Стазаева</dc:creator>
  <cp:lastModifiedBy>Ольга Г. Стазаева</cp:lastModifiedBy>
  <cp:revision>69</cp:revision>
  <dcterms:created xsi:type="dcterms:W3CDTF">2011-11-27T07:33:22Z</dcterms:created>
  <dcterms:modified xsi:type="dcterms:W3CDTF">2011-12-08T14:47:10Z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TC030008648</vt:lpwstr>
  </property>
</Properties>
</file>