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1C44ED-A1E0-41FA-BA21-8BC402F83F85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8DF05D-391F-4699-874E-DF6B0D8F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Существует множество разных классификаций рекламы. По одной из них реклама бывает коммерческой, социальной и политической.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91A665-AF20-4C7F-8995-3D75BFAF3047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73A5-0FBE-475E-A752-733EC752E104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A8B8-A6D8-46AD-BBC7-EBB97DBB1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21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68BA-59DF-419B-8F78-1C2DFC522AC2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C88F-0D0A-4C5C-B0C6-84C2512A9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F7FC-6EB8-4868-8032-7C9877F07F4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408A-CC8E-48F2-AE99-100E71987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3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9F4D-65F0-48A5-9A37-99EA00156225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2843-073B-4F74-9295-F9337F3DC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2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EB8E-6A83-4B57-B877-A71A69A0172E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080F-994B-4F8C-90E7-6DC176831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70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947C-7039-43E8-AB79-D502ABA52C88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1E02-03B4-429F-9830-98BDE5043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3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BF41-6EE7-4597-B903-0F7CFC5B4B13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0F76-9FB9-471F-94A4-D8B3F5CD0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5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6226-58E7-4413-9050-1D339D9B907E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F693-7A3B-4EE2-BE34-DED9ACDA6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7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41C6-116B-4B3E-A0C5-EBBFE4182C48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B3DA-BC7A-438C-BD60-E8FABFAEA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9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DB64-570F-4CA7-BDA6-FEDFA040D7E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FB80-2AC6-41F3-A78E-A6FE40525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56CB-231B-4C96-8CA3-DC1B45AE4FA3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2191-F53F-47D8-87DD-0DB2AE146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4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AA1285-0E61-4A81-B499-D18AF1C7E8C5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8C62B-B759-494C-A497-1C24783CD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1" r:id="rId2"/>
    <p:sldLayoutId id="2147483870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71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ВИДЫ РЕКЛАМЫ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Существует множество видов рекламы. Как же разобраться в них? Как их можно классифицировать?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Первая классификация, которую мы рассмотрим, выделяет рекламу </a:t>
            </a:r>
            <a:r>
              <a:rPr lang="ru-RU" smtClean="0">
                <a:solidFill>
                  <a:schemeClr val="tx2"/>
                </a:solidFill>
              </a:rPr>
              <a:t>коммерческую, социальную и политическую.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Теперь подробнее о каждом из видов</a:t>
            </a:r>
            <a:r>
              <a:rPr lang="ru-RU" smtClean="0">
                <a:solidFill>
                  <a:schemeClr val="tx2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855662"/>
          </a:xfrm>
        </p:spPr>
        <p:txBody>
          <a:bodyPr/>
          <a:lstStyle/>
          <a:p>
            <a:pPr algn="ctr" eaLnBrk="1" hangingPunct="1"/>
            <a:r>
              <a:rPr lang="ru-RU" smtClean="0"/>
              <a:t>Телевизионная реклама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13684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Это может быть ролик в рекламной паузе, бегущая строка во время программы или спонсорство какой либо телепрограммы.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41450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3679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4251325"/>
            <a:ext cx="40671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r>
              <a:rPr lang="ru-RU" smtClean="0"/>
              <a:t>Внутренняя (</a:t>
            </a:r>
            <a:r>
              <a:rPr lang="en-US" smtClean="0"/>
              <a:t>indoor) </a:t>
            </a:r>
            <a:r>
              <a:rPr lang="ru-RU" smtClean="0"/>
              <a:t>реклама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611188" y="4868863"/>
            <a:ext cx="8229600" cy="14557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Внутренняя реклама - это все рекламные материалы, размещенные внутри различных публичных помещений. Это реклама на эскалаторах и в лифтах, внутри ТРК и магазинов. Как правило, посетитель находится в помещении в течение длительного времени, и за это время плакаты и постеры неоднократно попадаются ему на глаза.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4524851" cy="212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01209"/>
            <a:ext cx="2706787" cy="2766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89" y="2420888"/>
            <a:ext cx="3073524" cy="2095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1809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r>
              <a:rPr lang="ru-RU" smtClean="0"/>
              <a:t>Внешняя </a:t>
            </a:r>
            <a:r>
              <a:rPr lang="en-US" smtClean="0"/>
              <a:t>(outdoor) </a:t>
            </a:r>
            <a:r>
              <a:rPr lang="ru-RU" smtClean="0"/>
              <a:t>реклама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5229225"/>
            <a:ext cx="8229600" cy="10953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>К ней относят уличную рекламу и рекламу на транспорте.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94" y="1639971"/>
            <a:ext cx="3096344" cy="2033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59" y="1842778"/>
            <a:ext cx="2953510" cy="221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r>
              <a:rPr lang="ru-RU" sz="4000" smtClean="0"/>
              <a:t>Уличная реклама разнообразна: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216024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32113" y="4033838"/>
            <a:ext cx="218598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2"/>
                </a:solidFill>
                <a:latin typeface="Constantia"/>
                <a:cs typeface="+mn-cs"/>
              </a:rPr>
              <a:t>Промостойка</a:t>
            </a:r>
            <a:r>
              <a:rPr lang="ru-RU" dirty="0">
                <a:solidFill>
                  <a:prstClr val="black"/>
                </a:solidFill>
                <a:latin typeface="Constantia"/>
                <a:cs typeface="+mn-cs"/>
              </a:rPr>
              <a:t> (стол для проведения дегустаций)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99" y="1268760"/>
            <a:ext cx="2133877" cy="2470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2275" y="3860800"/>
            <a:ext cx="1905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2"/>
                </a:solidFill>
                <a:latin typeface="Constantia"/>
                <a:cs typeface="+mn-cs"/>
              </a:rPr>
              <a:t>Билборд</a:t>
            </a:r>
            <a:r>
              <a:rPr lang="ru-RU" dirty="0">
                <a:solidFill>
                  <a:schemeClr val="tx2"/>
                </a:solidFill>
                <a:latin typeface="Constantia"/>
                <a:cs typeface="+mn-cs"/>
              </a:rPr>
              <a:t> </a:t>
            </a:r>
            <a:r>
              <a:rPr lang="ru-RU" dirty="0">
                <a:solidFill>
                  <a:prstClr val="black"/>
                </a:solidFill>
                <a:latin typeface="Constantia"/>
                <a:cs typeface="+mn-cs"/>
              </a:rPr>
              <a:t>(отдельный щит с рекламным плакатом 6х3 м)</a:t>
            </a:r>
            <a:endParaRPr lang="ru-RU" dirty="0"/>
          </a:p>
        </p:txBody>
      </p:sp>
      <p:pic>
        <p:nvPicPr>
          <p:cNvPr id="17415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354138"/>
            <a:ext cx="3506788" cy="1909762"/>
          </a:xfrm>
        </p:spPr>
      </p:pic>
      <p:sp>
        <p:nvSpPr>
          <p:cNvPr id="10" name="Прямоугольник 9"/>
          <p:cNvSpPr/>
          <p:nvPr/>
        </p:nvSpPr>
        <p:spPr>
          <a:xfrm>
            <a:off x="5435600" y="3346450"/>
            <a:ext cx="33845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2"/>
                </a:solidFill>
                <a:latin typeface="Constantia"/>
                <a:cs typeface="+mn-cs"/>
              </a:rPr>
              <a:t>Тролл</a:t>
            </a:r>
            <a:r>
              <a:rPr lang="ru-RU" dirty="0">
                <a:solidFill>
                  <a:prstClr val="black"/>
                </a:solidFill>
                <a:latin typeface="Constantia"/>
                <a:cs typeface="+mn-cs"/>
              </a:rPr>
              <a:t> – рекламная конструкция, расположенная над дорогой с помощью вертикальных стоек. Оборудована подсветкой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0" y="476673"/>
            <a:ext cx="278574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73"/>
            <a:ext cx="248427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10" y="476673"/>
            <a:ext cx="266429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7" name="Объект 8"/>
          <p:cNvSpPr>
            <a:spLocks noGrp="1"/>
          </p:cNvSpPr>
          <p:nvPr>
            <p:ph sz="half" idx="1"/>
          </p:nvPr>
        </p:nvSpPr>
        <p:spPr>
          <a:xfrm>
            <a:off x="3575050" y="4076700"/>
            <a:ext cx="2544763" cy="216058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solidFill>
                  <a:schemeClr val="tx2"/>
                </a:solidFill>
              </a:rPr>
              <a:t>Ситилайт-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Конструкция, устанавливаемая на тротуарах и вдоль проезжей части. Снабжена подсветкой</a:t>
            </a:r>
            <a:r>
              <a:rPr lang="ru-RU" smtClean="0"/>
              <a:t>.</a:t>
            </a:r>
          </a:p>
        </p:txBody>
      </p:sp>
      <p:sp>
        <p:nvSpPr>
          <p:cNvPr id="18438" name="Текст 9"/>
          <p:cNvSpPr>
            <a:spLocks noGrp="1"/>
          </p:cNvSpPr>
          <p:nvPr>
            <p:ph type="body" idx="2"/>
          </p:nvPr>
        </p:nvSpPr>
        <p:spPr>
          <a:xfrm>
            <a:off x="468313" y="4149725"/>
            <a:ext cx="2327275" cy="2303463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chemeClr val="tx2"/>
                </a:solidFill>
              </a:rPr>
              <a:t>Суперсайты -</a:t>
            </a:r>
          </a:p>
          <a:p>
            <a:pPr algn="ctr"/>
            <a:r>
              <a:rPr lang="ru-RU" sz="1800" smtClean="0"/>
              <a:t>отдельностоящие щиты с рекламными плакатами, как правило, размером 12×5 м.</a:t>
            </a:r>
          </a:p>
          <a:p>
            <a:endParaRPr lang="ru-RU" smtClean="0"/>
          </a:p>
        </p:txBody>
      </p:sp>
      <p:sp>
        <p:nvSpPr>
          <p:cNvPr id="18440" name="Прямоугольник 10"/>
          <p:cNvSpPr>
            <a:spLocks noChangeArrowheads="1"/>
          </p:cNvSpPr>
          <p:nvPr/>
        </p:nvSpPr>
        <p:spPr bwMode="auto">
          <a:xfrm>
            <a:off x="6588125" y="4181475"/>
            <a:ext cx="24749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438"/>
              </a:lnSpc>
              <a:spcAft>
                <a:spcPts val="125"/>
              </a:spcAft>
              <a:buSzPts val="1000"/>
              <a:tabLst>
                <a:tab pos="457200" algn="l"/>
              </a:tabLst>
              <a:defRPr/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Брандмауэр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 – огромный плакат или </a:t>
            </a:r>
          </a:p>
          <a:p>
            <a:pPr>
              <a:lnSpc>
                <a:spcPts val="1438"/>
              </a:lnSpc>
              <a:spcAft>
                <a:spcPts val="125"/>
              </a:spcAft>
              <a:buSzPts val="1000"/>
              <a:tabLst>
                <a:tab pos="457200" algn="l"/>
              </a:tabLst>
              <a:defRPr/>
            </a:pP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щит на стене здания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27088" y="836613"/>
            <a:ext cx="7702550" cy="538162"/>
          </a:xfrm>
        </p:spPr>
        <p:txBody>
          <a:bodyPr/>
          <a:lstStyle/>
          <a:p>
            <a:pPr algn="ctr"/>
            <a:r>
              <a:rPr lang="ru-RU" smtClean="0"/>
              <a:t>Реклама на транспорте может размещаться  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847013" cy="45720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/>
              <a:t>на </a:t>
            </a:r>
            <a:r>
              <a:rPr lang="ru-RU" sz="2000" dirty="0"/>
              <a:t>частных автомобилях (</a:t>
            </a:r>
            <a:r>
              <a:rPr lang="ru-RU" sz="2000" dirty="0" err="1"/>
              <a:t>брендирование</a:t>
            </a:r>
            <a:r>
              <a:rPr lang="ru-RU" sz="2000" dirty="0"/>
              <a:t> транспорта)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/>
              <a:t>на </a:t>
            </a:r>
            <a:r>
              <a:rPr lang="ru-RU" sz="2000" dirty="0"/>
              <a:t>бортах и в салонах маршрутных такси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/>
              <a:t>на </a:t>
            </a:r>
            <a:r>
              <a:rPr lang="ru-RU" sz="2000" dirty="0"/>
              <a:t>бортах и в салонах наземного муниципального общественного транспорта( автобусы, троллейбусы, трамваи)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/>
              <a:t>в </a:t>
            </a:r>
            <a:r>
              <a:rPr lang="ru-RU" sz="2000" dirty="0"/>
              <a:t>метро (на станциях, на входе и выходе, в тоннелях, в вагонах)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/>
              <a:t>в </a:t>
            </a:r>
            <a:r>
              <a:rPr lang="ru-RU" sz="2000" dirty="0"/>
              <a:t>аэропортах (на дисплеях терминалов)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 smtClean="0"/>
              <a:t>на </a:t>
            </a:r>
            <a:r>
              <a:rPr lang="ru-RU" sz="2000" dirty="0" err="1"/>
              <a:t>лайтбоксах</a:t>
            </a:r>
            <a:r>
              <a:rPr lang="ru-RU" sz="2000" dirty="0"/>
              <a:t> такси (световые коробы</a:t>
            </a:r>
            <a:r>
              <a:rPr lang="ru-RU" sz="2000" dirty="0" smtClean="0"/>
              <a:t>)</a:t>
            </a:r>
            <a:endParaRPr lang="ru-RU" sz="20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2708920"/>
            <a:ext cx="5111750" cy="25558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08720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" y="260648"/>
            <a:ext cx="5298131" cy="315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688078" cy="271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89888" cy="827088"/>
          </a:xfrm>
        </p:spPr>
        <p:txBody>
          <a:bodyPr/>
          <a:lstStyle/>
          <a:p>
            <a:pPr algn="ctr"/>
            <a:r>
              <a:rPr lang="ru-RU" smtClean="0"/>
              <a:t>Альтернативная реклама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8207375" cy="4572000"/>
          </a:xfrm>
        </p:spPr>
        <p:txBody>
          <a:bodyPr/>
          <a:lstStyle/>
          <a:p>
            <a:r>
              <a:rPr lang="ru-RU" sz="1800" smtClean="0"/>
              <a:t>Реклама в кинотеатрах</a:t>
            </a:r>
          </a:p>
          <a:p>
            <a:r>
              <a:rPr lang="ru-RU" sz="1800" smtClean="0"/>
              <a:t>Реклама на парковках (Parking-реклама)</a:t>
            </a:r>
          </a:p>
          <a:p>
            <a:r>
              <a:rPr lang="ru-RU" sz="1800" smtClean="0"/>
              <a:t>Реклама в местах продаж (BTL, промоушен, ивент и прочие)</a:t>
            </a:r>
          </a:p>
          <a:p>
            <a:r>
              <a:rPr lang="ru-RU" sz="1800" smtClean="0"/>
              <a:t>При справочном обслуживании</a:t>
            </a:r>
          </a:p>
          <a:p>
            <a:r>
              <a:rPr lang="ru-RU" sz="1800" smtClean="0"/>
              <a:t>Прямая почтовая рассылка</a:t>
            </a:r>
          </a:p>
          <a:p>
            <a:r>
              <a:rPr lang="ru-RU" sz="1800" smtClean="0"/>
              <a:t>Продакт-плейсмент (от англ. product placement) — внедрение рекламы товара или услуги в сюжетную линию кино или иного продукта индустрии развлечений.</a:t>
            </a:r>
          </a:p>
          <a:p>
            <a:r>
              <a:rPr lang="ru-RU" sz="1800" smtClean="0"/>
              <a:t>Веерная реклама</a:t>
            </a:r>
          </a:p>
          <a:p>
            <a:r>
              <a:rPr lang="ru-RU" sz="1800" smtClean="0"/>
              <a:t>Вирусная реклама («сарафанное радио») — реклама, основанная на информации, передаваемой от человека к человеку.</a:t>
            </a:r>
          </a:p>
          <a:p>
            <a:r>
              <a:rPr lang="ru-RU" sz="1800" smtClean="0"/>
              <a:t>Cross-promotion — перекрестная реклама двух или более товаров (услуг), основанная на взаимной выгоде.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000" y="4797152"/>
            <a:ext cx="6912768" cy="504055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Коммерческая реклама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5445125"/>
            <a:ext cx="6380162" cy="766763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1800" smtClean="0"/>
              <a:t> Одна из самых распространенных. Цель такой рекламы – воздействовать на потребителя, подталкивая его к приобретению товара и получить таким образом прибыль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4665"/>
            <a:ext cx="3024336" cy="2138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663" y="2924944"/>
            <a:ext cx="4572000" cy="184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67" y="224913"/>
            <a:ext cx="2892351" cy="2866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79" y="2618085"/>
            <a:ext cx="3542084" cy="177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292600"/>
            <a:ext cx="7570788" cy="709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Социальная 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4763"/>
            <a:ext cx="8229600" cy="1239837"/>
          </a:xfrm>
        </p:spPr>
        <p:txBody>
          <a:bodyPr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Не преследует экономических целей. Направлена на достижение благотворительных и иных общественно полезных целей. Например, пропаганда здорового образа жизни, поддержка неимущих…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409420"/>
            <a:ext cx="2916534" cy="377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409264"/>
            <a:ext cx="3995597" cy="179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09575"/>
            <a:ext cx="39957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221163"/>
            <a:ext cx="8229600" cy="7223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Политическая 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084763"/>
            <a:ext cx="8147050" cy="1206500"/>
          </a:xfrm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Выступает как средство борьбы за голоса избирателей. С ее помощью политические партии пытаются завоевать себе место во власти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7625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317" y="620688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8275"/>
            <a:ext cx="3810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Следующая классификация разделяет рекламу в зависимости от места и способа ее размещения.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Реклама в СМИ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Внутренняя </a:t>
            </a:r>
            <a:r>
              <a:rPr lang="en-US" dirty="0" smtClean="0"/>
              <a:t>(indoor )</a:t>
            </a:r>
            <a:r>
              <a:rPr lang="ru-RU" dirty="0" smtClean="0"/>
              <a:t> реклама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Внешняя </a:t>
            </a:r>
            <a:r>
              <a:rPr lang="en-US" dirty="0" smtClean="0"/>
              <a:t>(outdoor) </a:t>
            </a:r>
            <a:r>
              <a:rPr lang="ru-RU" dirty="0" smtClean="0"/>
              <a:t>реклама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Альтернативная реклама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Реклама в СМИ в свою очередь может быть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Телевизионная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Радиореклама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Печатная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Интернет –реклама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55638"/>
            <a:ext cx="8229600" cy="793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Радиореклама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2963"/>
            <a:ext cx="8229600" cy="1671637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Реклама на радио чаще всего представлена в виде коротких роликов, но встречается и так называемая «</a:t>
            </a:r>
            <a:r>
              <a:rPr lang="ru-RU" dirty="0" err="1" smtClean="0"/>
              <a:t>джинса</a:t>
            </a:r>
            <a:r>
              <a:rPr lang="ru-RU" dirty="0" smtClean="0"/>
              <a:t>» – рассказы о чудесном использовании товара под рубрикой «на правах рекламы».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Также существует спонсорство </a:t>
            </a:r>
            <a:r>
              <a:rPr lang="ru-RU" dirty="0" err="1" smtClean="0"/>
              <a:t>радиошоу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700213"/>
            <a:ext cx="41592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49288" y="188913"/>
            <a:ext cx="8229600" cy="782637"/>
          </a:xfrm>
        </p:spPr>
        <p:txBody>
          <a:bodyPr/>
          <a:lstStyle/>
          <a:p>
            <a:pPr algn="ctr" eaLnBrk="1" hangingPunct="1"/>
            <a:r>
              <a:rPr lang="ru-RU" smtClean="0"/>
              <a:t>Печатная реклама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12239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smtClean="0"/>
              <a:t>Отдельно рассматривают рекламу в газетах и журналах и другие виды : листовки, принты, наклейки, флаеры.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08720"/>
            <a:ext cx="2721099" cy="331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908720"/>
            <a:ext cx="2979204" cy="3525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2697088" cy="202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76250" y="476250"/>
            <a:ext cx="8229600" cy="795338"/>
          </a:xfrm>
        </p:spPr>
        <p:txBody>
          <a:bodyPr/>
          <a:lstStyle/>
          <a:p>
            <a:pPr algn="ctr" eaLnBrk="1" hangingPunct="1"/>
            <a:r>
              <a:rPr lang="ru-RU" smtClean="0"/>
              <a:t>Интернет-реклама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8794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smtClean="0"/>
              <a:t>Достаточно разнообразна. Выделяют текстовые блоки, баннеры, контекстную рекламу, рекламу в блогах, рекламу на карте и некоторые другие виды</a:t>
            </a:r>
            <a:r>
              <a:rPr lang="ru-RU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0048"/>
            <a:ext cx="3634966" cy="2529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8"/>
            <a:ext cx="2876121" cy="2157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81300"/>
            <a:ext cx="43751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583</Words>
  <Application>Microsoft Office PowerPoint</Application>
  <PresentationFormat>Экран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ВИДЫ РЕКЛАМЫ</vt:lpstr>
      <vt:lpstr>Коммерческая реклама</vt:lpstr>
      <vt:lpstr>Социальная реклама</vt:lpstr>
      <vt:lpstr>Политическая реклама</vt:lpstr>
      <vt:lpstr>Презентация PowerPoint</vt:lpstr>
      <vt:lpstr>Презентация PowerPoint</vt:lpstr>
      <vt:lpstr>Радиореклама</vt:lpstr>
      <vt:lpstr>Печатная реклама</vt:lpstr>
      <vt:lpstr>Интернет-реклама</vt:lpstr>
      <vt:lpstr>Телевизионная реклама</vt:lpstr>
      <vt:lpstr>Внутренняя (indoor) реклама</vt:lpstr>
      <vt:lpstr>Внешняя (outdoor) реклама</vt:lpstr>
      <vt:lpstr>Уличная реклама разнообразна:</vt:lpstr>
      <vt:lpstr>Презентация PowerPoint</vt:lpstr>
      <vt:lpstr>Реклама на транспорте может размещаться  :</vt:lpstr>
      <vt:lpstr>Презентация PowerPoint</vt:lpstr>
      <vt:lpstr>Альтернативная реклама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25</cp:revision>
  <dcterms:created xsi:type="dcterms:W3CDTF">2012-10-18T09:57:18Z</dcterms:created>
  <dcterms:modified xsi:type="dcterms:W3CDTF">2012-11-15T11:23:33Z</dcterms:modified>
</cp:coreProperties>
</file>