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1"/>
  </p:notesMasterIdLst>
  <p:sldIdLst>
    <p:sldId id="276" r:id="rId2"/>
    <p:sldId id="257" r:id="rId3"/>
    <p:sldId id="262" r:id="rId4"/>
    <p:sldId id="263" r:id="rId5"/>
    <p:sldId id="260" r:id="rId6"/>
    <p:sldId id="261" r:id="rId7"/>
    <p:sldId id="270" r:id="rId8"/>
    <p:sldId id="259" r:id="rId9"/>
    <p:sldId id="273" r:id="rId10"/>
    <p:sldId id="265" r:id="rId11"/>
    <p:sldId id="269" r:id="rId12"/>
    <p:sldId id="266" r:id="rId13"/>
    <p:sldId id="267" r:id="rId14"/>
    <p:sldId id="258" r:id="rId15"/>
    <p:sldId id="268" r:id="rId16"/>
    <p:sldId id="264" r:id="rId17"/>
    <p:sldId id="271" r:id="rId18"/>
    <p:sldId id="275" r:id="rId19"/>
    <p:sldId id="274" r:id="rId20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49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D0EC7B7C-1B42-4815-A47E-1ACE4442EDB4}" type="datetimeFigureOut">
              <a:rPr lang="ru-RU"/>
              <a:pPr>
                <a:defRPr/>
              </a:pPr>
              <a:t>08.09.2014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7CEC3E34-C05B-4BF4-A339-C29F2771FDC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3555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14340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6D116F4-D9A6-42C5-A1CC-24CFAC290D60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</a:t>
            </a:fld>
            <a:endParaRPr lang="ru-RU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4579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9755FAAE-8341-4EFC-87A8-A9861F42ACD7}" type="slidenum">
              <a:rPr lang="ru-RU" smtClean="0"/>
              <a:pPr>
                <a:defRPr/>
              </a:pPr>
              <a:t>17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lIns="45720" tIns="0" rIns="45720" bIns="0" anchor="b">
            <a:scene3d>
              <a:camera prst="orthographicFront"/>
              <a:lightRig rig="soft" dir="t">
                <a:rot lat="0" lon="0" rev="17220000"/>
              </a:lightRig>
            </a:scene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241BED-DA97-4CE8-9AB1-E25B1EAAF0AD}" type="datetimeFigureOut">
              <a:rPr lang="ru-RU"/>
              <a:pPr>
                <a:defRPr/>
              </a:pPr>
              <a:t>08.09.2014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D718ED-3DF8-421F-A9EB-317056E4E56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1F00AF-D64E-4D57-91AB-2AB9257765E8}" type="datetimeFigureOut">
              <a:rPr lang="ru-RU"/>
              <a:pPr>
                <a:defRPr/>
              </a:pPr>
              <a:t>08.09.2014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AF2619-53BA-4A2B-B3D3-CC889C1C5EA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C3153E-CA59-410C-BF88-2303EE463CF9}" type="datetimeFigureOut">
              <a:rPr lang="ru-RU"/>
              <a:pPr>
                <a:defRPr/>
              </a:pPr>
              <a:t>08.09.2014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8356FC-6235-4C58-AD18-80317A139FA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4C2356-FFFA-42D2-A772-8E6270C40F61}" type="datetimeFigureOut">
              <a:rPr lang="ru-RU"/>
              <a:pPr>
                <a:defRPr/>
              </a:pPr>
              <a:t>08.09.2014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870D44-6CF3-4117-85DE-BEBD3D83EAE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20E443-00DD-4C7E-BD87-1AF3A056E820}" type="datetimeFigureOut">
              <a:rPr lang="ru-RU"/>
              <a:pPr>
                <a:defRPr/>
              </a:pPr>
              <a:t>08.09.2014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BC8747-E7D9-4575-8AAD-C10D2F87BAB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00D535-7D69-411E-9251-7042A6ED9381}" type="datetimeFigureOut">
              <a:rPr lang="ru-RU"/>
              <a:pPr>
                <a:defRPr/>
              </a:pPr>
              <a:t>08.09.2014</a:t>
            </a:fld>
            <a:endParaRPr lang="ru-RU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86E6BE-0256-4371-AB07-57A89C20E1D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2D58A3-2775-4164-9345-1A6AA983D726}" type="datetimeFigureOut">
              <a:rPr lang="ru-RU"/>
              <a:pPr>
                <a:defRPr/>
              </a:pPr>
              <a:t>08.09.2014</a:t>
            </a:fld>
            <a:endParaRPr lang="ru-RU"/>
          </a:p>
        </p:txBody>
      </p:sp>
      <p:sp>
        <p:nvSpPr>
          <p:cNvPr id="8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67BD2C-A0C5-4DDA-90B1-52DF322376C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422760-3E2B-4881-8FC8-3114524DA36F}" type="datetimeFigureOut">
              <a:rPr lang="ru-RU"/>
              <a:pPr>
                <a:defRPr/>
              </a:pPr>
              <a:t>08.09.2014</a:t>
            </a:fld>
            <a:endParaRPr lang="ru-RU"/>
          </a:p>
        </p:txBody>
      </p:sp>
      <p:sp>
        <p:nvSpPr>
          <p:cNvPr id="4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B8D671-E735-4FF6-9A5D-E6340830C65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0E7034-B8EA-4DCA-851F-8F9704C4A172}" type="datetimeFigureOut">
              <a:rPr lang="ru-RU"/>
              <a:pPr>
                <a:defRPr/>
              </a:pPr>
              <a:t>08.09.2014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6AC325-2EA3-41B3-BF76-9A3168D46C1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5D37FF-5558-4F31-A444-511113EAD622}" type="datetimeFigureOut">
              <a:rPr lang="ru-RU"/>
              <a:pPr>
                <a:defRPr/>
              </a:pPr>
              <a:t>08.09.2014</a:t>
            </a:fld>
            <a:endParaRPr lang="ru-RU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BB30F3-6609-4F77-BE54-75AC88D9CE9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>
            <a:lvl1pPr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rIns="45720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D3609D-77BB-4A5E-9E07-40E88CB511D5}" type="datetimeFigureOut">
              <a:rPr lang="ru-RU"/>
              <a:pPr>
                <a:defRPr/>
              </a:pPr>
              <a:t>08.09.2014</a:t>
            </a:fld>
            <a:endParaRPr lang="ru-RU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BA64E5-6472-4026-B575-7E29990975B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27" name="Текст 1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708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1">
                    <a:shade val="5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3E9EF444-CE19-4761-BFB0-DFDA02178A79}" type="datetimeFigureOut">
              <a:rPr lang="ru-RU"/>
              <a:pPr>
                <a:defRPr/>
              </a:pPr>
              <a:t>08.09.2014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1">
                    <a:shade val="5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1">
                    <a:shade val="5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624D8C74-E964-47E0-878A-301A3FB9202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817" r:id="rId1"/>
    <p:sldLayoutId id="2147483818" r:id="rId2"/>
    <p:sldLayoutId id="2147483827" r:id="rId3"/>
    <p:sldLayoutId id="2147483819" r:id="rId4"/>
    <p:sldLayoutId id="2147483820" r:id="rId5"/>
    <p:sldLayoutId id="2147483821" r:id="rId6"/>
    <p:sldLayoutId id="2147483822" r:id="rId7"/>
    <p:sldLayoutId id="2147483823" r:id="rId8"/>
    <p:sldLayoutId id="2147483824" r:id="rId9"/>
    <p:sldLayoutId id="2147483825" r:id="rId10"/>
    <p:sldLayoutId id="2147483826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100" b="1" kern="120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9pPr>
    </p:titleStyle>
    <p:bodyStyle>
      <a:lvl1pPr marL="547688" indent="-411163" algn="l" rtl="0" eaLnBrk="0" fontAlgn="base" hangingPunct="0">
        <a:spcBef>
          <a:spcPct val="20000"/>
        </a:spcBef>
        <a:spcAft>
          <a:spcPct val="0"/>
        </a:spcAft>
        <a:buClr>
          <a:srgbClr val="F9F9F9"/>
        </a:buClr>
        <a:buSzPct val="65000"/>
        <a:buFont typeface="Wingdings 2" pitchFamily="18" charset="2"/>
        <a:buChar char="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363" indent="-282575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80000"/>
        <a:buFont typeface="Wingdings 2" pitchFamily="18" charset="2"/>
        <a:buChar char="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475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95000"/>
        <a:buFont typeface="Wingdings" pitchFamily="2" charset="2"/>
        <a:buChar char=""/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2550" indent="-182563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100000"/>
        <a:buFont typeface="Wingdings 3" pitchFamily="18" charset="2"/>
        <a:buChar char="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4638" indent="-182563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Font typeface="Wingdings 2" pitchFamily="18" charset="2"/>
        <a:buChar char="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gif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depcult.ru/" TargetMode="External"/><Relationship Id="rId2" Type="http://schemas.openxmlformats.org/officeDocument/2006/relationships/hyperlink" Target="http://www.google.ru-/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075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307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75" y="161925"/>
            <a:ext cx="8786813" cy="6591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979711" y="0"/>
            <a:ext cx="5435463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+mn-lt"/>
              </a:rPr>
              <a:t>Город Мариинск</a:t>
            </a:r>
          </a:p>
        </p:txBody>
      </p:sp>
      <p:pic>
        <p:nvPicPr>
          <p:cNvPr id="12291" name="Рисунок 2" descr="http://www.depcult.ru/i/7ch/16_big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628775"/>
            <a:ext cx="5238750" cy="3935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92" name="Прямоугольник 3"/>
          <p:cNvSpPr>
            <a:spLocks noChangeArrowheads="1"/>
          </p:cNvSpPr>
          <p:nvPr/>
        </p:nvSpPr>
        <p:spPr bwMode="auto">
          <a:xfrm>
            <a:off x="5238750" y="923925"/>
            <a:ext cx="3760788" cy="6000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>
                <a:latin typeface="Times New Roman" pitchFamily="18" charset="0"/>
              </a:rPr>
              <a:t>Город Мариинск представляет собой уникальный образец уездного сибирского города конца XIX – начала XX века. Город обладает богатым историческим и культурным наследием, основу которого составляет историко-архитектурный комплекс исторического центра города. В городе насчитывается 74 памятника архитектуры.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85750" y="1000125"/>
            <a:ext cx="8643938" cy="34163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>
              <a:defRPr/>
            </a:pPr>
            <a:r>
              <a:rPr lang="ru-RU" sz="3600" b="1" dirty="0">
                <a:solidFill>
                  <a:schemeClr val="bg1"/>
                </a:solidFill>
                <a:latin typeface="+mn-lt"/>
              </a:rPr>
              <a:t>Две бригады шахтёров добыли 1780 т. угля. Уголь, добытый первой бригадой, погрузили в 43 вагона, а уголь, добытый второй бригадой, в 46 таких же вагонов. Сколько тонн угля добыла каждая бригада? 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00063" y="214313"/>
            <a:ext cx="8072437" cy="7080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4000" b="1" i="1" dirty="0">
                <a:solidFill>
                  <a:srgbClr val="FF0000"/>
                </a:solidFill>
                <a:latin typeface="+mn-lt"/>
              </a:rPr>
              <a:t>Решите задачу</a:t>
            </a:r>
          </a:p>
        </p:txBody>
      </p:sp>
      <p:pic>
        <p:nvPicPr>
          <p:cNvPr id="1331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14938" y="4065588"/>
            <a:ext cx="3752850" cy="2792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243283" y="-171400"/>
            <a:ext cx="8657434" cy="218521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+mn-lt"/>
              </a:rPr>
              <a:t>Монумент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+mn-lt"/>
              </a:rPr>
              <a:t> «Память шахтерам Кузбасса»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+mn-lt"/>
              </a:rPr>
              <a:t> (г. Кемерово)</a:t>
            </a:r>
          </a:p>
        </p:txBody>
      </p:sp>
      <p:sp>
        <p:nvSpPr>
          <p:cNvPr id="14339" name="Прямоугольник 5"/>
          <p:cNvSpPr>
            <a:spLocks noChangeArrowheads="1"/>
          </p:cNvSpPr>
          <p:nvPr/>
        </p:nvSpPr>
        <p:spPr bwMode="auto">
          <a:xfrm>
            <a:off x="4214813" y="2357438"/>
            <a:ext cx="4784725" cy="304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 sz="2400" b="1">
                <a:latin typeface="Times New Roman" pitchFamily="18" charset="0"/>
              </a:rPr>
              <a:t>Монумент является символом героического шахтерского труда и посвящен памяти погибших горняков Кузбасса. Бронзовая скульптура Э. Неизвестного установлена в 2003 году в  городе  Кемерово     на    правом    берегу</a:t>
            </a:r>
          </a:p>
          <a:p>
            <a:pPr algn="just"/>
            <a:r>
              <a:rPr lang="ru-RU" sz="2400" b="1">
                <a:latin typeface="Times New Roman" pitchFamily="18" charset="0"/>
              </a:rPr>
              <a:t> реки Томь.</a:t>
            </a:r>
          </a:p>
        </p:txBody>
      </p:sp>
      <p:pic>
        <p:nvPicPr>
          <p:cNvPr id="14340" name="Рисунок 6" descr="http://www.depcult.ru/i/7ch/19_big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5288" y="2014538"/>
            <a:ext cx="3648075" cy="4637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endParaRPr lang="ru-RU"/>
          </a:p>
        </p:txBody>
      </p:sp>
      <p:pic>
        <p:nvPicPr>
          <p:cNvPr id="15363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44000" cy="6858000"/>
          </a:xfrm>
          <a:noFill/>
        </p:spPr>
      </p:pic>
      <p:pic>
        <p:nvPicPr>
          <p:cNvPr id="6" name="Picture 4" descr="BD13666_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5338763"/>
            <a:ext cx="1500188" cy="1519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5" name="Line 6"/>
          <p:cNvSpPr>
            <a:spLocks noChangeShapeType="1"/>
          </p:cNvSpPr>
          <p:nvPr/>
        </p:nvSpPr>
        <p:spPr bwMode="auto">
          <a:xfrm flipV="1">
            <a:off x="1500188" y="5572125"/>
            <a:ext cx="1357312" cy="785813"/>
          </a:xfrm>
          <a:prstGeom prst="line">
            <a:avLst/>
          </a:prstGeom>
          <a:noFill/>
          <a:ln w="57150">
            <a:solidFill>
              <a:srgbClr val="3366FF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5366" name="Line 6"/>
          <p:cNvSpPr>
            <a:spLocks noChangeShapeType="1"/>
          </p:cNvSpPr>
          <p:nvPr/>
        </p:nvSpPr>
        <p:spPr bwMode="auto">
          <a:xfrm flipV="1">
            <a:off x="3000375" y="4429125"/>
            <a:ext cx="1500188" cy="1071563"/>
          </a:xfrm>
          <a:prstGeom prst="line">
            <a:avLst/>
          </a:prstGeom>
          <a:noFill/>
          <a:ln w="57150">
            <a:solidFill>
              <a:srgbClr val="3366FF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5367" name="Line 6"/>
          <p:cNvSpPr>
            <a:spLocks noChangeShapeType="1"/>
          </p:cNvSpPr>
          <p:nvPr/>
        </p:nvSpPr>
        <p:spPr bwMode="auto">
          <a:xfrm flipV="1">
            <a:off x="4572000" y="2857500"/>
            <a:ext cx="928688" cy="1447800"/>
          </a:xfrm>
          <a:prstGeom prst="line">
            <a:avLst/>
          </a:prstGeom>
          <a:noFill/>
          <a:ln w="57150">
            <a:solidFill>
              <a:srgbClr val="3366FF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5368" name="Line 6"/>
          <p:cNvSpPr>
            <a:spLocks noChangeShapeType="1"/>
          </p:cNvSpPr>
          <p:nvPr/>
        </p:nvSpPr>
        <p:spPr bwMode="auto">
          <a:xfrm flipH="1" flipV="1">
            <a:off x="5000625" y="1214438"/>
            <a:ext cx="500063" cy="1500187"/>
          </a:xfrm>
          <a:prstGeom prst="line">
            <a:avLst/>
          </a:prstGeom>
          <a:noFill/>
          <a:ln w="57150">
            <a:solidFill>
              <a:srgbClr val="3366FF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pic>
        <p:nvPicPr>
          <p:cNvPr id="12" name="Picture 4" descr="BD13666_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71625" y="3906838"/>
            <a:ext cx="1714500" cy="173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4" descr="BD13666_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flipH="1">
            <a:off x="5214938" y="1285875"/>
            <a:ext cx="2095500" cy="171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4" descr="BD13666_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86125" y="2765425"/>
            <a:ext cx="1643063" cy="1663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Скругленный прямоугольник 18"/>
          <p:cNvSpPr/>
          <p:nvPr/>
        </p:nvSpPr>
        <p:spPr>
          <a:xfrm>
            <a:off x="1785918" y="6143644"/>
            <a:ext cx="3429024" cy="714356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i="1" dirty="0">
                <a:solidFill>
                  <a:schemeClr val="bg1"/>
                </a:solidFill>
                <a:cs typeface="Times New Roman" charset="0"/>
              </a:rPr>
              <a:t>у – 63 = 78</a:t>
            </a:r>
            <a:endParaRPr lang="ru-RU" sz="3600" b="1" dirty="0">
              <a:solidFill>
                <a:schemeClr val="bg1"/>
              </a:solidFill>
            </a:endParaRP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3357554" y="5143512"/>
            <a:ext cx="3429024" cy="714356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ru-RU" sz="3600" b="1" i="1" dirty="0">
                <a:solidFill>
                  <a:schemeClr val="bg1"/>
                </a:solidFill>
                <a:ea typeface="Calibri" pitchFamily="34" charset="0"/>
                <a:cs typeface="Times New Roman" pitchFamily="18" charset="0"/>
              </a:rPr>
              <a:t>21 ∙ </a:t>
            </a:r>
            <a:r>
              <a:rPr lang="ru-RU" sz="3600" b="1" i="1" dirty="0" err="1">
                <a:solidFill>
                  <a:schemeClr val="bg1"/>
                </a:solidFill>
                <a:ea typeface="Calibri" pitchFamily="34" charset="0"/>
                <a:cs typeface="Times New Roman" pitchFamily="18" charset="0"/>
              </a:rPr>
              <a:t>х</a:t>
            </a:r>
            <a:r>
              <a:rPr lang="ru-RU" sz="3600" b="1" i="1" dirty="0">
                <a:solidFill>
                  <a:schemeClr val="bg1"/>
                </a:solidFill>
                <a:ea typeface="Calibri" pitchFamily="34" charset="0"/>
                <a:cs typeface="Times New Roman" pitchFamily="18" charset="0"/>
              </a:rPr>
              <a:t> = 63</a:t>
            </a:r>
            <a:endParaRPr lang="ru-RU" i="1" dirty="0">
              <a:solidFill>
                <a:schemeClr val="bg1"/>
              </a:solidFill>
              <a:latin typeface="Arial" pitchFamily="34" charset="0"/>
            </a:endParaRP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4643438" y="4143380"/>
            <a:ext cx="3429024" cy="714356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sz="3600" b="1" i="1" dirty="0">
                <a:solidFill>
                  <a:schemeClr val="bg1"/>
                </a:solidFill>
                <a:latin typeface="Times New Roman" charset="0"/>
                <a:cs typeface="Times New Roman" charset="0"/>
              </a:rPr>
              <a:t>b</a:t>
            </a:r>
            <a:r>
              <a:rPr lang="ru-RU" sz="3600" b="1" i="1" dirty="0">
                <a:solidFill>
                  <a:schemeClr val="bg1"/>
                </a:solidFill>
                <a:cs typeface="Times New Roman" charset="0"/>
              </a:rPr>
              <a:t> + 35 = 67</a:t>
            </a:r>
            <a:endParaRPr lang="ru-RU" sz="3600" b="1" dirty="0">
              <a:solidFill>
                <a:schemeClr val="bg1"/>
              </a:solidFill>
              <a:latin typeface="Arial" charset="0"/>
            </a:endParaRPr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5714976" y="2857496"/>
            <a:ext cx="3429024" cy="714356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ru-RU" sz="3600" b="1" i="1" dirty="0">
                <a:solidFill>
                  <a:schemeClr val="bg1"/>
                </a:solidFill>
                <a:ea typeface="Calibri" pitchFamily="34" charset="0"/>
                <a:cs typeface="Times New Roman" pitchFamily="18" charset="0"/>
              </a:rPr>
              <a:t>с : 337 = 2</a:t>
            </a:r>
            <a:endParaRPr lang="ru-RU" sz="3600" dirty="0">
              <a:solidFill>
                <a:schemeClr val="bg1"/>
              </a:solidFill>
              <a:latin typeface="Arial" pitchFamily="34" charset="0"/>
            </a:endParaRPr>
          </a:p>
        </p:txBody>
      </p:sp>
      <p:sp>
        <p:nvSpPr>
          <p:cNvPr id="24" name="Стрелка вправо 23"/>
          <p:cNvSpPr/>
          <p:nvPr/>
        </p:nvSpPr>
        <p:spPr>
          <a:xfrm rot="5400000">
            <a:off x="123734" y="1182875"/>
            <a:ext cx="706031" cy="206482"/>
          </a:xfrm>
          <a:prstGeom prst="rightArrow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5" name="Деление 24"/>
          <p:cNvSpPr/>
          <p:nvPr/>
        </p:nvSpPr>
        <p:spPr>
          <a:xfrm>
            <a:off x="500063" y="1071563"/>
            <a:ext cx="428625" cy="357187"/>
          </a:xfrm>
          <a:prstGeom prst="mathDivid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7" name="Блок-схема: подготовка 26"/>
          <p:cNvSpPr/>
          <p:nvPr/>
        </p:nvSpPr>
        <p:spPr>
          <a:xfrm>
            <a:off x="0" y="214290"/>
            <a:ext cx="928662" cy="714380"/>
          </a:xfrm>
          <a:prstGeom prst="flowChartPreparati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i="1" dirty="0">
                <a:solidFill>
                  <a:schemeClr val="bg1"/>
                </a:solidFill>
                <a:cs typeface="Times New Roman" charset="0"/>
              </a:rPr>
              <a:t>у</a:t>
            </a:r>
            <a:endParaRPr lang="ru-RU" sz="3600" dirty="0"/>
          </a:p>
        </p:txBody>
      </p:sp>
      <p:sp>
        <p:nvSpPr>
          <p:cNvPr id="28" name="Блок-схема: подготовка 27"/>
          <p:cNvSpPr/>
          <p:nvPr/>
        </p:nvSpPr>
        <p:spPr>
          <a:xfrm>
            <a:off x="0" y="1643050"/>
            <a:ext cx="928662" cy="714380"/>
          </a:xfrm>
          <a:prstGeom prst="flowChartPreparati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i="1" dirty="0" err="1">
                <a:solidFill>
                  <a:schemeClr val="bg1"/>
                </a:solidFill>
                <a:ea typeface="Calibri" pitchFamily="34" charset="0"/>
                <a:cs typeface="Times New Roman" pitchFamily="18" charset="0"/>
              </a:rPr>
              <a:t>х</a:t>
            </a:r>
            <a:endParaRPr lang="ru-RU" sz="3600" dirty="0"/>
          </a:p>
        </p:txBody>
      </p:sp>
      <p:sp>
        <p:nvSpPr>
          <p:cNvPr id="29" name="Блок-схема: подготовка 28"/>
          <p:cNvSpPr/>
          <p:nvPr/>
        </p:nvSpPr>
        <p:spPr>
          <a:xfrm>
            <a:off x="1428728" y="2357430"/>
            <a:ext cx="928662" cy="714380"/>
          </a:xfrm>
          <a:prstGeom prst="flowChartPreparati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sz="3600" b="1" i="1" dirty="0">
                <a:solidFill>
                  <a:schemeClr val="bg1"/>
                </a:solidFill>
                <a:latin typeface="Times New Roman" charset="0"/>
                <a:cs typeface="Times New Roman" charset="0"/>
              </a:rPr>
              <a:t>b</a:t>
            </a:r>
            <a:endParaRPr lang="ru-RU" sz="3600" dirty="0"/>
          </a:p>
        </p:txBody>
      </p:sp>
      <p:sp>
        <p:nvSpPr>
          <p:cNvPr id="30" name="Блок-схема: подготовка 29"/>
          <p:cNvSpPr/>
          <p:nvPr/>
        </p:nvSpPr>
        <p:spPr>
          <a:xfrm>
            <a:off x="2786050" y="1142984"/>
            <a:ext cx="928662" cy="714380"/>
          </a:xfrm>
          <a:prstGeom prst="flowChartPreparati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i="1" dirty="0">
                <a:solidFill>
                  <a:schemeClr val="bg1"/>
                </a:solidFill>
                <a:ea typeface="Calibri" pitchFamily="34" charset="0"/>
                <a:cs typeface="Times New Roman" pitchFamily="18" charset="0"/>
              </a:rPr>
              <a:t>с</a:t>
            </a:r>
            <a:endParaRPr lang="ru-RU" sz="3600" dirty="0"/>
          </a:p>
        </p:txBody>
      </p:sp>
      <p:sp>
        <p:nvSpPr>
          <p:cNvPr id="31" name="Стрелка вправо 30"/>
          <p:cNvSpPr/>
          <p:nvPr/>
        </p:nvSpPr>
        <p:spPr>
          <a:xfrm rot="5400000">
            <a:off x="107384" y="1178446"/>
            <a:ext cx="706030" cy="206482"/>
          </a:xfrm>
          <a:prstGeom prst="rightArrow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33" name="Стрелка вправо 32"/>
          <p:cNvSpPr/>
          <p:nvPr/>
        </p:nvSpPr>
        <p:spPr>
          <a:xfrm rot="1710511">
            <a:off x="863696" y="2227649"/>
            <a:ext cx="706030" cy="206482"/>
          </a:xfrm>
          <a:prstGeom prst="rightArrow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34" name="Стрелка вправо 33"/>
          <p:cNvSpPr/>
          <p:nvPr/>
        </p:nvSpPr>
        <p:spPr>
          <a:xfrm rot="19587828">
            <a:off x="2234797" y="1994319"/>
            <a:ext cx="751408" cy="198028"/>
          </a:xfrm>
          <a:prstGeom prst="rightArrow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35" name="Скругленный прямоугольник 34"/>
          <p:cNvSpPr/>
          <p:nvPr/>
        </p:nvSpPr>
        <p:spPr>
          <a:xfrm>
            <a:off x="4357686" y="571480"/>
            <a:ext cx="1571636" cy="642942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/>
              <a:t> </a:t>
            </a:r>
          </a:p>
        </p:txBody>
      </p:sp>
      <p:sp>
        <p:nvSpPr>
          <p:cNvPr id="36" name="Равно 35"/>
          <p:cNvSpPr/>
          <p:nvPr/>
        </p:nvSpPr>
        <p:spPr>
          <a:xfrm>
            <a:off x="3643313" y="785813"/>
            <a:ext cx="428625" cy="285750"/>
          </a:xfrm>
          <a:prstGeom prst="mathEqual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37" name="Стрелка вправо 36"/>
          <p:cNvSpPr/>
          <p:nvPr/>
        </p:nvSpPr>
        <p:spPr>
          <a:xfrm rot="20678641">
            <a:off x="3658043" y="1089907"/>
            <a:ext cx="706030" cy="206482"/>
          </a:xfrm>
          <a:prstGeom prst="rightArrow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38" name="Умножение 37"/>
          <p:cNvSpPr/>
          <p:nvPr/>
        </p:nvSpPr>
        <p:spPr>
          <a:xfrm>
            <a:off x="1071563" y="1785938"/>
            <a:ext cx="500062" cy="357187"/>
          </a:xfrm>
          <a:prstGeom prst="mathMultiply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39" name="Плюс 38"/>
          <p:cNvSpPr/>
          <p:nvPr/>
        </p:nvSpPr>
        <p:spPr>
          <a:xfrm>
            <a:off x="2214563" y="1571625"/>
            <a:ext cx="428625" cy="428625"/>
          </a:xfrm>
          <a:prstGeom prst="mathPlus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40" name="TextBox 39"/>
          <p:cNvSpPr txBox="1">
            <a:spLocks noChangeArrowheads="1"/>
          </p:cNvSpPr>
          <p:nvPr/>
        </p:nvSpPr>
        <p:spPr bwMode="auto">
          <a:xfrm>
            <a:off x="0" y="214313"/>
            <a:ext cx="1000125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 b="1">
                <a:solidFill>
                  <a:schemeClr val="bg1"/>
                </a:solidFill>
              </a:rPr>
              <a:t>141</a:t>
            </a:r>
          </a:p>
        </p:txBody>
      </p:sp>
      <p:sp>
        <p:nvSpPr>
          <p:cNvPr id="41" name="TextBox 40"/>
          <p:cNvSpPr txBox="1">
            <a:spLocks noChangeArrowheads="1"/>
          </p:cNvSpPr>
          <p:nvPr/>
        </p:nvSpPr>
        <p:spPr bwMode="auto">
          <a:xfrm>
            <a:off x="214313" y="1643063"/>
            <a:ext cx="50006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 b="1">
                <a:solidFill>
                  <a:schemeClr val="bg1"/>
                </a:solidFill>
              </a:rPr>
              <a:t>3</a:t>
            </a:r>
          </a:p>
        </p:txBody>
      </p:sp>
      <p:sp>
        <p:nvSpPr>
          <p:cNvPr id="42" name="TextBox 41"/>
          <p:cNvSpPr txBox="1">
            <a:spLocks noChangeArrowheads="1"/>
          </p:cNvSpPr>
          <p:nvPr/>
        </p:nvSpPr>
        <p:spPr bwMode="auto">
          <a:xfrm>
            <a:off x="1500188" y="2357438"/>
            <a:ext cx="1000125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 b="1">
                <a:solidFill>
                  <a:schemeClr val="bg1"/>
                </a:solidFill>
              </a:rPr>
              <a:t>32</a:t>
            </a:r>
          </a:p>
        </p:txBody>
      </p:sp>
      <p:sp>
        <p:nvSpPr>
          <p:cNvPr id="43" name="TextBox 42"/>
          <p:cNvSpPr txBox="1">
            <a:spLocks noChangeArrowheads="1"/>
          </p:cNvSpPr>
          <p:nvPr/>
        </p:nvSpPr>
        <p:spPr bwMode="auto">
          <a:xfrm>
            <a:off x="2786063" y="1143000"/>
            <a:ext cx="1000125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 b="1">
                <a:solidFill>
                  <a:schemeClr val="bg1"/>
                </a:solidFill>
              </a:rPr>
              <a:t>674</a:t>
            </a:r>
          </a:p>
        </p:txBody>
      </p:sp>
      <p:sp>
        <p:nvSpPr>
          <p:cNvPr id="44" name="TextBox 43"/>
          <p:cNvSpPr txBox="1">
            <a:spLocks noChangeArrowheads="1"/>
          </p:cNvSpPr>
          <p:nvPr/>
        </p:nvSpPr>
        <p:spPr bwMode="auto">
          <a:xfrm>
            <a:off x="4429125" y="571500"/>
            <a:ext cx="142875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 b="1">
                <a:solidFill>
                  <a:schemeClr val="bg1"/>
                </a:solidFill>
              </a:rPr>
              <a:t>2 178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20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20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20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20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 nodeType="clickPar">
                      <p:stCondLst>
                        <p:cond delay="indefinite"/>
                      </p:stCondLst>
                      <p:childTnLst>
                        <p:par>
                          <p:cTn id="7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1" dur="500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/>
      <p:bldP spid="4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71604" y="428604"/>
            <a:ext cx="6278449" cy="147732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+mn-lt"/>
              </a:rPr>
              <a:t>Поднебесные Зубья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+mn-lt"/>
              </a:rPr>
              <a:t>г. Междуреченск </a:t>
            </a:r>
          </a:p>
        </p:txBody>
      </p:sp>
      <p:pic>
        <p:nvPicPr>
          <p:cNvPr id="16387" name="Рисунок 5" descr="http://www.depcult.ru/i/7ch/21_big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75" y="2571750"/>
            <a:ext cx="4932363" cy="3384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8" name="TextBox 8"/>
          <p:cNvSpPr txBox="1">
            <a:spLocks noChangeArrowheads="1"/>
          </p:cNvSpPr>
          <p:nvPr/>
        </p:nvSpPr>
        <p:spPr bwMode="auto">
          <a:xfrm>
            <a:off x="5286375" y="2500313"/>
            <a:ext cx="3678238" cy="354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 sz="2800" b="1">
                <a:latin typeface="Times New Roman" pitchFamily="18" charset="0"/>
              </a:rPr>
              <a:t>Поднебесные Зубья (Тигер-Тыш) – один из живописнейших горных районов Кузнецкого Алатау, расположенный в 60 км к востоку от г. Междуреченска.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Блок-схема: узел 3"/>
          <p:cNvSpPr/>
          <p:nvPr/>
        </p:nvSpPr>
        <p:spPr>
          <a:xfrm>
            <a:off x="428596" y="500042"/>
            <a:ext cx="857256" cy="785818"/>
          </a:xfrm>
          <a:prstGeom prst="flowChartConnector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5" name="Стрелка вправо с вырезом 4"/>
          <p:cNvSpPr/>
          <p:nvPr/>
        </p:nvSpPr>
        <p:spPr>
          <a:xfrm>
            <a:off x="1357313" y="857250"/>
            <a:ext cx="785812" cy="142875"/>
          </a:xfrm>
          <a:prstGeom prst="notched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2285984" y="571480"/>
            <a:ext cx="785818" cy="71438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4071934" y="571480"/>
            <a:ext cx="785818" cy="71438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5857884" y="571480"/>
            <a:ext cx="785818" cy="71438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7572396" y="571480"/>
            <a:ext cx="785818" cy="71438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1" name="Стрелка вправо с вырезом 10"/>
          <p:cNvSpPr/>
          <p:nvPr/>
        </p:nvSpPr>
        <p:spPr>
          <a:xfrm>
            <a:off x="3214688" y="857250"/>
            <a:ext cx="785812" cy="142875"/>
          </a:xfrm>
          <a:prstGeom prst="notched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5" name="Стрелка вправо с вырезом 14"/>
          <p:cNvSpPr/>
          <p:nvPr/>
        </p:nvSpPr>
        <p:spPr>
          <a:xfrm>
            <a:off x="5000625" y="857250"/>
            <a:ext cx="785813" cy="142875"/>
          </a:xfrm>
          <a:prstGeom prst="notched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6" name="Стрелка вправо с вырезом 15"/>
          <p:cNvSpPr/>
          <p:nvPr/>
        </p:nvSpPr>
        <p:spPr>
          <a:xfrm>
            <a:off x="6786563" y="857250"/>
            <a:ext cx="785812" cy="142875"/>
          </a:xfrm>
          <a:prstGeom prst="notched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7429" name="TextBox 16"/>
          <p:cNvSpPr txBox="1">
            <a:spLocks noChangeArrowheads="1"/>
          </p:cNvSpPr>
          <p:nvPr/>
        </p:nvSpPr>
        <p:spPr bwMode="auto">
          <a:xfrm>
            <a:off x="1357313" y="285750"/>
            <a:ext cx="785812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600" b="1"/>
              <a:t>: 2</a:t>
            </a:r>
          </a:p>
        </p:txBody>
      </p:sp>
      <p:sp>
        <p:nvSpPr>
          <p:cNvPr id="17430" name="TextBox 17"/>
          <p:cNvSpPr txBox="1">
            <a:spLocks noChangeArrowheads="1"/>
          </p:cNvSpPr>
          <p:nvPr/>
        </p:nvSpPr>
        <p:spPr bwMode="auto">
          <a:xfrm>
            <a:off x="3071813" y="285750"/>
            <a:ext cx="1071562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600" b="1"/>
              <a:t>- 5</a:t>
            </a:r>
          </a:p>
        </p:txBody>
      </p:sp>
      <p:sp>
        <p:nvSpPr>
          <p:cNvPr id="27649" name="Rectangle 1"/>
          <p:cNvSpPr>
            <a:spLocks noChangeArrowheads="1"/>
          </p:cNvSpPr>
          <p:nvPr/>
        </p:nvSpPr>
        <p:spPr bwMode="auto">
          <a:xfrm>
            <a:off x="5072063" y="285750"/>
            <a:ext cx="714375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eaLnBrk="0" hangingPunct="0">
              <a:defRPr/>
            </a:pPr>
            <a:r>
              <a:rPr lang="ru-RU" sz="3600" b="1" dirty="0">
                <a:latin typeface="+mj-lt"/>
                <a:ea typeface="Calibri" pitchFamily="34" charset="0"/>
                <a:cs typeface="Times New Roman" pitchFamily="18" charset="0"/>
              </a:rPr>
              <a:t>∙2</a:t>
            </a:r>
            <a:endParaRPr lang="ru-RU" dirty="0">
              <a:latin typeface="+mj-lt"/>
            </a:endParaRPr>
          </a:p>
        </p:txBody>
      </p:sp>
      <p:sp>
        <p:nvSpPr>
          <p:cNvPr id="17432" name="TextBox 23"/>
          <p:cNvSpPr txBox="1">
            <a:spLocks noChangeArrowheads="1"/>
          </p:cNvSpPr>
          <p:nvPr/>
        </p:nvSpPr>
        <p:spPr bwMode="auto">
          <a:xfrm>
            <a:off x="6643688" y="285750"/>
            <a:ext cx="11430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600" b="1"/>
              <a:t>: 6</a:t>
            </a:r>
          </a:p>
        </p:txBody>
      </p:sp>
      <p:sp>
        <p:nvSpPr>
          <p:cNvPr id="27650" name="Rectangle 2"/>
          <p:cNvSpPr>
            <a:spLocks noChangeArrowheads="1"/>
          </p:cNvSpPr>
          <p:nvPr/>
        </p:nvSpPr>
        <p:spPr bwMode="auto">
          <a:xfrm>
            <a:off x="500034" y="571480"/>
            <a:ext cx="71438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eaLnBrk="0" hangingPunct="0">
              <a:defRPr/>
            </a:pPr>
            <a:r>
              <a:rPr lang="ru-RU" sz="3600" b="1" dirty="0">
                <a:ln w="50800"/>
                <a:solidFill>
                  <a:schemeClr val="bg1">
                    <a:shade val="50000"/>
                  </a:scheme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70</a:t>
            </a:r>
            <a:endParaRPr lang="ru-RU" b="1" dirty="0">
              <a:ln w="50800"/>
              <a:solidFill>
                <a:schemeClr val="bg1">
                  <a:shade val="50000"/>
                </a:schemeClr>
              </a:solidFill>
              <a:latin typeface="Arial" pitchFamily="34" charset="0"/>
            </a:endParaRPr>
          </a:p>
        </p:txBody>
      </p:sp>
      <p:sp>
        <p:nvSpPr>
          <p:cNvPr id="27651" name="Rectangle 3"/>
          <p:cNvSpPr>
            <a:spLocks noChangeArrowheads="1"/>
          </p:cNvSpPr>
          <p:nvPr/>
        </p:nvSpPr>
        <p:spPr bwMode="auto">
          <a:xfrm>
            <a:off x="2357438" y="571500"/>
            <a:ext cx="642937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r>
              <a:rPr lang="ru-RU" sz="3600" b="1">
                <a:solidFill>
                  <a:schemeClr val="bg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35</a:t>
            </a:r>
            <a:endParaRPr lang="ru-RU">
              <a:solidFill>
                <a:schemeClr val="bg1"/>
              </a:solidFill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27652" name="Rectangle 4"/>
          <p:cNvSpPr>
            <a:spLocks noChangeArrowheads="1"/>
          </p:cNvSpPr>
          <p:nvPr/>
        </p:nvSpPr>
        <p:spPr bwMode="auto">
          <a:xfrm>
            <a:off x="4143375" y="571500"/>
            <a:ext cx="642938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r>
              <a:rPr lang="ru-RU" sz="3600" b="1">
                <a:solidFill>
                  <a:schemeClr val="bg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30</a:t>
            </a:r>
            <a:endParaRPr lang="ru-RU">
              <a:solidFill>
                <a:schemeClr val="bg1"/>
              </a:solidFill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17436" name="Rectangle 5"/>
          <p:cNvSpPr>
            <a:spLocks noChangeArrowheads="1"/>
          </p:cNvSpPr>
          <p:nvPr/>
        </p:nvSpPr>
        <p:spPr bwMode="auto">
          <a:xfrm>
            <a:off x="7715250" y="4357688"/>
            <a:ext cx="785813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 eaLnBrk="0" hangingPunct="0"/>
            <a:r>
              <a:rPr lang="ru-RU" sz="3600" b="1">
                <a:solidFill>
                  <a:schemeClr val="bg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60</a:t>
            </a:r>
            <a:endParaRPr lang="ru-RU">
              <a:solidFill>
                <a:schemeClr val="bg1"/>
              </a:solidFill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27654" name="Rectangle 6"/>
          <p:cNvSpPr>
            <a:spLocks noChangeArrowheads="1"/>
          </p:cNvSpPr>
          <p:nvPr/>
        </p:nvSpPr>
        <p:spPr bwMode="auto">
          <a:xfrm>
            <a:off x="7643813" y="571500"/>
            <a:ext cx="714375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r>
              <a:rPr lang="ru-RU" sz="3600" b="1">
                <a:solidFill>
                  <a:schemeClr val="bg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10</a:t>
            </a:r>
            <a:endParaRPr lang="ru-RU">
              <a:solidFill>
                <a:schemeClr val="bg1"/>
              </a:solidFill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30" name="TextBox 29"/>
          <p:cNvSpPr txBox="1">
            <a:spLocks noChangeArrowheads="1"/>
          </p:cNvSpPr>
          <p:nvPr/>
        </p:nvSpPr>
        <p:spPr bwMode="auto">
          <a:xfrm>
            <a:off x="4143375" y="571500"/>
            <a:ext cx="642938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 b="1">
                <a:solidFill>
                  <a:srgbClr val="C00000"/>
                </a:solidFill>
              </a:rPr>
              <a:t>Ш</a:t>
            </a:r>
          </a:p>
        </p:txBody>
      </p:sp>
      <p:sp>
        <p:nvSpPr>
          <p:cNvPr id="31" name="TextBox 30"/>
          <p:cNvSpPr txBox="1">
            <a:spLocks noChangeArrowheads="1"/>
          </p:cNvSpPr>
          <p:nvPr/>
        </p:nvSpPr>
        <p:spPr bwMode="auto">
          <a:xfrm>
            <a:off x="5929313" y="571500"/>
            <a:ext cx="714375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600" b="1">
                <a:solidFill>
                  <a:srgbClr val="C00000"/>
                </a:solidFill>
              </a:rPr>
              <a:t>О</a:t>
            </a:r>
          </a:p>
        </p:txBody>
      </p:sp>
      <p:sp>
        <p:nvSpPr>
          <p:cNvPr id="32" name="TextBox 31"/>
          <p:cNvSpPr txBox="1">
            <a:spLocks noChangeArrowheads="1"/>
          </p:cNvSpPr>
          <p:nvPr/>
        </p:nvSpPr>
        <p:spPr bwMode="auto">
          <a:xfrm>
            <a:off x="7643813" y="571500"/>
            <a:ext cx="642937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600" b="1">
                <a:solidFill>
                  <a:srgbClr val="C00000"/>
                </a:solidFill>
              </a:rPr>
              <a:t>Р</a:t>
            </a:r>
          </a:p>
        </p:txBody>
      </p:sp>
      <p:sp>
        <p:nvSpPr>
          <p:cNvPr id="33" name="Прямоугольник 32"/>
          <p:cNvSpPr/>
          <p:nvPr/>
        </p:nvSpPr>
        <p:spPr>
          <a:xfrm>
            <a:off x="500034" y="1714488"/>
            <a:ext cx="785818" cy="71438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34" name="Прямоугольник 33"/>
          <p:cNvSpPr/>
          <p:nvPr/>
        </p:nvSpPr>
        <p:spPr>
          <a:xfrm>
            <a:off x="7643834" y="1785926"/>
            <a:ext cx="785818" cy="71438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35" name="Прямоугольник 34"/>
          <p:cNvSpPr/>
          <p:nvPr/>
        </p:nvSpPr>
        <p:spPr>
          <a:xfrm>
            <a:off x="5857884" y="1785926"/>
            <a:ext cx="785818" cy="71438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36" name="Прямоугольник 35"/>
          <p:cNvSpPr/>
          <p:nvPr/>
        </p:nvSpPr>
        <p:spPr>
          <a:xfrm>
            <a:off x="4143372" y="1785926"/>
            <a:ext cx="785818" cy="71438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37" name="Прямоугольник 36"/>
          <p:cNvSpPr/>
          <p:nvPr/>
        </p:nvSpPr>
        <p:spPr>
          <a:xfrm>
            <a:off x="2357422" y="3071810"/>
            <a:ext cx="785818" cy="71438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38" name="Прямоугольник 37"/>
          <p:cNvSpPr/>
          <p:nvPr/>
        </p:nvSpPr>
        <p:spPr>
          <a:xfrm>
            <a:off x="500034" y="3071810"/>
            <a:ext cx="785818" cy="71438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39" name="Прямоугольник 38"/>
          <p:cNvSpPr/>
          <p:nvPr/>
        </p:nvSpPr>
        <p:spPr>
          <a:xfrm>
            <a:off x="6000760" y="3071810"/>
            <a:ext cx="785818" cy="71438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40" name="Прямоугольник 39"/>
          <p:cNvSpPr/>
          <p:nvPr/>
        </p:nvSpPr>
        <p:spPr>
          <a:xfrm>
            <a:off x="7643834" y="3071810"/>
            <a:ext cx="785818" cy="71438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41" name="Прямоугольник 40"/>
          <p:cNvSpPr/>
          <p:nvPr/>
        </p:nvSpPr>
        <p:spPr>
          <a:xfrm>
            <a:off x="500034" y="4357694"/>
            <a:ext cx="785818" cy="71438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42" name="Прямоугольник 41"/>
          <p:cNvSpPr/>
          <p:nvPr/>
        </p:nvSpPr>
        <p:spPr>
          <a:xfrm>
            <a:off x="500034" y="5572140"/>
            <a:ext cx="785818" cy="71438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43" name="Прямоугольник 42"/>
          <p:cNvSpPr/>
          <p:nvPr/>
        </p:nvSpPr>
        <p:spPr>
          <a:xfrm>
            <a:off x="2357422" y="4357694"/>
            <a:ext cx="785818" cy="71438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44" name="Прямоугольник 43"/>
          <p:cNvSpPr/>
          <p:nvPr/>
        </p:nvSpPr>
        <p:spPr>
          <a:xfrm>
            <a:off x="2357422" y="5572140"/>
            <a:ext cx="785818" cy="71438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45" name="Прямоугольник 44"/>
          <p:cNvSpPr/>
          <p:nvPr/>
        </p:nvSpPr>
        <p:spPr>
          <a:xfrm>
            <a:off x="4214810" y="4357694"/>
            <a:ext cx="785818" cy="71438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46" name="Прямоугольник 45"/>
          <p:cNvSpPr/>
          <p:nvPr/>
        </p:nvSpPr>
        <p:spPr>
          <a:xfrm>
            <a:off x="4214810" y="5572140"/>
            <a:ext cx="785818" cy="71438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47" name="Прямоугольник 46"/>
          <p:cNvSpPr/>
          <p:nvPr/>
        </p:nvSpPr>
        <p:spPr>
          <a:xfrm>
            <a:off x="6000760" y="5572140"/>
            <a:ext cx="785818" cy="71438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48" name="Прямоугольник 47"/>
          <p:cNvSpPr/>
          <p:nvPr/>
        </p:nvSpPr>
        <p:spPr>
          <a:xfrm>
            <a:off x="7715272" y="4357694"/>
            <a:ext cx="785818" cy="71438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49" name="Блок-схема: узел 48"/>
          <p:cNvSpPr/>
          <p:nvPr/>
        </p:nvSpPr>
        <p:spPr>
          <a:xfrm>
            <a:off x="2285984" y="1714488"/>
            <a:ext cx="857256" cy="785818"/>
          </a:xfrm>
          <a:prstGeom prst="flowChartConnector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51" name="Блок-схема: узел 50"/>
          <p:cNvSpPr/>
          <p:nvPr/>
        </p:nvSpPr>
        <p:spPr>
          <a:xfrm>
            <a:off x="4143372" y="3000372"/>
            <a:ext cx="857256" cy="785818"/>
          </a:xfrm>
          <a:prstGeom prst="flowChartConnector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52" name="Блок-схема: узел 51"/>
          <p:cNvSpPr/>
          <p:nvPr/>
        </p:nvSpPr>
        <p:spPr>
          <a:xfrm>
            <a:off x="6000760" y="4286256"/>
            <a:ext cx="857256" cy="785818"/>
          </a:xfrm>
          <a:prstGeom prst="flowChartConnector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53" name="Блок-схема: узел 52"/>
          <p:cNvSpPr/>
          <p:nvPr/>
        </p:nvSpPr>
        <p:spPr>
          <a:xfrm>
            <a:off x="7715272" y="5500702"/>
            <a:ext cx="857256" cy="785818"/>
          </a:xfrm>
          <a:prstGeom prst="flowChartConnector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54" name="Rectangle 2"/>
          <p:cNvSpPr>
            <a:spLocks noChangeArrowheads="1"/>
          </p:cNvSpPr>
          <p:nvPr/>
        </p:nvSpPr>
        <p:spPr bwMode="auto">
          <a:xfrm>
            <a:off x="2357422" y="1785926"/>
            <a:ext cx="71438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eaLnBrk="0" hangingPunct="0">
              <a:defRPr/>
            </a:pPr>
            <a:r>
              <a:rPr lang="ru-RU" sz="3600" b="1" dirty="0">
                <a:ln w="50800"/>
                <a:solidFill>
                  <a:schemeClr val="bg1">
                    <a:shade val="50000"/>
                  </a:scheme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70</a:t>
            </a:r>
            <a:endParaRPr lang="ru-RU" b="1" dirty="0">
              <a:ln w="50800"/>
              <a:solidFill>
                <a:schemeClr val="bg1">
                  <a:shade val="50000"/>
                </a:schemeClr>
              </a:solidFill>
              <a:latin typeface="Arial" pitchFamily="34" charset="0"/>
            </a:endParaRPr>
          </a:p>
        </p:txBody>
      </p:sp>
      <p:sp>
        <p:nvSpPr>
          <p:cNvPr id="55" name="Rectangle 2"/>
          <p:cNvSpPr>
            <a:spLocks noChangeArrowheads="1"/>
          </p:cNvSpPr>
          <p:nvPr/>
        </p:nvSpPr>
        <p:spPr bwMode="auto">
          <a:xfrm>
            <a:off x="4214810" y="3071810"/>
            <a:ext cx="71438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eaLnBrk="0" hangingPunct="0">
              <a:defRPr/>
            </a:pPr>
            <a:r>
              <a:rPr lang="ru-RU" sz="3600" b="1" dirty="0">
                <a:ln w="50800"/>
                <a:solidFill>
                  <a:schemeClr val="bg1">
                    <a:shade val="50000"/>
                  </a:scheme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70</a:t>
            </a:r>
            <a:endParaRPr lang="ru-RU" b="1" dirty="0">
              <a:ln w="50800"/>
              <a:solidFill>
                <a:schemeClr val="bg1">
                  <a:shade val="50000"/>
                </a:schemeClr>
              </a:solidFill>
              <a:latin typeface="Arial" pitchFamily="34" charset="0"/>
            </a:endParaRPr>
          </a:p>
        </p:txBody>
      </p:sp>
      <p:sp>
        <p:nvSpPr>
          <p:cNvPr id="56" name="Rectangle 2"/>
          <p:cNvSpPr>
            <a:spLocks noChangeArrowheads="1"/>
          </p:cNvSpPr>
          <p:nvPr/>
        </p:nvSpPr>
        <p:spPr bwMode="auto">
          <a:xfrm>
            <a:off x="6072198" y="4357694"/>
            <a:ext cx="71438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eaLnBrk="0" hangingPunct="0">
              <a:defRPr/>
            </a:pPr>
            <a:r>
              <a:rPr lang="ru-RU" sz="3600" b="1" dirty="0">
                <a:ln w="50800"/>
                <a:solidFill>
                  <a:schemeClr val="bg1">
                    <a:shade val="50000"/>
                  </a:scheme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70</a:t>
            </a:r>
            <a:endParaRPr lang="ru-RU" b="1" dirty="0">
              <a:ln w="50800"/>
              <a:solidFill>
                <a:schemeClr val="bg1">
                  <a:shade val="50000"/>
                </a:schemeClr>
              </a:solidFill>
              <a:latin typeface="Arial" pitchFamily="34" charset="0"/>
            </a:endParaRPr>
          </a:p>
        </p:txBody>
      </p:sp>
      <p:sp>
        <p:nvSpPr>
          <p:cNvPr id="57" name="Rectangle 2"/>
          <p:cNvSpPr>
            <a:spLocks noChangeArrowheads="1"/>
          </p:cNvSpPr>
          <p:nvPr/>
        </p:nvSpPr>
        <p:spPr bwMode="auto">
          <a:xfrm>
            <a:off x="7786710" y="5572140"/>
            <a:ext cx="71438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eaLnBrk="0" hangingPunct="0">
              <a:defRPr/>
            </a:pPr>
            <a:r>
              <a:rPr lang="ru-RU" sz="3600" b="1" dirty="0">
                <a:ln w="50800"/>
                <a:solidFill>
                  <a:schemeClr val="bg1">
                    <a:shade val="50000"/>
                  </a:scheme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70</a:t>
            </a:r>
            <a:endParaRPr lang="ru-RU" b="1" dirty="0">
              <a:ln w="50800"/>
              <a:solidFill>
                <a:schemeClr val="bg1">
                  <a:shade val="50000"/>
                </a:schemeClr>
              </a:solidFill>
              <a:latin typeface="Arial" pitchFamily="34" charset="0"/>
            </a:endParaRPr>
          </a:p>
        </p:txBody>
      </p:sp>
      <p:sp>
        <p:nvSpPr>
          <p:cNvPr id="59" name="Rectangle 5"/>
          <p:cNvSpPr>
            <a:spLocks noChangeArrowheads="1"/>
          </p:cNvSpPr>
          <p:nvPr/>
        </p:nvSpPr>
        <p:spPr bwMode="auto">
          <a:xfrm>
            <a:off x="500063" y="3143250"/>
            <a:ext cx="785812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 eaLnBrk="0" hangingPunct="0"/>
            <a:r>
              <a:rPr lang="ru-RU" sz="3600" b="1">
                <a:solidFill>
                  <a:schemeClr val="bg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60</a:t>
            </a:r>
            <a:endParaRPr lang="ru-RU">
              <a:solidFill>
                <a:schemeClr val="bg1"/>
              </a:solidFill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60" name="Rectangle 5"/>
          <p:cNvSpPr>
            <a:spLocks noChangeArrowheads="1"/>
          </p:cNvSpPr>
          <p:nvPr/>
        </p:nvSpPr>
        <p:spPr bwMode="auto">
          <a:xfrm>
            <a:off x="500063" y="5643563"/>
            <a:ext cx="7858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 eaLnBrk="0" hangingPunct="0"/>
            <a:r>
              <a:rPr lang="ru-RU" sz="3600" b="1">
                <a:solidFill>
                  <a:schemeClr val="bg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60</a:t>
            </a:r>
            <a:endParaRPr lang="ru-RU">
              <a:solidFill>
                <a:schemeClr val="bg1"/>
              </a:solidFill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61" name="Rectangle 5"/>
          <p:cNvSpPr>
            <a:spLocks noChangeArrowheads="1"/>
          </p:cNvSpPr>
          <p:nvPr/>
        </p:nvSpPr>
        <p:spPr bwMode="auto">
          <a:xfrm>
            <a:off x="500063" y="1714500"/>
            <a:ext cx="785812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 eaLnBrk="0" hangingPunct="0"/>
            <a:r>
              <a:rPr lang="ru-RU" sz="3600" b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95</a:t>
            </a:r>
            <a:endParaRPr lang="ru-RU">
              <a:solidFill>
                <a:schemeClr val="bg1"/>
              </a:solidFill>
            </a:endParaRPr>
          </a:p>
        </p:txBody>
      </p:sp>
      <p:sp>
        <p:nvSpPr>
          <p:cNvPr id="62" name="Rectangle 5"/>
          <p:cNvSpPr>
            <a:spLocks noChangeArrowheads="1"/>
          </p:cNvSpPr>
          <p:nvPr/>
        </p:nvSpPr>
        <p:spPr bwMode="auto">
          <a:xfrm>
            <a:off x="4143375" y="1785938"/>
            <a:ext cx="785813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 eaLnBrk="0" hangingPunct="0"/>
            <a:r>
              <a:rPr lang="ru-RU" sz="3600" b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75</a:t>
            </a:r>
            <a:endParaRPr lang="ru-RU">
              <a:solidFill>
                <a:schemeClr val="bg1"/>
              </a:solidFill>
            </a:endParaRPr>
          </a:p>
        </p:txBody>
      </p:sp>
      <p:sp>
        <p:nvSpPr>
          <p:cNvPr id="63" name="Rectangle 5"/>
          <p:cNvSpPr>
            <a:spLocks noChangeArrowheads="1"/>
          </p:cNvSpPr>
          <p:nvPr/>
        </p:nvSpPr>
        <p:spPr bwMode="auto">
          <a:xfrm>
            <a:off x="5857875" y="1857375"/>
            <a:ext cx="7858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 eaLnBrk="0" hangingPunct="0"/>
            <a:r>
              <a:rPr lang="ru-RU" sz="3600" b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15</a:t>
            </a:r>
            <a:endParaRPr lang="ru-RU">
              <a:solidFill>
                <a:schemeClr val="bg1"/>
              </a:solidFill>
            </a:endParaRPr>
          </a:p>
        </p:txBody>
      </p:sp>
      <p:sp>
        <p:nvSpPr>
          <p:cNvPr id="64" name="Rectangle 5"/>
          <p:cNvSpPr>
            <a:spLocks noChangeArrowheads="1"/>
          </p:cNvSpPr>
          <p:nvPr/>
        </p:nvSpPr>
        <p:spPr bwMode="auto">
          <a:xfrm>
            <a:off x="7715250" y="1857375"/>
            <a:ext cx="642938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 eaLnBrk="0" hangingPunct="0"/>
            <a:r>
              <a:rPr lang="ru-RU" sz="3600" b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45</a:t>
            </a:r>
            <a:endParaRPr lang="ru-RU">
              <a:solidFill>
                <a:schemeClr val="bg1"/>
              </a:solidFill>
            </a:endParaRPr>
          </a:p>
        </p:txBody>
      </p:sp>
      <p:sp>
        <p:nvSpPr>
          <p:cNvPr id="65" name="Rectangle 5"/>
          <p:cNvSpPr>
            <a:spLocks noChangeArrowheads="1"/>
          </p:cNvSpPr>
          <p:nvPr/>
        </p:nvSpPr>
        <p:spPr bwMode="auto">
          <a:xfrm>
            <a:off x="2214563" y="3071813"/>
            <a:ext cx="1000125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 eaLnBrk="0" hangingPunct="0"/>
            <a:r>
              <a:rPr lang="ru-RU" sz="3600" b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120</a:t>
            </a:r>
            <a:endParaRPr lang="ru-RU">
              <a:solidFill>
                <a:schemeClr val="bg1"/>
              </a:solidFill>
            </a:endParaRPr>
          </a:p>
        </p:txBody>
      </p:sp>
      <p:sp>
        <p:nvSpPr>
          <p:cNvPr id="66" name="Rectangle 5"/>
          <p:cNvSpPr>
            <a:spLocks noChangeArrowheads="1"/>
          </p:cNvSpPr>
          <p:nvPr/>
        </p:nvSpPr>
        <p:spPr bwMode="auto">
          <a:xfrm>
            <a:off x="6000750" y="3071813"/>
            <a:ext cx="785813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 eaLnBrk="0" hangingPunct="0"/>
            <a:r>
              <a:rPr lang="ru-RU" sz="3600" b="1">
                <a:solidFill>
                  <a:schemeClr val="bg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10</a:t>
            </a:r>
            <a:endParaRPr lang="ru-RU">
              <a:solidFill>
                <a:schemeClr val="bg1"/>
              </a:solidFill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67" name="Rectangle 5"/>
          <p:cNvSpPr>
            <a:spLocks noChangeArrowheads="1"/>
          </p:cNvSpPr>
          <p:nvPr/>
        </p:nvSpPr>
        <p:spPr bwMode="auto">
          <a:xfrm>
            <a:off x="7643813" y="3143250"/>
            <a:ext cx="785812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 eaLnBrk="0" hangingPunct="0"/>
            <a:r>
              <a:rPr lang="ru-RU" sz="3600" b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33</a:t>
            </a:r>
            <a:endParaRPr lang="ru-RU">
              <a:solidFill>
                <a:schemeClr val="bg1"/>
              </a:solidFill>
            </a:endParaRPr>
          </a:p>
        </p:txBody>
      </p:sp>
      <p:sp>
        <p:nvSpPr>
          <p:cNvPr id="68" name="Rectangle 5"/>
          <p:cNvSpPr>
            <a:spLocks noChangeArrowheads="1"/>
          </p:cNvSpPr>
          <p:nvPr/>
        </p:nvSpPr>
        <p:spPr bwMode="auto">
          <a:xfrm>
            <a:off x="4214813" y="4357688"/>
            <a:ext cx="7858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 eaLnBrk="0" hangingPunct="0"/>
            <a:r>
              <a:rPr lang="ru-RU" sz="3600" b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14</a:t>
            </a:r>
            <a:endParaRPr lang="ru-RU">
              <a:solidFill>
                <a:schemeClr val="bg1"/>
              </a:solidFill>
            </a:endParaRPr>
          </a:p>
        </p:txBody>
      </p:sp>
      <p:sp>
        <p:nvSpPr>
          <p:cNvPr id="69" name="Rectangle 5"/>
          <p:cNvSpPr>
            <a:spLocks noChangeArrowheads="1"/>
          </p:cNvSpPr>
          <p:nvPr/>
        </p:nvSpPr>
        <p:spPr bwMode="auto">
          <a:xfrm>
            <a:off x="500063" y="4357688"/>
            <a:ext cx="7858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 eaLnBrk="0" hangingPunct="0"/>
            <a:r>
              <a:rPr lang="ru-RU" sz="3600" b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32</a:t>
            </a:r>
            <a:endParaRPr lang="ru-RU">
              <a:solidFill>
                <a:schemeClr val="bg1"/>
              </a:solidFill>
            </a:endParaRPr>
          </a:p>
        </p:txBody>
      </p:sp>
      <p:sp>
        <p:nvSpPr>
          <p:cNvPr id="70" name="Rectangle 5"/>
          <p:cNvSpPr>
            <a:spLocks noChangeArrowheads="1"/>
          </p:cNvSpPr>
          <p:nvPr/>
        </p:nvSpPr>
        <p:spPr bwMode="auto">
          <a:xfrm>
            <a:off x="2357438" y="4357688"/>
            <a:ext cx="7858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 eaLnBrk="0" hangingPunct="0"/>
            <a:r>
              <a:rPr lang="ru-RU" sz="3600" b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54</a:t>
            </a:r>
            <a:endParaRPr lang="ru-RU">
              <a:solidFill>
                <a:schemeClr val="bg1"/>
              </a:solidFill>
            </a:endParaRPr>
          </a:p>
        </p:txBody>
      </p:sp>
      <p:sp>
        <p:nvSpPr>
          <p:cNvPr id="71" name="Rectangle 5"/>
          <p:cNvSpPr>
            <a:spLocks noChangeArrowheads="1"/>
          </p:cNvSpPr>
          <p:nvPr/>
        </p:nvSpPr>
        <p:spPr bwMode="auto">
          <a:xfrm>
            <a:off x="2357438" y="5572125"/>
            <a:ext cx="785812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 eaLnBrk="0" hangingPunct="0"/>
            <a:r>
              <a:rPr lang="ru-RU" sz="3600" b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84</a:t>
            </a:r>
            <a:endParaRPr lang="ru-RU">
              <a:solidFill>
                <a:schemeClr val="bg1"/>
              </a:solidFill>
            </a:endParaRPr>
          </a:p>
        </p:txBody>
      </p:sp>
      <p:sp>
        <p:nvSpPr>
          <p:cNvPr id="72" name="Rectangle 5"/>
          <p:cNvSpPr>
            <a:spLocks noChangeArrowheads="1"/>
          </p:cNvSpPr>
          <p:nvPr/>
        </p:nvSpPr>
        <p:spPr bwMode="auto">
          <a:xfrm>
            <a:off x="5857875" y="571500"/>
            <a:ext cx="7858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 eaLnBrk="0" hangingPunct="0"/>
            <a:r>
              <a:rPr lang="ru-RU" sz="3600" b="1">
                <a:solidFill>
                  <a:schemeClr val="bg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60</a:t>
            </a:r>
            <a:endParaRPr lang="ru-RU">
              <a:solidFill>
                <a:schemeClr val="bg1"/>
              </a:solidFill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73" name="Rectangle 5"/>
          <p:cNvSpPr>
            <a:spLocks noChangeArrowheads="1"/>
          </p:cNvSpPr>
          <p:nvPr/>
        </p:nvSpPr>
        <p:spPr bwMode="auto">
          <a:xfrm>
            <a:off x="4214813" y="5572125"/>
            <a:ext cx="785812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 eaLnBrk="0" hangingPunct="0"/>
            <a:r>
              <a:rPr lang="ru-RU" sz="3600" b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21</a:t>
            </a:r>
            <a:endParaRPr lang="ru-RU">
              <a:solidFill>
                <a:schemeClr val="bg1"/>
              </a:solidFill>
            </a:endParaRPr>
          </a:p>
        </p:txBody>
      </p:sp>
      <p:sp>
        <p:nvSpPr>
          <p:cNvPr id="74" name="Rectangle 5"/>
          <p:cNvSpPr>
            <a:spLocks noChangeArrowheads="1"/>
          </p:cNvSpPr>
          <p:nvPr/>
        </p:nvSpPr>
        <p:spPr bwMode="auto">
          <a:xfrm>
            <a:off x="6000750" y="5572125"/>
            <a:ext cx="7858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 eaLnBrk="0" hangingPunct="0"/>
            <a:r>
              <a:rPr lang="ru-RU" sz="3600" b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33</a:t>
            </a:r>
            <a:endParaRPr lang="ru-RU">
              <a:solidFill>
                <a:schemeClr val="bg1"/>
              </a:solidFill>
            </a:endParaRPr>
          </a:p>
        </p:txBody>
      </p:sp>
      <p:sp>
        <p:nvSpPr>
          <p:cNvPr id="75" name="Rectangle 5"/>
          <p:cNvSpPr>
            <a:spLocks noChangeArrowheads="1"/>
          </p:cNvSpPr>
          <p:nvPr/>
        </p:nvSpPr>
        <p:spPr bwMode="auto">
          <a:xfrm>
            <a:off x="7715250" y="4357688"/>
            <a:ext cx="785813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 eaLnBrk="0" hangingPunct="0"/>
            <a:r>
              <a:rPr lang="ru-RU" sz="3600" b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22</a:t>
            </a:r>
            <a:endParaRPr lang="ru-RU">
              <a:solidFill>
                <a:schemeClr val="bg1"/>
              </a:solidFill>
            </a:endParaRPr>
          </a:p>
        </p:txBody>
      </p:sp>
      <p:sp>
        <p:nvSpPr>
          <p:cNvPr id="76" name="Стрелка вправо с вырезом 75"/>
          <p:cNvSpPr/>
          <p:nvPr/>
        </p:nvSpPr>
        <p:spPr>
          <a:xfrm>
            <a:off x="1428750" y="2071688"/>
            <a:ext cx="785813" cy="142875"/>
          </a:xfrm>
          <a:prstGeom prst="notched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78" name="Стрелка вправо с вырезом 77"/>
          <p:cNvSpPr/>
          <p:nvPr/>
        </p:nvSpPr>
        <p:spPr>
          <a:xfrm>
            <a:off x="3286125" y="2071688"/>
            <a:ext cx="785813" cy="142875"/>
          </a:xfrm>
          <a:prstGeom prst="notched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79" name="Стрелка вправо с вырезом 78"/>
          <p:cNvSpPr/>
          <p:nvPr/>
        </p:nvSpPr>
        <p:spPr>
          <a:xfrm>
            <a:off x="5072063" y="2071688"/>
            <a:ext cx="785812" cy="142875"/>
          </a:xfrm>
          <a:prstGeom prst="notched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80" name="Стрелка вправо с вырезом 79"/>
          <p:cNvSpPr/>
          <p:nvPr/>
        </p:nvSpPr>
        <p:spPr>
          <a:xfrm>
            <a:off x="6786563" y="2143125"/>
            <a:ext cx="785812" cy="142875"/>
          </a:xfrm>
          <a:prstGeom prst="notched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81" name="Стрелка вправо с вырезом 80"/>
          <p:cNvSpPr/>
          <p:nvPr/>
        </p:nvSpPr>
        <p:spPr>
          <a:xfrm>
            <a:off x="3286125" y="5857875"/>
            <a:ext cx="785813" cy="142875"/>
          </a:xfrm>
          <a:prstGeom prst="notched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82" name="Стрелка вправо с вырезом 81"/>
          <p:cNvSpPr/>
          <p:nvPr/>
        </p:nvSpPr>
        <p:spPr>
          <a:xfrm>
            <a:off x="1500188" y="3357563"/>
            <a:ext cx="785812" cy="142875"/>
          </a:xfrm>
          <a:prstGeom prst="notched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83" name="Стрелка вправо с вырезом 82"/>
          <p:cNvSpPr/>
          <p:nvPr/>
        </p:nvSpPr>
        <p:spPr>
          <a:xfrm>
            <a:off x="1428750" y="4643438"/>
            <a:ext cx="785813" cy="142875"/>
          </a:xfrm>
          <a:prstGeom prst="notched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84" name="Стрелка вправо с вырезом 83"/>
          <p:cNvSpPr/>
          <p:nvPr/>
        </p:nvSpPr>
        <p:spPr>
          <a:xfrm>
            <a:off x="1500188" y="5857875"/>
            <a:ext cx="785812" cy="142875"/>
          </a:xfrm>
          <a:prstGeom prst="notched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85" name="Стрелка вправо с вырезом 84"/>
          <p:cNvSpPr/>
          <p:nvPr/>
        </p:nvSpPr>
        <p:spPr>
          <a:xfrm>
            <a:off x="5143500" y="3357563"/>
            <a:ext cx="785813" cy="142875"/>
          </a:xfrm>
          <a:prstGeom prst="notched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86" name="Стрелка вправо с вырезом 85"/>
          <p:cNvSpPr/>
          <p:nvPr/>
        </p:nvSpPr>
        <p:spPr>
          <a:xfrm>
            <a:off x="3286125" y="3357563"/>
            <a:ext cx="785813" cy="142875"/>
          </a:xfrm>
          <a:prstGeom prst="notched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87" name="Стрелка вправо с вырезом 86"/>
          <p:cNvSpPr/>
          <p:nvPr/>
        </p:nvSpPr>
        <p:spPr>
          <a:xfrm>
            <a:off x="6858000" y="3357563"/>
            <a:ext cx="785813" cy="142875"/>
          </a:xfrm>
          <a:prstGeom prst="notched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88" name="Стрелка вправо с вырезом 87"/>
          <p:cNvSpPr/>
          <p:nvPr/>
        </p:nvSpPr>
        <p:spPr>
          <a:xfrm>
            <a:off x="3357563" y="4643438"/>
            <a:ext cx="785812" cy="142875"/>
          </a:xfrm>
          <a:prstGeom prst="notched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89" name="Стрелка вправо с вырезом 88"/>
          <p:cNvSpPr/>
          <p:nvPr/>
        </p:nvSpPr>
        <p:spPr>
          <a:xfrm>
            <a:off x="5143500" y="4643438"/>
            <a:ext cx="785813" cy="142875"/>
          </a:xfrm>
          <a:prstGeom prst="notched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90" name="Стрелка вправо с вырезом 89"/>
          <p:cNvSpPr/>
          <p:nvPr/>
        </p:nvSpPr>
        <p:spPr>
          <a:xfrm>
            <a:off x="6929438" y="4643438"/>
            <a:ext cx="785812" cy="142875"/>
          </a:xfrm>
          <a:prstGeom prst="notched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91" name="Стрелка вправо с вырезом 90"/>
          <p:cNvSpPr/>
          <p:nvPr/>
        </p:nvSpPr>
        <p:spPr>
          <a:xfrm>
            <a:off x="5143500" y="5857875"/>
            <a:ext cx="785813" cy="142875"/>
          </a:xfrm>
          <a:prstGeom prst="notched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92" name="Стрелка вправо с вырезом 91"/>
          <p:cNvSpPr/>
          <p:nvPr/>
        </p:nvSpPr>
        <p:spPr>
          <a:xfrm>
            <a:off x="6929438" y="5857875"/>
            <a:ext cx="785812" cy="142875"/>
          </a:xfrm>
          <a:prstGeom prst="notched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7538" name="TextBox 92"/>
          <p:cNvSpPr txBox="1">
            <a:spLocks noChangeArrowheads="1"/>
          </p:cNvSpPr>
          <p:nvPr/>
        </p:nvSpPr>
        <p:spPr bwMode="auto">
          <a:xfrm>
            <a:off x="1285875" y="1428750"/>
            <a:ext cx="107156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600" b="1"/>
              <a:t>- 25</a:t>
            </a:r>
          </a:p>
        </p:txBody>
      </p:sp>
      <p:sp>
        <p:nvSpPr>
          <p:cNvPr id="17539" name="TextBox 93"/>
          <p:cNvSpPr txBox="1">
            <a:spLocks noChangeArrowheads="1"/>
          </p:cNvSpPr>
          <p:nvPr/>
        </p:nvSpPr>
        <p:spPr bwMode="auto">
          <a:xfrm>
            <a:off x="3143250" y="2643188"/>
            <a:ext cx="1071563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600" b="1"/>
              <a:t>- 50</a:t>
            </a:r>
          </a:p>
        </p:txBody>
      </p:sp>
      <p:sp>
        <p:nvSpPr>
          <p:cNvPr id="17540" name="TextBox 94"/>
          <p:cNvSpPr txBox="1">
            <a:spLocks noChangeArrowheads="1"/>
          </p:cNvSpPr>
          <p:nvPr/>
        </p:nvSpPr>
        <p:spPr bwMode="auto">
          <a:xfrm>
            <a:off x="3143250" y="4071938"/>
            <a:ext cx="1071563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600" b="1"/>
              <a:t>- 40</a:t>
            </a:r>
          </a:p>
        </p:txBody>
      </p:sp>
      <p:sp>
        <p:nvSpPr>
          <p:cNvPr id="17541" name="TextBox 95"/>
          <p:cNvSpPr txBox="1">
            <a:spLocks noChangeArrowheads="1"/>
          </p:cNvSpPr>
          <p:nvPr/>
        </p:nvSpPr>
        <p:spPr bwMode="auto">
          <a:xfrm>
            <a:off x="6715125" y="4000500"/>
            <a:ext cx="107156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600" b="1"/>
              <a:t>- 48</a:t>
            </a:r>
          </a:p>
        </p:txBody>
      </p:sp>
      <p:sp>
        <p:nvSpPr>
          <p:cNvPr id="17542" name="TextBox 96"/>
          <p:cNvSpPr txBox="1">
            <a:spLocks noChangeArrowheads="1"/>
          </p:cNvSpPr>
          <p:nvPr/>
        </p:nvSpPr>
        <p:spPr bwMode="auto">
          <a:xfrm>
            <a:off x="3143250" y="1428750"/>
            <a:ext cx="107156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600" b="1"/>
              <a:t>+ 5</a:t>
            </a:r>
          </a:p>
        </p:txBody>
      </p:sp>
      <p:sp>
        <p:nvSpPr>
          <p:cNvPr id="17543" name="TextBox 97"/>
          <p:cNvSpPr txBox="1">
            <a:spLocks noChangeArrowheads="1"/>
          </p:cNvSpPr>
          <p:nvPr/>
        </p:nvSpPr>
        <p:spPr bwMode="auto">
          <a:xfrm>
            <a:off x="6715125" y="2714625"/>
            <a:ext cx="107156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600" b="1"/>
              <a:t>+23 </a:t>
            </a:r>
          </a:p>
        </p:txBody>
      </p:sp>
      <p:sp>
        <p:nvSpPr>
          <p:cNvPr id="17544" name="TextBox 98"/>
          <p:cNvSpPr txBox="1">
            <a:spLocks noChangeArrowheads="1"/>
          </p:cNvSpPr>
          <p:nvPr/>
        </p:nvSpPr>
        <p:spPr bwMode="auto">
          <a:xfrm>
            <a:off x="1285875" y="4071938"/>
            <a:ext cx="1071563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600" b="1"/>
              <a:t>+22</a:t>
            </a:r>
          </a:p>
        </p:txBody>
      </p:sp>
      <p:sp>
        <p:nvSpPr>
          <p:cNvPr id="17545" name="TextBox 99"/>
          <p:cNvSpPr txBox="1">
            <a:spLocks noChangeArrowheads="1"/>
          </p:cNvSpPr>
          <p:nvPr/>
        </p:nvSpPr>
        <p:spPr bwMode="auto">
          <a:xfrm>
            <a:off x="1285875" y="5286375"/>
            <a:ext cx="107156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600" b="1"/>
              <a:t>+24</a:t>
            </a:r>
          </a:p>
        </p:txBody>
      </p:sp>
      <p:sp>
        <p:nvSpPr>
          <p:cNvPr id="17546" name="TextBox 100"/>
          <p:cNvSpPr txBox="1">
            <a:spLocks noChangeArrowheads="1"/>
          </p:cNvSpPr>
          <p:nvPr/>
        </p:nvSpPr>
        <p:spPr bwMode="auto">
          <a:xfrm>
            <a:off x="5000625" y="5286375"/>
            <a:ext cx="107156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600" b="1"/>
              <a:t>+12</a:t>
            </a:r>
          </a:p>
        </p:txBody>
      </p:sp>
      <p:sp>
        <p:nvSpPr>
          <p:cNvPr id="17547" name="TextBox 101"/>
          <p:cNvSpPr txBox="1">
            <a:spLocks noChangeArrowheads="1"/>
          </p:cNvSpPr>
          <p:nvPr/>
        </p:nvSpPr>
        <p:spPr bwMode="auto">
          <a:xfrm>
            <a:off x="6786563" y="5214938"/>
            <a:ext cx="107156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600" b="1"/>
              <a:t>+37 </a:t>
            </a:r>
          </a:p>
        </p:txBody>
      </p:sp>
      <p:sp>
        <p:nvSpPr>
          <p:cNvPr id="103" name="Rectangle 1"/>
          <p:cNvSpPr>
            <a:spLocks noChangeArrowheads="1"/>
          </p:cNvSpPr>
          <p:nvPr/>
        </p:nvSpPr>
        <p:spPr bwMode="auto">
          <a:xfrm>
            <a:off x="6786563" y="1500188"/>
            <a:ext cx="714375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 eaLnBrk="0" hangingPunct="0">
              <a:defRPr/>
            </a:pPr>
            <a:r>
              <a:rPr lang="ru-RU" sz="3600" b="1" dirty="0">
                <a:latin typeface="+mj-lt"/>
                <a:ea typeface="Calibri" pitchFamily="34" charset="0"/>
                <a:cs typeface="Times New Roman" pitchFamily="18" charset="0"/>
              </a:rPr>
              <a:t>∙3</a:t>
            </a:r>
            <a:endParaRPr lang="ru-RU" dirty="0">
              <a:latin typeface="+mj-lt"/>
            </a:endParaRPr>
          </a:p>
        </p:txBody>
      </p:sp>
      <p:sp>
        <p:nvSpPr>
          <p:cNvPr id="104" name="Rectangle 1"/>
          <p:cNvSpPr>
            <a:spLocks noChangeArrowheads="1"/>
          </p:cNvSpPr>
          <p:nvPr/>
        </p:nvSpPr>
        <p:spPr bwMode="auto">
          <a:xfrm>
            <a:off x="1500188" y="2714625"/>
            <a:ext cx="714375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 eaLnBrk="0" hangingPunct="0">
              <a:defRPr/>
            </a:pPr>
            <a:r>
              <a:rPr lang="ru-RU" sz="3600" b="1" dirty="0">
                <a:latin typeface="+mj-lt"/>
                <a:ea typeface="Calibri" pitchFamily="34" charset="0"/>
                <a:cs typeface="Times New Roman" pitchFamily="18" charset="0"/>
              </a:rPr>
              <a:t>∙2</a:t>
            </a:r>
            <a:endParaRPr lang="ru-RU" dirty="0">
              <a:latin typeface="+mj-lt"/>
            </a:endParaRPr>
          </a:p>
        </p:txBody>
      </p:sp>
      <p:sp>
        <p:nvSpPr>
          <p:cNvPr id="105" name="Rectangle 1"/>
          <p:cNvSpPr>
            <a:spLocks noChangeArrowheads="1"/>
          </p:cNvSpPr>
          <p:nvPr/>
        </p:nvSpPr>
        <p:spPr bwMode="auto">
          <a:xfrm>
            <a:off x="5143500" y="3929063"/>
            <a:ext cx="714375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 eaLnBrk="0" hangingPunct="0">
              <a:defRPr/>
            </a:pPr>
            <a:r>
              <a:rPr lang="ru-RU" sz="3600" b="1" dirty="0">
                <a:latin typeface="+mj-lt"/>
                <a:ea typeface="Calibri" pitchFamily="34" charset="0"/>
                <a:cs typeface="Times New Roman" pitchFamily="18" charset="0"/>
              </a:rPr>
              <a:t>∙5</a:t>
            </a:r>
            <a:endParaRPr lang="ru-RU" dirty="0">
              <a:latin typeface="+mj-lt"/>
            </a:endParaRPr>
          </a:p>
        </p:txBody>
      </p:sp>
      <p:sp>
        <p:nvSpPr>
          <p:cNvPr id="17551" name="TextBox 105"/>
          <p:cNvSpPr txBox="1">
            <a:spLocks noChangeArrowheads="1"/>
          </p:cNvSpPr>
          <p:nvPr/>
        </p:nvSpPr>
        <p:spPr bwMode="auto">
          <a:xfrm>
            <a:off x="5072063" y="1428750"/>
            <a:ext cx="785812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600" b="1"/>
              <a:t>: 5</a:t>
            </a:r>
          </a:p>
        </p:txBody>
      </p:sp>
      <p:sp>
        <p:nvSpPr>
          <p:cNvPr id="17552" name="TextBox 106"/>
          <p:cNvSpPr txBox="1">
            <a:spLocks noChangeArrowheads="1"/>
          </p:cNvSpPr>
          <p:nvPr/>
        </p:nvSpPr>
        <p:spPr bwMode="auto">
          <a:xfrm>
            <a:off x="5143500" y="2643188"/>
            <a:ext cx="785813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600" b="1"/>
              <a:t>: 7</a:t>
            </a:r>
          </a:p>
        </p:txBody>
      </p:sp>
      <p:sp>
        <p:nvSpPr>
          <p:cNvPr id="17553" name="TextBox 107"/>
          <p:cNvSpPr txBox="1">
            <a:spLocks noChangeArrowheads="1"/>
          </p:cNvSpPr>
          <p:nvPr/>
        </p:nvSpPr>
        <p:spPr bwMode="auto">
          <a:xfrm>
            <a:off x="3214688" y="5286375"/>
            <a:ext cx="785812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600" b="1"/>
              <a:t>: 4</a:t>
            </a:r>
          </a:p>
        </p:txBody>
      </p:sp>
      <p:sp>
        <p:nvSpPr>
          <p:cNvPr id="109" name="TextBox 108"/>
          <p:cNvSpPr txBox="1">
            <a:spLocks noChangeArrowheads="1"/>
          </p:cNvSpPr>
          <p:nvPr/>
        </p:nvSpPr>
        <p:spPr bwMode="auto">
          <a:xfrm>
            <a:off x="7715250" y="1785938"/>
            <a:ext cx="714375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600" b="1">
                <a:solidFill>
                  <a:srgbClr val="C00000"/>
                </a:solidFill>
              </a:rPr>
              <a:t>И</a:t>
            </a:r>
          </a:p>
        </p:txBody>
      </p:sp>
      <p:sp>
        <p:nvSpPr>
          <p:cNvPr id="110" name="TextBox 109"/>
          <p:cNvSpPr txBox="1">
            <a:spLocks noChangeArrowheads="1"/>
          </p:cNvSpPr>
          <p:nvPr/>
        </p:nvSpPr>
        <p:spPr bwMode="auto">
          <a:xfrm>
            <a:off x="7643813" y="3071813"/>
            <a:ext cx="714375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600" b="1">
                <a:solidFill>
                  <a:srgbClr val="C00000"/>
                </a:solidFill>
              </a:rPr>
              <a:t>Я</a:t>
            </a:r>
          </a:p>
        </p:txBody>
      </p:sp>
      <p:sp>
        <p:nvSpPr>
          <p:cNvPr id="111" name="TextBox 110"/>
          <p:cNvSpPr txBox="1">
            <a:spLocks noChangeArrowheads="1"/>
          </p:cNvSpPr>
          <p:nvPr/>
        </p:nvSpPr>
        <p:spPr bwMode="auto">
          <a:xfrm>
            <a:off x="500063" y="1714500"/>
            <a:ext cx="714375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600" b="1">
                <a:solidFill>
                  <a:srgbClr val="C00000"/>
                </a:solidFill>
              </a:rPr>
              <a:t>З</a:t>
            </a:r>
          </a:p>
        </p:txBody>
      </p:sp>
      <p:sp>
        <p:nvSpPr>
          <p:cNvPr id="112" name="TextBox 111"/>
          <p:cNvSpPr txBox="1">
            <a:spLocks noChangeArrowheads="1"/>
          </p:cNvSpPr>
          <p:nvPr/>
        </p:nvSpPr>
        <p:spPr bwMode="auto">
          <a:xfrm>
            <a:off x="500063" y="3071813"/>
            <a:ext cx="714375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600" b="1">
                <a:solidFill>
                  <a:srgbClr val="C00000"/>
                </a:solidFill>
              </a:rPr>
              <a:t>О</a:t>
            </a:r>
          </a:p>
        </p:txBody>
      </p:sp>
      <p:sp>
        <p:nvSpPr>
          <p:cNvPr id="113" name="TextBox 112"/>
          <p:cNvSpPr txBox="1">
            <a:spLocks noChangeArrowheads="1"/>
          </p:cNvSpPr>
          <p:nvPr/>
        </p:nvSpPr>
        <p:spPr bwMode="auto">
          <a:xfrm>
            <a:off x="571500" y="4357688"/>
            <a:ext cx="714375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600" b="1">
                <a:solidFill>
                  <a:srgbClr val="C00000"/>
                </a:solidFill>
              </a:rPr>
              <a:t>Л</a:t>
            </a:r>
          </a:p>
        </p:txBody>
      </p:sp>
      <p:sp>
        <p:nvSpPr>
          <p:cNvPr id="114" name="TextBox 113"/>
          <p:cNvSpPr txBox="1">
            <a:spLocks noChangeArrowheads="1"/>
          </p:cNvSpPr>
          <p:nvPr/>
        </p:nvSpPr>
        <p:spPr bwMode="auto">
          <a:xfrm>
            <a:off x="571500" y="5643563"/>
            <a:ext cx="714375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600" b="1">
                <a:solidFill>
                  <a:srgbClr val="C00000"/>
                </a:solidFill>
              </a:rPr>
              <a:t>О</a:t>
            </a:r>
          </a:p>
        </p:txBody>
      </p:sp>
      <p:sp>
        <p:nvSpPr>
          <p:cNvPr id="115" name="TextBox 114"/>
          <p:cNvSpPr txBox="1">
            <a:spLocks noChangeArrowheads="1"/>
          </p:cNvSpPr>
          <p:nvPr/>
        </p:nvSpPr>
        <p:spPr bwMode="auto">
          <a:xfrm>
            <a:off x="4286250" y="5572125"/>
            <a:ext cx="714375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600" b="1">
                <a:solidFill>
                  <a:srgbClr val="C00000"/>
                </a:solidFill>
              </a:rPr>
              <a:t>А</a:t>
            </a:r>
          </a:p>
        </p:txBody>
      </p:sp>
      <p:sp>
        <p:nvSpPr>
          <p:cNvPr id="116" name="TextBox 115"/>
          <p:cNvSpPr txBox="1">
            <a:spLocks noChangeArrowheads="1"/>
          </p:cNvSpPr>
          <p:nvPr/>
        </p:nvSpPr>
        <p:spPr bwMode="auto">
          <a:xfrm>
            <a:off x="6000750" y="5643563"/>
            <a:ext cx="714375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600" b="1">
                <a:solidFill>
                  <a:srgbClr val="C00000"/>
                </a:solidFill>
              </a:rPr>
              <a:t>Я</a:t>
            </a:r>
          </a:p>
        </p:txBody>
      </p:sp>
      <p:sp>
        <p:nvSpPr>
          <p:cNvPr id="117" name="TextBox 116"/>
          <p:cNvSpPr txBox="1">
            <a:spLocks noChangeArrowheads="1"/>
          </p:cNvSpPr>
          <p:nvPr/>
        </p:nvSpPr>
        <p:spPr bwMode="auto">
          <a:xfrm>
            <a:off x="2428875" y="5643563"/>
            <a:ext cx="714375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600" b="1">
                <a:solidFill>
                  <a:srgbClr val="C00000"/>
                </a:solidFill>
              </a:rPr>
              <a:t>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276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276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276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276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276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0" dur="2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 nodeType="clickPar">
                      <p:stCondLst>
                        <p:cond delay="indefinite"/>
                      </p:stCondLst>
                      <p:childTnLst>
                        <p:par>
                          <p:cTn id="5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 nodeType="clickPar">
                      <p:stCondLst>
                        <p:cond delay="indefinite"/>
                      </p:stCondLst>
                      <p:childTnLst>
                        <p:par>
                          <p:cTn id="6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 nodeType="clickPar">
                      <p:stCondLst>
                        <p:cond delay="indefinite"/>
                      </p:stCondLst>
                      <p:childTnLst>
                        <p:par>
                          <p:cTn id="7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6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 nodeType="clickPar">
                      <p:stCondLst>
                        <p:cond delay="indefinite"/>
                      </p:stCondLst>
                      <p:childTnLst>
                        <p:par>
                          <p:cTn id="7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4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 nodeType="clickPar">
                      <p:stCondLst>
                        <p:cond delay="indefinite"/>
                      </p:stCondLst>
                      <p:childTnLst>
                        <p:par>
                          <p:cTn id="8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7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8" dur="2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 nodeType="clickPar">
                      <p:stCondLst>
                        <p:cond delay="indefinite"/>
                      </p:stCondLst>
                      <p:childTnLst>
                        <p:par>
                          <p:cTn id="9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3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 nodeType="clickPar">
                      <p:stCondLst>
                        <p:cond delay="indefinite"/>
                      </p:stCondLst>
                      <p:childTnLst>
                        <p:par>
                          <p:cTn id="9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8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 nodeType="clickPar">
                      <p:stCondLst>
                        <p:cond delay="indefinite"/>
                      </p:stCondLst>
                      <p:childTnLst>
                        <p:par>
                          <p:cTn id="10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6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9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 nodeType="clickPar">
                      <p:stCondLst>
                        <p:cond delay="indefinite"/>
                      </p:stCondLst>
                      <p:childTnLst>
                        <p:par>
                          <p:cTn id="1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4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 nodeType="clickPar">
                      <p:stCondLst>
                        <p:cond delay="indefinite"/>
                      </p:stCondLst>
                      <p:childTnLst>
                        <p:par>
                          <p:cTn id="1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7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8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2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 nodeType="clickPar">
                      <p:stCondLst>
                        <p:cond delay="indefinite"/>
                      </p:stCondLst>
                      <p:childTnLst>
                        <p:par>
                          <p:cTn id="1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26" dur="2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 nodeType="clickPar">
                      <p:stCondLst>
                        <p:cond delay="indefinite"/>
                      </p:stCondLst>
                      <p:childTnLst>
                        <p:par>
                          <p:cTn id="1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1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 nodeType="clickPar">
                      <p:stCondLst>
                        <p:cond delay="indefinite"/>
                      </p:stCondLst>
                      <p:childTnLst>
                        <p:par>
                          <p:cTn id="1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6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 nodeType="clickPar">
                      <p:stCondLst>
                        <p:cond delay="indefinite"/>
                      </p:stCondLst>
                      <p:childTnLst>
                        <p:par>
                          <p:cTn id="1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1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 nodeType="clickPar">
                      <p:stCondLst>
                        <p:cond delay="indefinite"/>
                      </p:stCondLst>
                      <p:childTnLst>
                        <p:par>
                          <p:cTn id="14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5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9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2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 nodeType="clickPar">
                      <p:stCondLst>
                        <p:cond delay="indefinite"/>
                      </p:stCondLst>
                      <p:childTnLst>
                        <p:par>
                          <p:cTn id="1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56" dur="2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 nodeType="clickPar">
                      <p:stCondLst>
                        <p:cond delay="indefinite"/>
                      </p:stCondLst>
                      <p:childTnLst>
                        <p:par>
                          <p:cTn id="15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1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2" fill="hold" nodeType="clickPar">
                      <p:stCondLst>
                        <p:cond delay="indefinite"/>
                      </p:stCondLst>
                      <p:childTnLst>
                        <p:par>
                          <p:cTn id="16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5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9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2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 nodeType="clickPar">
                      <p:stCondLst>
                        <p:cond delay="indefinite"/>
                      </p:stCondLst>
                      <p:childTnLst>
                        <p:par>
                          <p:cTn id="17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6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0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3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4" fill="hold" nodeType="clickPar">
                      <p:stCondLst>
                        <p:cond delay="indefinite"/>
                      </p:stCondLst>
                      <p:childTnLst>
                        <p:par>
                          <p:cTn id="18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6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7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1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4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5" fill="hold" nodeType="clickPar">
                      <p:stCondLst>
                        <p:cond delay="indefinite"/>
                      </p:stCondLst>
                      <p:childTnLst>
                        <p:par>
                          <p:cTn id="19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7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8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2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1" grpId="0"/>
      <p:bldP spid="27652" grpId="0"/>
      <p:bldP spid="27652" grpId="1"/>
      <p:bldP spid="27654" grpId="0"/>
      <p:bldP spid="27654" grpId="1"/>
      <p:bldP spid="30" grpId="0"/>
      <p:bldP spid="31" grpId="0"/>
      <p:bldP spid="32" grpId="0"/>
      <p:bldP spid="59" grpId="0"/>
      <p:bldP spid="59" grpId="1"/>
      <p:bldP spid="60" grpId="0"/>
      <p:bldP spid="60" grpId="1"/>
      <p:bldP spid="61" grpId="0"/>
      <p:bldP spid="61" grpId="1"/>
      <p:bldP spid="62" grpId="0"/>
      <p:bldP spid="63" grpId="0"/>
      <p:bldP spid="64" grpId="0"/>
      <p:bldP spid="64" grpId="1"/>
      <p:bldP spid="65" grpId="0"/>
      <p:bldP spid="66" grpId="0"/>
      <p:bldP spid="67" grpId="0"/>
      <p:bldP spid="67" grpId="1"/>
      <p:bldP spid="68" grpId="0"/>
      <p:bldP spid="69" grpId="0"/>
      <p:bldP spid="69" grpId="1"/>
      <p:bldP spid="70" grpId="0"/>
      <p:bldP spid="71" grpId="0"/>
      <p:bldP spid="71" grpId="1"/>
      <p:bldP spid="72" grpId="0"/>
      <p:bldP spid="72" grpId="1"/>
      <p:bldP spid="73" grpId="0"/>
      <p:bldP spid="73" grpId="1"/>
      <p:bldP spid="74" grpId="0"/>
      <p:bldP spid="74" grpId="1"/>
      <p:bldP spid="75" grpId="0"/>
      <p:bldP spid="109" grpId="0"/>
      <p:bldP spid="110" grpId="0"/>
      <p:bldP spid="111" grpId="0"/>
      <p:bldP spid="112" grpId="0"/>
      <p:bldP spid="113" grpId="0"/>
      <p:bldP spid="114" grpId="0"/>
      <p:bldP spid="115" grpId="0"/>
      <p:bldP spid="116" grpId="0"/>
      <p:bldP spid="11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-133296" y="0"/>
            <a:ext cx="9410590" cy="150810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100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+mn-lt"/>
              </a:rPr>
              <a:t>Скульптура «Золотая </a:t>
            </a:r>
            <a:r>
              <a:rPr lang="ru-RU" sz="5100" b="1" dirty="0" err="1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+mn-lt"/>
              </a:rPr>
              <a:t>Шория</a:t>
            </a:r>
            <a:r>
              <a:rPr lang="ru-RU" sz="5100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+mn-lt"/>
              </a:rPr>
              <a:t>»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i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+mn-lt"/>
              </a:rPr>
              <a:t> (г. Таштагол)</a:t>
            </a:r>
          </a:p>
        </p:txBody>
      </p:sp>
      <p:pic>
        <p:nvPicPr>
          <p:cNvPr id="18435" name="Picture 2" descr="http://pr.a42.ru/images/lenta/4922.jpg"/>
          <p:cNvPicPr>
            <a:picLocks noChangeAspect="1" noChangeArrowheads="1"/>
          </p:cNvPicPr>
          <p:nvPr/>
        </p:nvPicPr>
        <p:blipFill>
          <a:blip r:embed="rId2"/>
          <a:srcRect l="9221" t="1553" r="3831"/>
          <a:stretch>
            <a:fillRect/>
          </a:stretch>
        </p:blipFill>
        <p:spPr bwMode="auto">
          <a:xfrm>
            <a:off x="214313" y="1785938"/>
            <a:ext cx="4305300" cy="414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6" name="Прямоугольник 2"/>
          <p:cNvSpPr>
            <a:spLocks noChangeArrowheads="1"/>
          </p:cNvSpPr>
          <p:nvPr/>
        </p:nvSpPr>
        <p:spPr bwMode="auto">
          <a:xfrm>
            <a:off x="4500563" y="1857375"/>
            <a:ext cx="4643437" cy="3940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 sz="2500" b="1">
                <a:latin typeface="Times New Roman" pitchFamily="18" charset="0"/>
              </a:rPr>
              <a:t>Скульптура «Золотая Шория» изготовлена из черненой бронзы и установлена в парке боевой славы города Таштагола. </a:t>
            </a:r>
          </a:p>
          <a:p>
            <a:pPr algn="just"/>
            <a:r>
              <a:rPr lang="ru-RU" sz="2500" b="1">
                <a:latin typeface="Times New Roman" pitchFamily="18" charset="0"/>
              </a:rPr>
              <a:t>Скульптура символизирует преемственность поколений, добросердечное приветствие и является настоящим украшением Таштагола.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0" y="1"/>
            <a:ext cx="9144000" cy="83099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+mn-lt"/>
              </a:rPr>
              <a:t>Семь Чудес Кузбасса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2357438" y="5786438"/>
            <a:ext cx="1357312" cy="7699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4400" b="1" dirty="0">
                <a:solidFill>
                  <a:srgbClr val="FFFF00"/>
                </a:solidFill>
                <a:latin typeface="+mn-lt"/>
              </a:rPr>
              <a:t>1274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6072188" y="3929063"/>
            <a:ext cx="1428750" cy="7699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4400" b="1" dirty="0">
                <a:solidFill>
                  <a:srgbClr val="FFFF00"/>
                </a:solidFill>
                <a:latin typeface="+mn-lt"/>
              </a:rPr>
              <a:t>1230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7072313" y="2500313"/>
            <a:ext cx="1357312" cy="7699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4400" b="1" dirty="0">
                <a:solidFill>
                  <a:srgbClr val="FFFF00"/>
                </a:solidFill>
                <a:latin typeface="+mn-lt"/>
              </a:rPr>
              <a:t>1258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4000500" y="4714875"/>
            <a:ext cx="1357313" cy="7699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4400" b="1" dirty="0">
                <a:solidFill>
                  <a:srgbClr val="FFFF00"/>
                </a:solidFill>
                <a:latin typeface="+mn-lt"/>
              </a:rPr>
              <a:t>1217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7215188" y="1071563"/>
            <a:ext cx="1357312" cy="7699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4400" b="1" dirty="0">
                <a:solidFill>
                  <a:srgbClr val="FFFF00"/>
                </a:solidFill>
                <a:latin typeface="+mn-lt"/>
              </a:rPr>
              <a:t>1178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5500688" y="5929313"/>
            <a:ext cx="1428750" cy="7699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4400" b="1" dirty="0">
                <a:solidFill>
                  <a:srgbClr val="FFFF00"/>
                </a:solidFill>
                <a:latin typeface="+mn-lt"/>
              </a:rPr>
              <a:t>1210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7643813" y="4572000"/>
            <a:ext cx="1285875" cy="7699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4400" b="1" dirty="0">
                <a:solidFill>
                  <a:srgbClr val="FFFF00"/>
                </a:solidFill>
                <a:latin typeface="+mn-lt"/>
              </a:rPr>
              <a:t>1143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1214414" y="1000108"/>
            <a:ext cx="4572032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0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+mn-lt"/>
              </a:rPr>
              <a:t>Поднебесные Зубья</a:t>
            </a:r>
          </a:p>
        </p:txBody>
      </p:sp>
      <p:sp>
        <p:nvSpPr>
          <p:cNvPr id="34" name="Прямоугольник 33"/>
          <p:cNvSpPr/>
          <p:nvPr/>
        </p:nvSpPr>
        <p:spPr>
          <a:xfrm>
            <a:off x="1357290" y="1714488"/>
            <a:ext cx="427995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0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+mn-lt"/>
              </a:rPr>
              <a:t>Томская </a:t>
            </a:r>
            <a:r>
              <a:rPr lang="ru-RU" sz="3600" b="1" dirty="0" err="1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0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+mn-lt"/>
              </a:rPr>
              <a:t>Писаница</a:t>
            </a:r>
            <a:r>
              <a:rPr lang="ru-RU" sz="3600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0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+mn-lt"/>
              </a:rPr>
              <a:t> </a:t>
            </a:r>
          </a:p>
        </p:txBody>
      </p:sp>
      <p:sp>
        <p:nvSpPr>
          <p:cNvPr id="35" name="Прямоугольник 34"/>
          <p:cNvSpPr/>
          <p:nvPr/>
        </p:nvSpPr>
        <p:spPr>
          <a:xfrm>
            <a:off x="1357290" y="2428868"/>
            <a:ext cx="441736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3600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0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+mn-lt"/>
              </a:rPr>
              <a:t>Кузнецкая крепость</a:t>
            </a:r>
            <a:endParaRPr lang="ru-RU" sz="3600" dirty="0">
              <a:solidFill>
                <a:srgbClr val="FFFF00"/>
              </a:solidFill>
              <a:latin typeface="+mn-lt"/>
            </a:endParaRPr>
          </a:p>
        </p:txBody>
      </p:sp>
      <p:sp>
        <p:nvSpPr>
          <p:cNvPr id="36" name="Прямоугольник 35"/>
          <p:cNvSpPr/>
          <p:nvPr/>
        </p:nvSpPr>
        <p:spPr>
          <a:xfrm>
            <a:off x="1357290" y="3214686"/>
            <a:ext cx="386939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 err="1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0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+mn-lt"/>
              </a:rPr>
              <a:t>Азасская</a:t>
            </a:r>
            <a:r>
              <a:rPr lang="ru-RU" sz="3600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0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+mn-lt"/>
              </a:rPr>
              <a:t> пещера </a:t>
            </a:r>
          </a:p>
        </p:txBody>
      </p:sp>
      <p:sp>
        <p:nvSpPr>
          <p:cNvPr id="37" name="Прямоугольник 36"/>
          <p:cNvSpPr/>
          <p:nvPr/>
        </p:nvSpPr>
        <p:spPr>
          <a:xfrm>
            <a:off x="1357290" y="3929066"/>
            <a:ext cx="504080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0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+mn-lt"/>
              </a:rPr>
              <a:t>Город-музей Мариинск</a:t>
            </a:r>
          </a:p>
        </p:txBody>
      </p:sp>
      <p:sp>
        <p:nvSpPr>
          <p:cNvPr id="38" name="Прямоугольник 37"/>
          <p:cNvSpPr/>
          <p:nvPr/>
        </p:nvSpPr>
        <p:spPr>
          <a:xfrm>
            <a:off x="1357290" y="4643446"/>
            <a:ext cx="657244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0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+mn-lt"/>
              </a:rPr>
              <a:t>Скульптура «Золотая </a:t>
            </a:r>
            <a:r>
              <a:rPr lang="ru-RU" sz="3600" b="1" dirty="0" err="1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0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+mn-lt"/>
              </a:rPr>
              <a:t>Шория</a:t>
            </a:r>
            <a:r>
              <a:rPr lang="ru-RU" sz="3600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0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+mn-lt"/>
              </a:rPr>
              <a:t>»</a:t>
            </a:r>
          </a:p>
        </p:txBody>
      </p:sp>
      <p:sp>
        <p:nvSpPr>
          <p:cNvPr id="39" name="Прямоугольник 38"/>
          <p:cNvSpPr/>
          <p:nvPr/>
        </p:nvSpPr>
        <p:spPr>
          <a:xfrm>
            <a:off x="1357290" y="5357826"/>
            <a:ext cx="750099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0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+mn-lt"/>
              </a:rPr>
              <a:t>Монумент «Память шахтерам Кузбасса»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52 0.03866 L -0.25711 -0.70417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6" y="-372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5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2.67176E-6 L -0.77743 -0.1196 " pathEditMode="relative" rAng="0" ptsTypes="AA">
                                      <p:cBhvr>
                                        <p:cTn id="13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89" y="-60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781 -0.01041 L -0.66805 -0.23341 " pathEditMode="relative" rAng="0" ptsTypes="AA">
                                      <p:cBhvr>
                                        <p:cTn id="20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30" y="-111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5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52 -0.01482 L -0.43368 -0.23264 " pathEditMode="relative" rAng="0" ptsTypes="AA">
                                      <p:cBhvr>
                                        <p:cTn id="27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7" y="-109"/>
                                    </p:animMotion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5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1.11111E-6 L -0.59774 -0.30463 " pathEditMode="relative" rAng="0" ptsTypes="AA">
                                      <p:cBhvr>
                                        <p:cTn id="34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9" y="-152"/>
                                    </p:animMotion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49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1.48148E-6 L -0.78055 0.50833 " pathEditMode="relative" rAng="0" ptsTypes="AA">
                                      <p:cBhvr>
                                        <p:cTn id="4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0" y="254"/>
                                    </p:animMotion>
                                  </p:childTnLst>
                                </p:cTn>
                              </p:par>
                              <p:par>
                                <p:cTn id="4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49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4.81481E-6 L -0.82361 0.10277 " pathEditMode="relative" rAng="0" ptsTypes="AA">
                                      <p:cBhvr>
                                        <p:cTn id="4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12" y="51"/>
                                    </p:animMotion>
                                  </p:childTnLst>
                                </p:cTn>
                              </p:par>
                              <p:par>
                                <p:cTn id="4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4" grpId="0"/>
      <p:bldP spid="2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4" descr="flash_prikoly_i_flash_multiki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57375" y="1857375"/>
            <a:ext cx="5305425" cy="4014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1214414" y="214290"/>
            <a:ext cx="6860212" cy="230832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7200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Всем спасибо </a:t>
            </a:r>
          </a:p>
          <a:p>
            <a:pPr algn="ctr">
              <a:defRPr/>
            </a:pPr>
            <a:r>
              <a:rPr lang="ru-RU" sz="7200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за урок!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0" y="5143512"/>
            <a:ext cx="9144000" cy="110799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6600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Всего вам доброго!!!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ru-RU" dirty="0" smtClean="0">
                <a:solidFill>
                  <a:schemeClr val="tx1"/>
                </a:solidFill>
              </a:rPr>
              <a:t>Использованные источники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1507" name="Прямоугольник 3"/>
          <p:cNvSpPr>
            <a:spLocks noChangeArrowheads="1"/>
          </p:cNvSpPr>
          <p:nvPr/>
        </p:nvSpPr>
        <p:spPr bwMode="auto">
          <a:xfrm>
            <a:off x="642938" y="1500188"/>
            <a:ext cx="7643812" cy="230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>
              <a:solidFill>
                <a:schemeClr val="bg1"/>
              </a:solidFill>
              <a:hlinkClick r:id="rId2"/>
            </a:endParaRPr>
          </a:p>
          <a:p>
            <a:endParaRPr lang="ru-RU">
              <a:solidFill>
                <a:schemeClr val="bg1"/>
              </a:solidFill>
              <a:hlinkClick r:id="rId2"/>
            </a:endParaRPr>
          </a:p>
          <a:p>
            <a:r>
              <a:rPr lang="en-US">
                <a:solidFill>
                  <a:schemeClr val="bg1"/>
                </a:solidFill>
                <a:hlinkClick r:id="rId2"/>
              </a:rPr>
              <a:t>hhttp://www.google.ru</a:t>
            </a:r>
            <a:r>
              <a:rPr lang="ru-RU">
                <a:solidFill>
                  <a:schemeClr val="bg1"/>
                </a:solidFill>
                <a:hlinkClick r:id="rId2"/>
              </a:rPr>
              <a:t> </a:t>
            </a:r>
            <a:r>
              <a:rPr lang="ru-RU">
                <a:solidFill>
                  <a:schemeClr val="bg1"/>
                </a:solidFill>
              </a:rPr>
              <a:t>- карта Кемеровской области  </a:t>
            </a:r>
          </a:p>
          <a:p>
            <a:endParaRPr lang="ru-RU">
              <a:solidFill>
                <a:schemeClr val="bg1"/>
              </a:solidFill>
              <a:hlinkClick r:id="rId2"/>
            </a:endParaRPr>
          </a:p>
          <a:p>
            <a:r>
              <a:rPr lang="en-US">
                <a:solidFill>
                  <a:schemeClr val="bg1"/>
                </a:solidFill>
                <a:hlinkClick r:id="rId3"/>
              </a:rPr>
              <a:t>http://www.depcult.ru</a:t>
            </a:r>
            <a:r>
              <a:rPr lang="ru-RU">
                <a:solidFill>
                  <a:schemeClr val="bg1"/>
                </a:solidFill>
              </a:rPr>
              <a:t> – информация  о Семи  Чудесах Кузбасса</a:t>
            </a:r>
          </a:p>
          <a:p>
            <a:endParaRPr lang="ru-RU">
              <a:solidFill>
                <a:schemeClr val="bg1"/>
              </a:solidFill>
              <a:hlinkClick r:id="rId2"/>
            </a:endParaRPr>
          </a:p>
          <a:p>
            <a:r>
              <a:rPr lang="en-US">
                <a:solidFill>
                  <a:schemeClr val="bg1"/>
                </a:solidFill>
                <a:hlinkClick r:id="rId2"/>
              </a:rPr>
              <a:t>ttp://www.google.ru-</a:t>
            </a:r>
            <a:r>
              <a:rPr lang="ru-RU">
                <a:solidFill>
                  <a:schemeClr val="bg1"/>
                </a:solidFill>
              </a:rPr>
              <a:t> картинка  для физкультминутки</a:t>
            </a:r>
          </a:p>
          <a:p>
            <a:endParaRPr lang="ru-RU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Documents and Settings\User\Рабочий стол\картинки по семи чудесам света\766406_SMALL_0_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00250" y="0"/>
            <a:ext cx="5164138" cy="6884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9" name="Рисунок 15" descr="http://www.krassota.com/i/flags/rus1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500" y="1428750"/>
            <a:ext cx="428625" cy="28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0" name="Рисунок 16" descr="http://www.krassota.com/i/flags/rus1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86313" y="642938"/>
            <a:ext cx="428625" cy="28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1" name="Рисунок 17" descr="http://www.krassota.com/i/flags/rus1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357563" y="2071688"/>
            <a:ext cx="428625" cy="28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2" name="Рисунок 18" descr="http://www.krassota.com/i/flags/rus1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00563" y="4500563"/>
            <a:ext cx="428625" cy="28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3" name="Рисунок 19" descr="http://www.krassota.com/i/flags/rus1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429250" y="4643438"/>
            <a:ext cx="428625" cy="277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4" name="Рисунок 20" descr="http://www.krassota.com/i/flags/rus1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95875" y="5554663"/>
            <a:ext cx="476250" cy="303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5" name="Рисунок 22" descr="http://www.krassota.com/i/flags/rus1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643563" y="6072188"/>
            <a:ext cx="428625" cy="28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extBox 4"/>
          <p:cNvSpPr txBox="1">
            <a:spLocks noChangeArrowheads="1"/>
          </p:cNvSpPr>
          <p:nvPr/>
        </p:nvSpPr>
        <p:spPr bwMode="auto">
          <a:xfrm>
            <a:off x="1000125" y="500063"/>
            <a:ext cx="1500188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 b="1">
                <a:latin typeface="Times New Roman" pitchFamily="18" charset="0"/>
              </a:rPr>
              <a:t>7 + 9</a:t>
            </a:r>
          </a:p>
        </p:txBody>
      </p:sp>
      <p:sp>
        <p:nvSpPr>
          <p:cNvPr id="5123" name="TextBox 6"/>
          <p:cNvSpPr txBox="1">
            <a:spLocks noChangeArrowheads="1"/>
          </p:cNvSpPr>
          <p:nvPr/>
        </p:nvSpPr>
        <p:spPr bwMode="auto">
          <a:xfrm>
            <a:off x="1000125" y="1571625"/>
            <a:ext cx="2214563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 b="1">
                <a:latin typeface="Times New Roman" pitchFamily="18" charset="0"/>
              </a:rPr>
              <a:t>46 + 25</a:t>
            </a:r>
          </a:p>
        </p:txBody>
      </p:sp>
      <p:sp>
        <p:nvSpPr>
          <p:cNvPr id="5124" name="TextBox 7"/>
          <p:cNvSpPr txBox="1">
            <a:spLocks noChangeArrowheads="1"/>
          </p:cNvSpPr>
          <p:nvPr/>
        </p:nvSpPr>
        <p:spPr bwMode="auto">
          <a:xfrm>
            <a:off x="1000125" y="2643188"/>
            <a:ext cx="2071688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 b="1">
                <a:latin typeface="Times New Roman" pitchFamily="18" charset="0"/>
              </a:rPr>
              <a:t>52 + 18</a:t>
            </a:r>
          </a:p>
        </p:txBody>
      </p:sp>
      <p:sp>
        <p:nvSpPr>
          <p:cNvPr id="5125" name="TextBox 8"/>
          <p:cNvSpPr txBox="1">
            <a:spLocks noChangeArrowheads="1"/>
          </p:cNvSpPr>
          <p:nvPr/>
        </p:nvSpPr>
        <p:spPr bwMode="auto">
          <a:xfrm>
            <a:off x="4286250" y="500063"/>
            <a:ext cx="142875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 b="1">
                <a:latin typeface="Times New Roman" pitchFamily="18" charset="0"/>
              </a:rPr>
              <a:t>72 - 9</a:t>
            </a:r>
          </a:p>
        </p:txBody>
      </p:sp>
      <p:sp>
        <p:nvSpPr>
          <p:cNvPr id="5126" name="TextBox 9"/>
          <p:cNvSpPr txBox="1">
            <a:spLocks noChangeArrowheads="1"/>
          </p:cNvSpPr>
          <p:nvPr/>
        </p:nvSpPr>
        <p:spPr bwMode="auto">
          <a:xfrm>
            <a:off x="4357688" y="1571625"/>
            <a:ext cx="17145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 b="1">
                <a:latin typeface="Times New Roman" pitchFamily="18" charset="0"/>
              </a:rPr>
              <a:t>96 - 38</a:t>
            </a:r>
          </a:p>
        </p:txBody>
      </p:sp>
      <p:sp>
        <p:nvSpPr>
          <p:cNvPr id="5127" name="TextBox 10"/>
          <p:cNvSpPr txBox="1">
            <a:spLocks noChangeArrowheads="1"/>
          </p:cNvSpPr>
          <p:nvPr/>
        </p:nvSpPr>
        <p:spPr bwMode="auto">
          <a:xfrm>
            <a:off x="4357688" y="2643188"/>
            <a:ext cx="178593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 b="1">
                <a:latin typeface="Times New Roman" pitchFamily="18" charset="0"/>
              </a:rPr>
              <a:t>50 - 14</a:t>
            </a:r>
          </a:p>
        </p:txBody>
      </p:sp>
      <p:sp>
        <p:nvSpPr>
          <p:cNvPr id="5128" name="TextBox 11"/>
          <p:cNvSpPr txBox="1">
            <a:spLocks noChangeArrowheads="1"/>
          </p:cNvSpPr>
          <p:nvPr/>
        </p:nvSpPr>
        <p:spPr bwMode="auto">
          <a:xfrm>
            <a:off x="7429500" y="571500"/>
            <a:ext cx="1214438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 b="1">
                <a:latin typeface="Times New Roman" pitchFamily="18" charset="0"/>
              </a:rPr>
              <a:t>7   8</a:t>
            </a:r>
          </a:p>
        </p:txBody>
      </p:sp>
      <p:sp>
        <p:nvSpPr>
          <p:cNvPr id="5129" name="TextBox 12"/>
          <p:cNvSpPr txBox="1">
            <a:spLocks noChangeArrowheads="1"/>
          </p:cNvSpPr>
          <p:nvPr/>
        </p:nvSpPr>
        <p:spPr bwMode="auto">
          <a:xfrm>
            <a:off x="7429500" y="1571625"/>
            <a:ext cx="1500188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 b="1">
                <a:latin typeface="Times New Roman" pitchFamily="18" charset="0"/>
              </a:rPr>
              <a:t>36 : 3</a:t>
            </a:r>
          </a:p>
        </p:txBody>
      </p:sp>
      <p:sp>
        <p:nvSpPr>
          <p:cNvPr id="5130" name="TextBox 13"/>
          <p:cNvSpPr txBox="1">
            <a:spLocks noChangeArrowheads="1"/>
          </p:cNvSpPr>
          <p:nvPr/>
        </p:nvSpPr>
        <p:spPr bwMode="auto">
          <a:xfrm>
            <a:off x="7500938" y="2714625"/>
            <a:ext cx="142875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 b="1">
                <a:latin typeface="Times New Roman" pitchFamily="18" charset="0"/>
              </a:rPr>
              <a:t>52 : 4</a:t>
            </a:r>
          </a:p>
        </p:txBody>
      </p:sp>
      <p:sp>
        <p:nvSpPr>
          <p:cNvPr id="22" name="Блок-схема: узел 21"/>
          <p:cNvSpPr/>
          <p:nvPr/>
        </p:nvSpPr>
        <p:spPr>
          <a:xfrm>
            <a:off x="7858125" y="857250"/>
            <a:ext cx="142875" cy="142875"/>
          </a:xfrm>
          <a:prstGeom prst="flowChartConnector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4000"/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857250" y="3643313"/>
          <a:ext cx="7715248" cy="150018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64406"/>
                <a:gridCol w="964406"/>
                <a:gridCol w="964406"/>
                <a:gridCol w="964406"/>
                <a:gridCol w="964406"/>
                <a:gridCol w="964406"/>
                <a:gridCol w="964406"/>
                <a:gridCol w="964406"/>
              </a:tblGrid>
              <a:tr h="746746">
                <a:tc>
                  <a:txBody>
                    <a:bodyPr/>
                    <a:lstStyle/>
                    <a:p>
                      <a:pPr algn="ctr"/>
                      <a:r>
                        <a:rPr lang="ru-RU" sz="4000" dirty="0" smtClean="0"/>
                        <a:t>13</a:t>
                      </a:r>
                      <a:endParaRPr lang="ru-RU" sz="4000" dirty="0"/>
                    </a:p>
                  </a:txBody>
                  <a:tcPr marL="91439" marR="9143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aseline="0" dirty="0" smtClean="0"/>
                        <a:t> </a:t>
                      </a:r>
                      <a:r>
                        <a:rPr lang="ru-RU" sz="4000" dirty="0" smtClean="0"/>
                        <a:t>16</a:t>
                      </a:r>
                      <a:endParaRPr lang="ru-RU" sz="4000" dirty="0"/>
                    </a:p>
                  </a:txBody>
                  <a:tcPr marL="91439" marR="9143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dirty="0" smtClean="0"/>
                        <a:t>13</a:t>
                      </a:r>
                      <a:endParaRPr lang="ru-RU" sz="4000" dirty="0"/>
                    </a:p>
                  </a:txBody>
                  <a:tcPr marL="91439" marR="9143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dirty="0" smtClean="0"/>
                        <a:t>71</a:t>
                      </a:r>
                      <a:endParaRPr lang="ru-RU" sz="4000" dirty="0"/>
                    </a:p>
                  </a:txBody>
                  <a:tcPr marL="91439" marR="9143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dirty="0" smtClean="0"/>
                        <a:t>71</a:t>
                      </a:r>
                      <a:endParaRPr lang="ru-RU" sz="4000" dirty="0"/>
                    </a:p>
                  </a:txBody>
                  <a:tcPr marL="91439" marR="9143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dirty="0" smtClean="0"/>
                        <a:t>36</a:t>
                      </a:r>
                      <a:endParaRPr lang="ru-RU" sz="4000" dirty="0"/>
                    </a:p>
                  </a:txBody>
                  <a:tcPr marL="91439" marR="9143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dirty="0" smtClean="0"/>
                        <a:t>13</a:t>
                      </a:r>
                      <a:endParaRPr lang="ru-RU" sz="4000" dirty="0"/>
                    </a:p>
                  </a:txBody>
                  <a:tcPr marL="91439" marR="9143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dirty="0" smtClean="0"/>
                        <a:t>12</a:t>
                      </a:r>
                      <a:endParaRPr lang="ru-RU" sz="4000" dirty="0"/>
                    </a:p>
                  </a:txBody>
                  <a:tcPr marL="91439" marR="91439"/>
                </a:tc>
              </a:tr>
              <a:tr h="753441">
                <a:tc>
                  <a:txBody>
                    <a:bodyPr/>
                    <a:lstStyle/>
                    <a:p>
                      <a:pPr algn="ctr"/>
                      <a:endParaRPr lang="ru-RU" sz="1800" dirty="0" smtClean="0"/>
                    </a:p>
                    <a:p>
                      <a:pPr algn="ctr"/>
                      <a:endParaRPr lang="ru-RU" sz="1800" dirty="0"/>
                    </a:p>
                  </a:txBody>
                  <a:tcPr marL="91439" marR="91439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800" dirty="0"/>
                    </a:p>
                  </a:txBody>
                  <a:tcPr marL="91439" marR="91439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800" dirty="0"/>
                    </a:p>
                  </a:txBody>
                  <a:tcPr marL="91439" marR="91439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800" dirty="0"/>
                    </a:p>
                  </a:txBody>
                  <a:tcPr marL="91439" marR="91439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800" dirty="0"/>
                    </a:p>
                  </a:txBody>
                  <a:tcPr marL="91439" marR="91439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800" dirty="0"/>
                    </a:p>
                  </a:txBody>
                  <a:tcPr marL="91439" marR="91439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800" dirty="0"/>
                    </a:p>
                  </a:txBody>
                  <a:tcPr marL="91439" marR="91439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800" dirty="0"/>
                    </a:p>
                  </a:txBody>
                  <a:tcPr marL="91439" marR="91439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6" name="Таблица 25"/>
          <p:cNvGraphicFramePr>
            <a:graphicFrameLocks noGrp="1"/>
          </p:cNvGraphicFramePr>
          <p:nvPr/>
        </p:nvGraphicFramePr>
        <p:xfrm>
          <a:off x="1785938" y="5143500"/>
          <a:ext cx="5857874" cy="150973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00125"/>
                <a:gridCol w="976605"/>
                <a:gridCol w="952208"/>
                <a:gridCol w="928688"/>
                <a:gridCol w="1000125"/>
                <a:gridCol w="1000123"/>
              </a:tblGrid>
              <a:tr h="701013">
                <a:tc>
                  <a:txBody>
                    <a:bodyPr/>
                    <a:lstStyle/>
                    <a:p>
                      <a:pPr algn="ctr"/>
                      <a:r>
                        <a:rPr lang="ru-RU" sz="4000" dirty="0" smtClean="0"/>
                        <a:t>63</a:t>
                      </a:r>
                    </a:p>
                  </a:txBody>
                  <a:tcPr marL="91439" marR="91439" marT="45718" marB="4571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dirty="0" smtClean="0"/>
                        <a:t>56</a:t>
                      </a:r>
                      <a:endParaRPr lang="ru-RU" sz="4000" dirty="0"/>
                    </a:p>
                  </a:txBody>
                  <a:tcPr marL="91439" marR="91439" marT="45718" marB="4571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dirty="0" smtClean="0"/>
                        <a:t>70</a:t>
                      </a:r>
                      <a:endParaRPr lang="ru-RU" sz="4000" dirty="0"/>
                    </a:p>
                  </a:txBody>
                  <a:tcPr marL="91439" marR="91439" marT="45718" marB="4571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dirty="0" smtClean="0"/>
                        <a:t>56</a:t>
                      </a:r>
                      <a:endParaRPr lang="ru-RU" sz="4000" dirty="0"/>
                    </a:p>
                  </a:txBody>
                  <a:tcPr marL="91439" marR="91439" marT="45718" marB="4571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dirty="0" smtClean="0"/>
                        <a:t>58</a:t>
                      </a:r>
                      <a:endParaRPr lang="ru-RU" sz="4000" dirty="0"/>
                    </a:p>
                  </a:txBody>
                  <a:tcPr marL="91439" marR="91439" marT="45718" marB="4571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dirty="0" smtClean="0"/>
                        <a:t>13</a:t>
                      </a:r>
                      <a:endParaRPr lang="ru-RU" sz="4000" dirty="0"/>
                    </a:p>
                  </a:txBody>
                  <a:tcPr marL="91439" marR="91439" marT="45718" marB="45718"/>
                </a:tc>
              </a:tr>
              <a:tr h="808700">
                <a:tc>
                  <a:txBody>
                    <a:bodyPr/>
                    <a:lstStyle/>
                    <a:p>
                      <a:endParaRPr lang="ru-RU" sz="1800" dirty="0" smtClean="0"/>
                    </a:p>
                  </a:txBody>
                  <a:tcPr marL="91439" marR="91439" marT="45718" marB="45718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L="91439" marR="91439" marT="45718" marB="45718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L="91439" marR="91439" marT="45718" marB="45718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L="91439" marR="91439" marT="45718" marB="45718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L="91439" marR="91439" marT="45718" marB="45718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L="91439" marR="91439" marT="45718" marB="45718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30" name="TextBox 29"/>
          <p:cNvSpPr txBox="1"/>
          <p:nvPr/>
        </p:nvSpPr>
        <p:spPr>
          <a:xfrm>
            <a:off x="6357938" y="2643188"/>
            <a:ext cx="1000125" cy="71437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8100">
            <a:noFill/>
          </a:ln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dirty="0">
                <a:solidFill>
                  <a:srgbClr val="FFC000"/>
                </a:solidFill>
                <a:latin typeface="+mn-lt"/>
              </a:rPr>
              <a:t>А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6357938" y="2643188"/>
            <a:ext cx="1000125" cy="71437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8100">
            <a:noFill/>
          </a:ln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dirty="0">
                <a:solidFill>
                  <a:srgbClr val="FFC000"/>
                </a:solidFill>
                <a:latin typeface="+mn-lt"/>
              </a:rPr>
              <a:t>А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6357938" y="2643188"/>
            <a:ext cx="1000125" cy="71437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8100">
            <a:noFill/>
          </a:ln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dirty="0">
                <a:solidFill>
                  <a:srgbClr val="FFC000"/>
                </a:solidFill>
                <a:latin typeface="+mn-lt"/>
              </a:rPr>
              <a:t>А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0" y="571500"/>
            <a:ext cx="1000125" cy="70802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8100">
            <a:noFill/>
          </a:ln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dirty="0">
                <a:solidFill>
                  <a:srgbClr val="FFC000"/>
                </a:solidFill>
                <a:latin typeface="+mn-lt"/>
              </a:rPr>
              <a:t>З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0" y="1571625"/>
            <a:ext cx="1000125" cy="71437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8100">
            <a:noFill/>
          </a:ln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dirty="0">
                <a:solidFill>
                  <a:srgbClr val="FFC000"/>
                </a:solidFill>
                <a:latin typeface="+mn-lt"/>
              </a:rPr>
              <a:t>С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0" y="1571625"/>
            <a:ext cx="1000125" cy="70802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8100">
            <a:noFill/>
          </a:ln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dirty="0">
                <a:solidFill>
                  <a:srgbClr val="FFC000"/>
                </a:solidFill>
                <a:latin typeface="+mn-lt"/>
              </a:rPr>
              <a:t>С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0" y="2643188"/>
            <a:ext cx="1000125" cy="71437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8100">
            <a:noFill/>
          </a:ln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dirty="0">
                <a:solidFill>
                  <a:srgbClr val="FFC000"/>
                </a:solidFill>
                <a:latin typeface="+mn-lt"/>
              </a:rPr>
              <a:t>Щ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3286125" y="500063"/>
            <a:ext cx="1000125" cy="71437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8100">
            <a:noFill/>
          </a:ln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dirty="0">
                <a:solidFill>
                  <a:srgbClr val="FFC000"/>
                </a:solidFill>
                <a:latin typeface="+mn-lt"/>
              </a:rPr>
              <a:t>П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3286125" y="1571625"/>
            <a:ext cx="1000125" cy="71437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8100">
            <a:noFill/>
          </a:ln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dirty="0">
                <a:solidFill>
                  <a:srgbClr val="FFC000"/>
                </a:solidFill>
                <a:latin typeface="+mn-lt"/>
              </a:rPr>
              <a:t>Р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3286125" y="2643188"/>
            <a:ext cx="1000125" cy="71437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8100">
            <a:noFill/>
          </a:ln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dirty="0">
                <a:solidFill>
                  <a:srgbClr val="FFC000"/>
                </a:solidFill>
                <a:latin typeface="+mn-lt"/>
              </a:rPr>
              <a:t>К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6286500" y="1643063"/>
            <a:ext cx="1000125" cy="70802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8100">
            <a:noFill/>
          </a:ln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dirty="0">
                <a:solidFill>
                  <a:srgbClr val="FFC000"/>
                </a:solidFill>
                <a:latin typeface="+mn-lt"/>
              </a:rPr>
              <a:t>Я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6357938" y="2643188"/>
            <a:ext cx="1000125" cy="71437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8100">
            <a:noFill/>
          </a:ln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dirty="0">
                <a:solidFill>
                  <a:srgbClr val="FFC000"/>
                </a:solidFill>
                <a:latin typeface="+mn-lt"/>
              </a:rPr>
              <a:t>А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6357938" y="500063"/>
            <a:ext cx="1000125" cy="71437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8100">
            <a:noFill/>
          </a:ln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dirty="0">
                <a:solidFill>
                  <a:srgbClr val="FFC000"/>
                </a:solidFill>
                <a:latin typeface="+mn-lt"/>
              </a:rPr>
              <a:t>Е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6357938" y="500063"/>
            <a:ext cx="1000125" cy="7239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8100">
            <a:noFill/>
          </a:ln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dirty="0">
                <a:solidFill>
                  <a:srgbClr val="FFC000"/>
                </a:solidFill>
                <a:latin typeface="+mn-lt"/>
              </a:rPr>
              <a:t>Е</a:t>
            </a:r>
          </a:p>
        </p:txBody>
      </p:sp>
      <p:sp>
        <p:nvSpPr>
          <p:cNvPr id="5198" name="TextBox 43"/>
          <p:cNvSpPr txBox="1">
            <a:spLocks noChangeArrowheads="1"/>
          </p:cNvSpPr>
          <p:nvPr/>
        </p:nvSpPr>
        <p:spPr bwMode="auto">
          <a:xfrm>
            <a:off x="0" y="0"/>
            <a:ext cx="8929688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200" b="1">
                <a:solidFill>
                  <a:srgbClr val="FFC000"/>
                </a:solidFill>
                <a:latin typeface="Times New Roman" pitchFamily="18" charset="0"/>
              </a:rPr>
              <a:t>Выполните действия и заполните таблицу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3.7037E-6 L 0.20121 0.56459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1" y="28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49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0 L 0.41389 0.41829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7" y="209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49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0 L 0.51614 0.41829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8" y="20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9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5.55112E-17 L 0.4059 0.47199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3" y="23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49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0 L -0.16597 0.78449 " pathEditMode="relative" rAng="0" ptsTypes="AA">
                                      <p:cBhvr>
                                        <p:cTn id="20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3" y="39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49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0 L 0.25139 0.62824 " pathEditMode="relative" rAng="0" ptsTypes="AA">
                                      <p:cBhvr>
                                        <p:cTn id="24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6" y="31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49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5.55112E-17 L 0.2592 0.26204 " pathEditMode="relative" rAng="0" ptsTypes="AA">
                                      <p:cBhvr>
                                        <p:cTn id="28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0" y="1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49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022E-16 0 L -0.39167 0.78449 " pathEditMode="relative" rAng="0" ptsTypes="AA">
                                      <p:cBhvr>
                                        <p:cTn id="32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6" y="392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49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022E-16 -4.44444E-6 L -0.18698 0.7838 " pathEditMode="relative" rAng="0" ptsTypes="AA">
                                      <p:cBhvr>
                                        <p:cTn id="34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4" y="39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49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1.61925E-6 L 0.14375 0.40805 " pathEditMode="relative" rAng="0" ptsTypes="AA">
                                      <p:cBhvr>
                                        <p:cTn id="38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2" y="20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49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022E-16 -0.00046 L -0.60434 0.26204 " pathEditMode="relative" rAng="0" ptsTypes="AA">
                                      <p:cBhvr>
                                        <p:cTn id="42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02" y="131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49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972 0.00995 L -0.39167 0.26204 " pathEditMode="relative" rAng="0" ptsTypes="AA">
                                      <p:cBhvr>
                                        <p:cTn id="44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1" y="126"/>
                                    </p:animMotion>
                                  </p:childTnLst>
                                </p:cTn>
                              </p:par>
                              <p:par>
                                <p:cTn id="45" presetID="49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022E-16 5.55112E-17 L 0.03351 0.26204 " pathEditMode="relative" rAng="0" ptsTypes="AA">
                                      <p:cBhvr>
                                        <p:cTn id="46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131"/>
                                    </p:animMotion>
                                  </p:childTnLst>
                                </p:cTn>
                              </p:par>
                              <p:par>
                                <p:cTn id="47" presetID="49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022E-16 5.55112E-17 L 0.02569 0.47199 " pathEditMode="relative" rAng="0" ptsTypes="AA">
                                      <p:cBhvr>
                                        <p:cTn id="48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" y="23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33" grpId="0" animBg="1"/>
      <p:bldP spid="37" grpId="0" animBg="1"/>
      <p:bldP spid="27" grpId="0" animBg="1"/>
      <p:bldP spid="35" grpId="0" animBg="1"/>
      <p:bldP spid="36" grpId="0" animBg="1"/>
      <p:bldP spid="41" grpId="0" animBg="1"/>
      <p:bldP spid="31" grpId="0" animBg="1"/>
      <p:bldP spid="39" grpId="0" animBg="1"/>
      <p:bldP spid="34" grpId="0" animBg="1"/>
      <p:bldP spid="32" grpId="0" animBg="1"/>
      <p:bldP spid="38" grpId="0" animBg="1"/>
      <p:bldP spid="40" grpId="0" animBg="1"/>
      <p:bldP spid="4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Рисунок 1" descr="http://www.depcult.ru/i/7ch/1_big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857375"/>
            <a:ext cx="5238750" cy="364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1979712" y="-99392"/>
            <a:ext cx="5717912" cy="153888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 err="1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+mn-lt"/>
              </a:rPr>
              <a:t>Азасская</a:t>
            </a:r>
            <a:r>
              <a:rPr lang="ru-RU" sz="5400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+mn-lt"/>
              </a:rPr>
              <a:t> пещера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i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+mn-lt"/>
              </a:rPr>
              <a:t>(</a:t>
            </a:r>
            <a:r>
              <a:rPr lang="ru-RU" sz="4000" b="1" i="1" dirty="0" err="1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+mn-lt"/>
              </a:rPr>
              <a:t>Таштагольский</a:t>
            </a:r>
            <a:r>
              <a:rPr lang="ru-RU" sz="4000" b="1" i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+mn-lt"/>
              </a:rPr>
              <a:t> район)</a:t>
            </a:r>
          </a:p>
        </p:txBody>
      </p:sp>
      <p:sp>
        <p:nvSpPr>
          <p:cNvPr id="6148" name="Прямоугольник 4"/>
          <p:cNvSpPr>
            <a:spLocks noChangeArrowheads="1"/>
          </p:cNvSpPr>
          <p:nvPr/>
        </p:nvSpPr>
        <p:spPr bwMode="auto">
          <a:xfrm>
            <a:off x="5214938" y="1928813"/>
            <a:ext cx="3929062" cy="314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 sz="2200" b="1">
                <a:latin typeface="Times New Roman" pitchFamily="18" charset="0"/>
              </a:rPr>
              <a:t>Памятник природы Азасская пещера расположен в Таштагольском районе в 18 км от п. Усть-Кабырза в истоках р. Азас. Общая протяженность пещеры составляет 7 км. Считается местом обитания Снежного человека.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Рисунок 26" descr="C:\Documents and Settings\Admin\Мои документы\Downloads\images (2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500938" y="5214938"/>
            <a:ext cx="1643062" cy="1643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1" name="TextBox 10"/>
          <p:cNvSpPr txBox="1">
            <a:spLocks noChangeArrowheads="1"/>
          </p:cNvSpPr>
          <p:nvPr/>
        </p:nvSpPr>
        <p:spPr bwMode="auto">
          <a:xfrm>
            <a:off x="0" y="214313"/>
            <a:ext cx="871537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b="1">
                <a:latin typeface="Times New Roman" pitchFamily="18" charset="0"/>
              </a:rPr>
              <a:t>Порази цель и узнай название  Третьего Чуда Кузбасса</a:t>
            </a: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214313" y="642938"/>
            <a:ext cx="6929437" cy="1785937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7173" name="Рисунок 17" descr="C:\Documents and Settings\Admin\Мои документы\Downloads\images (2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500938" y="1500188"/>
            <a:ext cx="1643062" cy="1643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" name="Блок-схема: узел 22"/>
          <p:cNvSpPr/>
          <p:nvPr/>
        </p:nvSpPr>
        <p:spPr>
          <a:xfrm>
            <a:off x="3000364" y="4071942"/>
            <a:ext cx="714380" cy="714380"/>
          </a:xfrm>
          <a:prstGeom prst="flowChartConnector">
            <a:avLst/>
          </a:prstGeom>
          <a:effectLst>
            <a:innerShdw blurRad="114300">
              <a:prstClr val="black"/>
            </a:innerShdw>
          </a:effectLst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6" name="TextBox 25"/>
          <p:cNvSpPr txBox="1">
            <a:spLocks noChangeArrowheads="1"/>
          </p:cNvSpPr>
          <p:nvPr/>
        </p:nvSpPr>
        <p:spPr bwMode="auto">
          <a:xfrm>
            <a:off x="7643813" y="5572125"/>
            <a:ext cx="1285875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5400" b="1">
                <a:solidFill>
                  <a:schemeClr val="bg1"/>
                </a:solidFill>
                <a:latin typeface="Times New Roman" pitchFamily="18" charset="0"/>
              </a:rPr>
              <a:t>18</a:t>
            </a:r>
          </a:p>
        </p:txBody>
      </p:sp>
      <p:pic>
        <p:nvPicPr>
          <p:cNvPr id="7178" name="Рисунок 27" descr="C:\Documents and Settings\Admin\Мои документы\Downloads\images (2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500938" y="3286125"/>
            <a:ext cx="1643062" cy="1643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" name="Блок-схема: узел 28"/>
          <p:cNvSpPr/>
          <p:nvPr/>
        </p:nvSpPr>
        <p:spPr>
          <a:xfrm>
            <a:off x="3000364" y="4071942"/>
            <a:ext cx="714380" cy="714380"/>
          </a:xfrm>
          <a:prstGeom prst="flowChartConnector">
            <a:avLst/>
          </a:prstGeom>
          <a:effectLst>
            <a:innerShdw blurRad="114300">
              <a:prstClr val="black"/>
            </a:innerShdw>
          </a:effectLst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0" name="Блок-схема: узел 29"/>
          <p:cNvSpPr/>
          <p:nvPr/>
        </p:nvSpPr>
        <p:spPr>
          <a:xfrm>
            <a:off x="3000364" y="4071942"/>
            <a:ext cx="714380" cy="714380"/>
          </a:xfrm>
          <a:prstGeom prst="flowChartConnector">
            <a:avLst/>
          </a:prstGeom>
          <a:effectLst>
            <a:innerShdw blurRad="114300">
              <a:prstClr val="black"/>
            </a:innerShdw>
          </a:effectLst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7185" name="Рисунок 13" descr="C:\Documents and Settings\Admin\Мои документы\Downloads\megarussia101m.jpg"/>
          <p:cNvPicPr>
            <a:picLocks noChangeAspect="1" noChangeArrowheads="1"/>
          </p:cNvPicPr>
          <p:nvPr/>
        </p:nvPicPr>
        <p:blipFill>
          <a:blip r:embed="rId3"/>
          <a:srcRect l="11581" t="12849" r="12781"/>
          <a:stretch>
            <a:fillRect/>
          </a:stretch>
        </p:blipFill>
        <p:spPr bwMode="auto">
          <a:xfrm>
            <a:off x="285750" y="3857625"/>
            <a:ext cx="3429000" cy="300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" name="Блок-схема: узел 21"/>
          <p:cNvSpPr/>
          <p:nvPr/>
        </p:nvSpPr>
        <p:spPr>
          <a:xfrm>
            <a:off x="2571736" y="6143620"/>
            <a:ext cx="714380" cy="714380"/>
          </a:xfrm>
          <a:prstGeom prst="flowChartConnector">
            <a:avLst/>
          </a:prstGeom>
          <a:effectLst>
            <a:innerShdw blurRad="114300">
              <a:prstClr val="black"/>
            </a:innerShdw>
          </a:effectLst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9" name="Блок-схема: узел 18"/>
          <p:cNvSpPr/>
          <p:nvPr/>
        </p:nvSpPr>
        <p:spPr>
          <a:xfrm>
            <a:off x="3143240" y="6143620"/>
            <a:ext cx="714380" cy="714380"/>
          </a:xfrm>
          <a:prstGeom prst="flowChartConnector">
            <a:avLst/>
          </a:prstGeom>
          <a:effectLst>
            <a:innerShdw blurRad="114300">
              <a:prstClr val="black"/>
            </a:innerShdw>
          </a:effectLst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0" name="Блок-схема: узел 19"/>
          <p:cNvSpPr/>
          <p:nvPr/>
        </p:nvSpPr>
        <p:spPr>
          <a:xfrm>
            <a:off x="3000364" y="5643578"/>
            <a:ext cx="714380" cy="714380"/>
          </a:xfrm>
          <a:prstGeom prst="flowChartConnector">
            <a:avLst/>
          </a:prstGeom>
          <a:effectLst>
            <a:innerShdw blurRad="114300">
              <a:prstClr val="black"/>
            </a:innerShdw>
          </a:effectLst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1" name="TextBox 30"/>
          <p:cNvSpPr txBox="1">
            <a:spLocks noChangeArrowheads="1"/>
          </p:cNvSpPr>
          <p:nvPr/>
        </p:nvSpPr>
        <p:spPr bwMode="auto">
          <a:xfrm>
            <a:off x="7858125" y="1785938"/>
            <a:ext cx="1000125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5400" b="1">
                <a:solidFill>
                  <a:schemeClr val="bg1"/>
                </a:solidFill>
                <a:latin typeface="Times New Roman" pitchFamily="18" charset="0"/>
              </a:rPr>
              <a:t>9</a:t>
            </a:r>
          </a:p>
        </p:txBody>
      </p:sp>
      <p:sp>
        <p:nvSpPr>
          <p:cNvPr id="32" name="TextBox 31"/>
          <p:cNvSpPr txBox="1">
            <a:spLocks noChangeArrowheads="1"/>
          </p:cNvSpPr>
          <p:nvPr/>
        </p:nvSpPr>
        <p:spPr bwMode="auto">
          <a:xfrm>
            <a:off x="7786688" y="3643313"/>
            <a:ext cx="1000125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5400" b="1">
                <a:solidFill>
                  <a:schemeClr val="bg1"/>
                </a:solidFill>
                <a:latin typeface="Times New Roman" pitchFamily="18" charset="0"/>
              </a:rPr>
              <a:t>6</a:t>
            </a:r>
          </a:p>
        </p:txBody>
      </p:sp>
      <p:sp>
        <p:nvSpPr>
          <p:cNvPr id="33" name="Скругленная прямоугольная выноска 32"/>
          <p:cNvSpPr/>
          <p:nvPr/>
        </p:nvSpPr>
        <p:spPr>
          <a:xfrm>
            <a:off x="2000250" y="2714625"/>
            <a:ext cx="5500688" cy="1214438"/>
          </a:xfrm>
          <a:prstGeom prst="wedgeRoundRectCallout">
            <a:avLst>
              <a:gd name="adj1" fmla="val 62554"/>
              <a:gd name="adj2" fmla="val 198256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4" name="TextBox 33"/>
          <p:cNvSpPr txBox="1"/>
          <p:nvPr/>
        </p:nvSpPr>
        <p:spPr>
          <a:xfrm>
            <a:off x="2071688" y="2928938"/>
            <a:ext cx="5357812" cy="7699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dirty="0">
                <a:solidFill>
                  <a:schemeClr val="accent6"/>
                </a:solidFill>
                <a:latin typeface="+mn-lt"/>
              </a:rPr>
              <a:t>Кузнецкая крепость</a:t>
            </a:r>
          </a:p>
        </p:txBody>
      </p:sp>
      <p:sp>
        <p:nvSpPr>
          <p:cNvPr id="7199" name="TextBox 20"/>
          <p:cNvSpPr txBox="1">
            <a:spLocks noChangeArrowheads="1"/>
          </p:cNvSpPr>
          <p:nvPr/>
        </p:nvSpPr>
        <p:spPr bwMode="auto">
          <a:xfrm>
            <a:off x="428625" y="571500"/>
            <a:ext cx="6572250" cy="1938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>
                <a:solidFill>
                  <a:schemeClr val="bg1"/>
                </a:solidFill>
                <a:latin typeface="Times New Roman" pitchFamily="18" charset="0"/>
              </a:rPr>
              <a:t>Ядра для пушки разложили в три кучки так, что  во второй кучке ядер вдвое больше, чем в первой, а в третьей втрое больше, чем во второй. Сколько ядер в третьей кучке, если всего их 27?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56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3.33333E-6 L 0.55017 0.23218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5" y="11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 nodeType="clickPar">
                      <p:stCondLst>
                        <p:cond delay="0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1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2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7.77778E-6 C 0.01806 0.01621 0.00694 0.00811 0.05347 0.00232 C 0.08663 -0.00185 0.1184 -0.01712 0.15174 -0.0206 C 0.15469 -0.02222 0.15746 -0.0243 0.16042 -0.02523 C 0.16892 -0.028 0.18628 -0.03217 0.18628 -0.03217 C 0.19618 -0.03865 0.20486 -0.04467 0.21562 -0.04837 C 0.2316 -0.0537 0.23299 -0.05092 0.24653 -0.0574 C 0.26094 -0.06435 0.27431 -0.0706 0.28976 -0.07361 C 0.30503 -0.08703 0.28576 -0.07083 0.3 -0.08055 C 0.30729 -0.08541 0.31163 -0.09374 0.3191 -0.09884 C 0.33594 -0.11018 0.35451 -0.12036 0.3724 -0.1287 C 0.37465 -0.13101 0.37674 -0.13402 0.37934 -0.13564 C 0.38142 -0.13703 0.38455 -0.13587 0.38628 -0.13796 C 0.3941 -0.14745 0.40139 -0.16481 0.40694 -0.17708 C 0.40746 -0.18078 0.40764 -0.18472 0.40868 -0.18842 C 0.40937 -0.19097 0.41215 -0.19259 0.41215 -0.19536 C 0.41215 -0.22615 0.41024 -0.25671 0.40868 -0.28726 C 0.40816 -0.29629 0.40382 -0.30925 0.40174 -0.31759 C 0.40052 -0.32199 0.39826 -0.33101 0.39826 -0.33101 C 0.39913 -0.38541 0.38733 -0.44444 0.42413 -0.47824 C 0.42917 -0.48842 0.43941 -0.49351 0.44826 -0.49652 C 0.45885 -0.51064 0.46562 -0.51666 0.4724 -0.53564 C 0.46892 -0.56273 0.47014 -0.5618 0.45694 -0.57939 C 0.45399 -0.59097 0.44861 -0.59768 0.44323 -0.60694 C 0.43351 -0.62361 0.44115 -0.61898 0.42934 -0.62291 C 0.41823 -0.63286 0.40451 -0.64166 0.39149 -0.64606 C 0.38281 -0.6537 0.37309 -0.65624 0.36389 -0.66203 C 0.34653 -0.67268 0.33038 -0.68611 0.31215 -0.69421 C 0.30174 -0.69884 0.28906 -0.69861 0.27934 -0.70578 C 0.27344 -0.70995 0.26858 -0.71689 0.26215 -0.71967 C 0.25347 -0.72337 0.24496 -0.72708 0.23628 -0.73101 C 0.23073 -0.73356 0.22743 -0.73217 0.2224 -0.73564 C 0.20746 -0.7456 0.22031 -0.7405 0.20694 -0.7449 C 0.20017 -0.75092 0.19705 -0.7581 0.18976 -0.76319 C 0.18542 -0.77199 0.18767 -0.76828 0.18281 -0.77476 " pathEditMode="relative" ptsTypes="ffffffffffffffffffffffffffffffffffA">
                                      <p:cBhvr>
                                        <p:cTn id="23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 nodeType="clickPar">
                      <p:stCondLst>
                        <p:cond delay="0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8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04 0.00186 C 0.04045 0.00973 0.14166 -3.33333E-6 0.16458 -0.00046 C 0.18489 -0.01157 0.20833 -0.01435 0.23003 -0.01875 C 0.24496 -0.01805 0.26007 -0.0199 0.27482 -0.01666 C 0.27847 -0.01597 0.28038 -0.00995 0.2835 -0.0074 C 0.29062 -0.00162 0.29948 0.00209 0.30764 0.00417 C 0.31337 0.01181 0.31927 0.01736 0.32482 0.02477 C 0.32986 0.04468 0.32916 0.06898 0.33003 0.08912 C 0.32951 0.10903 0.32969 0.12917 0.3283 0.14908 C 0.32795 0.15463 0.325 0.15949 0.32482 0.16505 C 0.32378 0.21204 0.32378 0.26273 0.36284 0.2801 C 0.36805 0.29028 0.36771 0.30139 0.37135 0.31227 C 0.37222 0.31482 0.37378 0.31667 0.37482 0.31898 C 0.37604 0.32199 0.37743 0.325 0.3783 0.32824 C 0.37916 0.33125 0.37899 0.33473 0.38003 0.3375 C 0.38194 0.34236 0.38698 0.35116 0.38698 0.35139 C 0.38889 0.35857 0.38732 0.3676 0.39045 0.37431 C 0.39739 0.38889 0.42378 0.38773 0.43177 0.38797 C 0.62326 0.39306 0.61094 0.3926 0.74375 0.3926 " pathEditMode="relative" rAng="0" ptsTypes="ffffffffffffffffffA">
                                      <p:cBhvr>
                                        <p:cTn id="30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72" y="18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</p:childTnLst>
        </p:cTn>
      </p:par>
    </p:tnLst>
    <p:bldLst>
      <p:bldP spid="26" grpId="0"/>
      <p:bldP spid="31" grpId="0"/>
      <p:bldP spid="32" grpId="0"/>
      <p:bldP spid="33" grpId="0" animBg="1"/>
      <p:bldP spid="3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Рисунок 3" descr="http://www.depcult.ru/i/7ch/14_big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071688"/>
            <a:ext cx="5238750" cy="3935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1187624" y="-171400"/>
            <a:ext cx="6533712" cy="160043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+mn-lt"/>
              </a:rPr>
              <a:t>Кузнецкая крепость</a:t>
            </a:r>
            <a:br>
              <a:rPr lang="ru-RU" sz="5400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+mn-lt"/>
              </a:rPr>
            </a:br>
            <a:r>
              <a:rPr lang="ru-RU" sz="4400" b="1" i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+mn-lt"/>
              </a:rPr>
              <a:t>г. Новокузнецк</a:t>
            </a:r>
            <a:endParaRPr lang="ru-RU" sz="4400" b="1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  <a:latin typeface="+mn-lt"/>
            </a:endParaRPr>
          </a:p>
        </p:txBody>
      </p:sp>
      <p:sp>
        <p:nvSpPr>
          <p:cNvPr id="8196" name="Прямоугольник 5"/>
          <p:cNvSpPr>
            <a:spLocks noChangeArrowheads="1"/>
          </p:cNvSpPr>
          <p:nvPr/>
        </p:nvSpPr>
        <p:spPr bwMode="auto">
          <a:xfrm>
            <a:off x="5214938" y="1457325"/>
            <a:ext cx="3929062" cy="4708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 sz="2200" b="1">
                <a:latin typeface="Times New Roman" pitchFamily="18" charset="0"/>
              </a:rPr>
              <a:t>Кузнецкая крепость – памятник истории, военно-инженерного искусства и архитектуры федерального значения. Крепость, заложенная на горе Вознесенской в 1799г., является уникальным архитектурным памятником для всей Западной Сибири, </a:t>
            </a:r>
            <a:r>
              <a:rPr lang="ru-RU" sz="2000" b="1">
                <a:latin typeface="Times New Roman" pitchFamily="18" charset="0"/>
              </a:rPr>
              <a:t>так как является единственным каменным фортификационным сооружением 19 века, сохранившимся до наших дней.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4"/>
          <p:cNvPicPr>
            <a:picLocks noChangeAspect="1" noChangeArrowheads="1"/>
          </p:cNvPicPr>
          <p:nvPr/>
        </p:nvPicPr>
        <p:blipFill>
          <a:blip r:embed="rId2"/>
          <a:srcRect r="9200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0" y="0"/>
            <a:ext cx="4643438" cy="335756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4572000" y="0"/>
            <a:ext cx="4572000" cy="335756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0" y="3357563"/>
            <a:ext cx="4572000" cy="350043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4572000" y="3357563"/>
            <a:ext cx="4572000" cy="350043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0" y="0"/>
            <a:ext cx="4572000" cy="31702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>
              <a:defRPr/>
            </a:pPr>
            <a:r>
              <a:rPr lang="ru-RU" sz="4000" b="1" dirty="0">
                <a:latin typeface="+mn-lt"/>
              </a:rPr>
              <a:t>1. Петух стоя на одной ноге весит  4  кг, сколько весит петух, стоя на  двух ногах?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572000" y="0"/>
            <a:ext cx="4572000" cy="25542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342900" indent="-342900">
              <a:defRPr/>
            </a:pPr>
            <a:r>
              <a:rPr lang="ru-RU" sz="4000" b="1" dirty="0">
                <a:latin typeface="+mn-lt"/>
              </a:rPr>
              <a:t>  </a:t>
            </a:r>
            <a:r>
              <a:rPr lang="ru-RU" sz="4000" b="1" dirty="0">
                <a:solidFill>
                  <a:schemeClr val="accent2">
                    <a:lumMod val="75000"/>
                  </a:schemeClr>
                </a:solidFill>
                <a:latin typeface="+mn-lt"/>
              </a:rPr>
              <a:t>2. Сколько будет:</a:t>
            </a:r>
          </a:p>
          <a:p>
            <a:pPr marL="342900" indent="-342900" algn="just">
              <a:defRPr/>
            </a:pPr>
            <a:r>
              <a:rPr lang="ru-RU" sz="4000" b="1" dirty="0">
                <a:solidFill>
                  <a:schemeClr val="accent2">
                    <a:lumMod val="75000"/>
                  </a:schemeClr>
                </a:solidFill>
                <a:latin typeface="+mn-lt"/>
              </a:rPr>
              <a:t>  Три плюс три умножить на три?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0" y="3357563"/>
            <a:ext cx="4357688" cy="31702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>
              <a:defRPr/>
            </a:pPr>
            <a:r>
              <a:rPr lang="ru-RU" sz="4000" b="1" dirty="0">
                <a:solidFill>
                  <a:schemeClr val="accent2">
                    <a:lumMod val="75000"/>
                  </a:schemeClr>
                </a:solidFill>
                <a:latin typeface="+mn-lt"/>
              </a:rPr>
              <a:t>3. У треугольника  три угла , если один срезать, сколько останется?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4643438" y="3429000"/>
            <a:ext cx="4214812" cy="30464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>
              <a:defRPr/>
            </a:pPr>
            <a:r>
              <a:rPr lang="ru-RU" sz="3200" b="1" dirty="0">
                <a:latin typeface="+mn-lt"/>
              </a:rPr>
              <a:t>4. Бежала тройка лошадей, каждая пробежала по пять километров. Сколько  километров проехал ямщик?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9" grpId="0" animBg="1"/>
      <p:bldP spid="11" grpId="0" animBg="1"/>
      <p:bldP spid="12" grpId="0"/>
      <p:bldP spid="13" grpId="0"/>
      <p:bldP spid="13" grpId="1"/>
      <p:bldP spid="14" grpId="0"/>
      <p:bldP spid="14" grpId="1"/>
      <p:bldP spid="15" grpId="0"/>
      <p:bldP spid="15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435127" y="138698"/>
            <a:ext cx="6327566" cy="147732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+mn-lt"/>
              </a:rPr>
              <a:t>Томская </a:t>
            </a:r>
            <a:r>
              <a:rPr lang="ru-RU" sz="5400" b="1" dirty="0" err="1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+mn-lt"/>
              </a:rPr>
              <a:t>Писаница</a:t>
            </a:r>
            <a:r>
              <a:rPr lang="ru-RU" sz="5400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+mn-lt"/>
              </a:rPr>
              <a:t>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+mn-lt"/>
              </a:rPr>
              <a:t>(</a:t>
            </a:r>
            <a:r>
              <a:rPr lang="ru-RU" sz="3600" b="1" dirty="0" err="1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+mn-lt"/>
              </a:rPr>
              <a:t>Яшкинский</a:t>
            </a:r>
            <a:r>
              <a:rPr lang="ru-RU" sz="3600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+mn-lt"/>
              </a:rPr>
              <a:t> район)</a:t>
            </a:r>
          </a:p>
        </p:txBody>
      </p:sp>
      <p:pic>
        <p:nvPicPr>
          <p:cNvPr id="10243" name="Рисунок 5" descr="http://www.depcult.ru/i/7ch/25_big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85850" y="1616075"/>
            <a:ext cx="7026275" cy="3252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4" name="TextBox 7"/>
          <p:cNvSpPr txBox="1">
            <a:spLocks noChangeArrowheads="1"/>
          </p:cNvSpPr>
          <p:nvPr/>
        </p:nvSpPr>
        <p:spPr bwMode="auto">
          <a:xfrm>
            <a:off x="323850" y="5157788"/>
            <a:ext cx="8640763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>
              <a:latin typeface="Times New Roman" pitchFamily="18" charset="0"/>
            </a:endParaRPr>
          </a:p>
        </p:txBody>
      </p:sp>
      <p:sp>
        <p:nvSpPr>
          <p:cNvPr id="10245" name="TextBox 9"/>
          <p:cNvSpPr txBox="1">
            <a:spLocks noChangeArrowheads="1"/>
          </p:cNvSpPr>
          <p:nvPr/>
        </p:nvSpPr>
        <p:spPr bwMode="auto">
          <a:xfrm>
            <a:off x="0" y="4857750"/>
            <a:ext cx="9145588" cy="181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 sz="2800" b="1">
                <a:latin typeface="Times New Roman" pitchFamily="18" charset="0"/>
              </a:rPr>
              <a:t>На правом скалистом берегу р. Томь в границах Яшкинского района находятся уникальные рисунки древних людей — петроглифы, составляющих единую группу памятников наскального искусства Притомья.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280525" cy="6713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1643042" y="0"/>
            <a:ext cx="6235426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5400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Физкультминутка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933</TotalTime>
  <Words>661</Words>
  <Application>Microsoft Office PowerPoint</Application>
  <PresentationFormat>Экран (4:3)</PresentationFormat>
  <Paragraphs>174</Paragraphs>
  <Slides>19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6" baseType="lpstr">
      <vt:lpstr>Arial</vt:lpstr>
      <vt:lpstr>Times New Roman</vt:lpstr>
      <vt:lpstr>Wingdings 2</vt:lpstr>
      <vt:lpstr>Wingdings</vt:lpstr>
      <vt:lpstr>Wingdings 3</vt:lpstr>
      <vt:lpstr>Calibri</vt:lpstr>
      <vt:lpstr>Апекс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Использованные источники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Тимоня</cp:lastModifiedBy>
  <cp:revision>76</cp:revision>
  <dcterms:created xsi:type="dcterms:W3CDTF">2013-03-26T10:53:12Z</dcterms:created>
  <dcterms:modified xsi:type="dcterms:W3CDTF">2014-09-08T12:58:25Z</dcterms:modified>
</cp:coreProperties>
</file>