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73" r:id="rId4"/>
    <p:sldId id="274" r:id="rId5"/>
    <p:sldId id="262" r:id="rId6"/>
    <p:sldId id="278" r:id="rId7"/>
    <p:sldId id="280" r:id="rId8"/>
    <p:sldId id="277" r:id="rId9"/>
    <p:sldId id="265" r:id="rId10"/>
    <p:sldId id="302" r:id="rId11"/>
    <p:sldId id="283" r:id="rId12"/>
    <p:sldId id="297" r:id="rId13"/>
    <p:sldId id="298" r:id="rId14"/>
    <p:sldId id="284" r:id="rId15"/>
    <p:sldId id="286" r:id="rId16"/>
    <p:sldId id="285" r:id="rId17"/>
    <p:sldId id="281" r:id="rId18"/>
    <p:sldId id="303" r:id="rId19"/>
    <p:sldId id="295" r:id="rId20"/>
    <p:sldId id="289" r:id="rId21"/>
    <p:sldId id="299" r:id="rId22"/>
    <p:sldId id="301" r:id="rId23"/>
    <p:sldId id="282" r:id="rId24"/>
    <p:sldId id="258" r:id="rId25"/>
    <p:sldId id="259" r:id="rId26"/>
    <p:sldId id="263" r:id="rId27"/>
    <p:sldId id="264" r:id="rId28"/>
    <p:sldId id="294" r:id="rId29"/>
    <p:sldId id="272" r:id="rId30"/>
    <p:sldId id="287" r:id="rId31"/>
    <p:sldId id="292" r:id="rId32"/>
    <p:sldId id="290" r:id="rId33"/>
    <p:sldId id="291" r:id="rId34"/>
    <p:sldId id="293" r:id="rId35"/>
    <p:sldId id="296" r:id="rId36"/>
    <p:sldId id="300" r:id="rId37"/>
    <p:sldId id="266" r:id="rId38"/>
    <p:sldId id="267" r:id="rId39"/>
    <p:sldId id="26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5475-4B89-479D-8D13-16E3F99D3502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0480-803D-45CE-98EC-99AC887B3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0480-803D-45CE-98EC-99AC887B30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9EA6-4F71-493A-A437-3F0C86F58F15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1F76-3D84-4602-9214-194A5543A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biography/75861/%D0%9C%D0%B0%D0%B7%D1%83%D1%80%D1%83%D0%B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57166"/>
            <a:ext cx="67151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Аляска – Сибирь – 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перегоночная трасса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5"/>
            <a:ext cx="83582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70-летию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1942-1945г.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34" y="1928802"/>
          <a:ext cx="8429684" cy="3373630"/>
        </p:xfrm>
        <a:graphic>
          <a:graphicData uri="http://schemas.openxmlformats.org/presentationml/2006/ole">
            <p:oleObj spid="_x0000_s4098" name="Документ" r:id="rId4" imgW="2558880" imgH="10238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Надежда\Рабочий стол\Приле из США с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4822" y="6143644"/>
            <a:ext cx="59962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Лятящие</a:t>
            </a:r>
            <a:r>
              <a:rPr lang="ru-RU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из Америки самолёты</a:t>
            </a:r>
            <a:endParaRPr lang="ru-RU" sz="28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Надежда\Рабочий стол\clip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6574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6215082"/>
            <a:ext cx="8286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Перед вылетом на аэродроме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Уэлькаль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Надежда\Рабочий стол\1943 Гидросамолёт Каталина на Л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5672" cy="48996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929330"/>
            <a:ext cx="78581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Гидросамолёт «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Каталина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на Лене 1943 г.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Надежда\Рабочий стол\Над Верхоянским хребь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9984"/>
            <a:ext cx="9144000" cy="61836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4822" y="6286519"/>
            <a:ext cx="51343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Над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Верхоянским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хребтом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</a:rPr>
              <a:t>Американские летчики доставляли самолеты от авиационных заводов, расположенных на севере США, через Канаду в </a:t>
            </a:r>
            <a:r>
              <a:rPr lang="ru-RU" sz="2000" b="1" dirty="0" err="1" smtClean="0">
                <a:solidFill>
                  <a:srgbClr val="7030A0"/>
                </a:solidFill>
              </a:rPr>
              <a:t>Фэрбенкс</a:t>
            </a:r>
            <a:r>
              <a:rPr lang="ru-RU" sz="2000" b="1" dirty="0" smtClean="0">
                <a:solidFill>
                  <a:srgbClr val="7030A0"/>
                </a:solidFill>
              </a:rPr>
              <a:t>, где находилась советская военная миссия, принимавшая технику. Здесь эстафету подхватывали наши летчики из 1-го ПАП. Они перегоняли самолеты через Берингов пролив до </a:t>
            </a:r>
            <a:r>
              <a:rPr lang="ru-RU" sz="2000" b="1" dirty="0" err="1" smtClean="0">
                <a:solidFill>
                  <a:srgbClr val="7030A0"/>
                </a:solidFill>
              </a:rPr>
              <a:t>Уэлькаля</a:t>
            </a:r>
            <a:r>
              <a:rPr lang="ru-RU" sz="2000" b="1" dirty="0" smtClean="0">
                <a:solidFill>
                  <a:srgbClr val="7030A0"/>
                </a:solidFill>
              </a:rPr>
              <a:t> – аэродрома на берегу </a:t>
            </a:r>
            <a:r>
              <a:rPr lang="ru-RU" sz="2000" b="1" dirty="0" err="1" smtClean="0">
                <a:solidFill>
                  <a:srgbClr val="7030A0"/>
                </a:solidFill>
              </a:rPr>
              <a:t>Анадырского</a:t>
            </a:r>
            <a:r>
              <a:rPr lang="ru-RU" sz="2000" b="1" dirty="0" smtClean="0">
                <a:solidFill>
                  <a:srgbClr val="7030A0"/>
                </a:solidFill>
              </a:rPr>
              <a:t> залива. 2-й ПАП базировался в </a:t>
            </a:r>
            <a:r>
              <a:rPr lang="ru-RU" sz="2000" b="1" dirty="0" err="1" smtClean="0">
                <a:solidFill>
                  <a:srgbClr val="7030A0"/>
                </a:solidFill>
              </a:rPr>
              <a:t>Уэлькале</a:t>
            </a:r>
            <a:r>
              <a:rPr lang="ru-RU" sz="2000" b="1" dirty="0" smtClean="0">
                <a:solidFill>
                  <a:srgbClr val="7030A0"/>
                </a:solidFill>
              </a:rPr>
              <a:t> и перегонял самолеты до Сеймчана. 3-й ПАП – до Якутска, 4-й – до Киренска, на последнем участке Киренск – Красноярск работал 5-й ПАП. От Красноярска на фронт бомбардировщики доставлялись летом, а истребители – на железнодорожных платформах.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Надежда\Рабочий стол\clip_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153" y="2500306"/>
            <a:ext cx="7300848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 Красноярске летчики и технический персонал 5-го перегоночного авиаполка жили в доме № 35 по улице Вавилова, здесь же располагался штаб авиатрассы. Этот дом был построен в 1934 г. для летчиков и технического персонала красноярского </a:t>
            </a:r>
            <a:r>
              <a:rPr lang="ru-RU" sz="2000" b="1" dirty="0" err="1" smtClean="0">
                <a:solidFill>
                  <a:srgbClr val="7030A0"/>
                </a:solidFill>
              </a:rPr>
              <a:t>гидропорта</a:t>
            </a:r>
            <a:r>
              <a:rPr lang="ru-RU" sz="2000" b="1" dirty="0" smtClean="0">
                <a:solidFill>
                  <a:srgbClr val="7030A0"/>
                </a:solidFill>
              </a:rPr>
              <a:t>, располагавшегося на острове Молокова. Дом возведен по инициативе И. П. </a:t>
            </a:r>
            <a:r>
              <a:rPr lang="ru-RU" sz="2000" b="1" dirty="0" err="1" smtClean="0">
                <a:solidFill>
                  <a:srgbClr val="7030A0"/>
                </a:solidFill>
              </a:rPr>
              <a:t>Мазурука</a:t>
            </a:r>
            <a:r>
              <a:rPr lang="ru-RU" sz="2000" b="1" dirty="0" smtClean="0">
                <a:solidFill>
                  <a:srgbClr val="7030A0"/>
                </a:solidFill>
              </a:rPr>
              <a:t>, а строили здание заключенные </a:t>
            </a:r>
            <a:r>
              <a:rPr lang="ru-RU" sz="2000" b="1" dirty="0" err="1" smtClean="0">
                <a:solidFill>
                  <a:srgbClr val="7030A0"/>
                </a:solidFill>
              </a:rPr>
              <a:t>ГУЛАГа</a:t>
            </a:r>
            <a:r>
              <a:rPr lang="ru-RU" sz="2000" b="1" dirty="0" smtClean="0">
                <a:solidFill>
                  <a:srgbClr val="7030A0"/>
                </a:solidFill>
              </a:rPr>
              <a:t>. Дом имеет два народных названия – «</a:t>
            </a:r>
            <a:r>
              <a:rPr lang="ru-RU" sz="2000" b="1" dirty="0" err="1" smtClean="0">
                <a:solidFill>
                  <a:srgbClr val="7030A0"/>
                </a:solidFill>
              </a:rPr>
              <a:t>Авиадом</a:t>
            </a:r>
            <a:r>
              <a:rPr lang="ru-RU" sz="2000" b="1" dirty="0" smtClean="0">
                <a:solidFill>
                  <a:srgbClr val="7030A0"/>
                </a:solidFill>
              </a:rPr>
              <a:t>» и «Дом </a:t>
            </a:r>
            <a:r>
              <a:rPr lang="ru-RU" sz="2000" b="1" dirty="0" err="1" smtClean="0">
                <a:solidFill>
                  <a:srgbClr val="7030A0"/>
                </a:solidFill>
              </a:rPr>
              <a:t>Мазурука</a:t>
            </a:r>
            <a:r>
              <a:rPr lang="ru-RU" sz="2000" b="1" dirty="0" smtClean="0">
                <a:solidFill>
                  <a:srgbClr val="7030A0"/>
                </a:solidFill>
              </a:rPr>
              <a:t>». </a:t>
            </a:r>
            <a:r>
              <a:rPr lang="ru-RU" sz="2000" b="1" dirty="0" err="1" smtClean="0">
                <a:solidFill>
                  <a:srgbClr val="7030A0"/>
                </a:solidFill>
              </a:rPr>
              <a:t>Мазурук</a:t>
            </a:r>
            <a:r>
              <a:rPr lang="ru-RU" sz="2000" b="1" dirty="0" smtClean="0">
                <a:solidFill>
                  <a:srgbClr val="7030A0"/>
                </a:solidFill>
              </a:rPr>
              <a:t> стал известен еще до войны как полярный летчик, участник высадки Папанина на Северном полюсе. В годы существования </a:t>
            </a:r>
            <a:r>
              <a:rPr lang="ru-RU" sz="2000" b="1" dirty="0" err="1" smtClean="0">
                <a:solidFill>
                  <a:srgbClr val="7030A0"/>
                </a:solidFill>
              </a:rPr>
              <a:t>АЛСИБа</a:t>
            </a:r>
            <a:r>
              <a:rPr lang="ru-RU" sz="2000" b="1" dirty="0" smtClean="0">
                <a:solidFill>
                  <a:srgbClr val="7030A0"/>
                </a:solidFill>
              </a:rPr>
              <a:t> бытовала поговорка: «Не будь </a:t>
            </a:r>
            <a:r>
              <a:rPr lang="ru-RU" sz="2000" b="1" dirty="0" err="1" smtClean="0">
                <a:solidFill>
                  <a:srgbClr val="7030A0"/>
                </a:solidFill>
              </a:rPr>
              <a:t>дураком</a:t>
            </a:r>
            <a:r>
              <a:rPr lang="ru-RU" sz="2000" b="1" dirty="0" smtClean="0">
                <a:solidFill>
                  <a:srgbClr val="7030A0"/>
                </a:solidFill>
              </a:rPr>
              <a:t> – летай с </a:t>
            </a:r>
            <a:r>
              <a:rPr lang="ru-RU" sz="2000" b="1" dirty="0" err="1" smtClean="0">
                <a:solidFill>
                  <a:srgbClr val="7030A0"/>
                </a:solidFill>
              </a:rPr>
              <a:t>Мазуруком</a:t>
            </a:r>
            <a:r>
              <a:rPr lang="ru-RU" sz="2000" b="1" dirty="0" smtClean="0">
                <a:solidFill>
                  <a:srgbClr val="7030A0"/>
                </a:solidFill>
              </a:rPr>
              <a:t>».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Надежда\Рабочий стол\clip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3" y="6286520"/>
            <a:ext cx="55007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Здание авиа мастерских в </a:t>
            </a:r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Покровске</a:t>
            </a:r>
            <a:endParaRPr lang="ru-RU" sz="2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Герой Советского Союза полковник Илья Павлович     </a:t>
            </a:r>
            <a:r>
              <a:rPr lang="ru-RU" dirty="0" err="1" smtClean="0">
                <a:solidFill>
                  <a:srgbClr val="7030A0"/>
                </a:solidFill>
              </a:rPr>
              <a:t>Мазурук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520861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Менее чем за год была              построена авиалиния протяженностью около 5000 км, 17 аэродромов. Для перегонки американских самолетов: истребителей, средних бомбардировщиков и транспортных С-47 – была сформирована 1-я перегоночная авиадивизия под командованием Героя Советского Союза полковника </a:t>
            </a:r>
            <a:r>
              <a:rPr lang="ru-RU" sz="2000" b="1" dirty="0" smtClean="0">
                <a:solidFill>
                  <a:srgbClr val="0070C0"/>
                </a:solidFill>
                <a:hlinkClick r:id="rId3"/>
              </a:rPr>
              <a:t>Ильи Павловича </a:t>
            </a:r>
            <a:r>
              <a:rPr lang="ru-RU" sz="2000" b="1" dirty="0" err="1" smtClean="0">
                <a:solidFill>
                  <a:srgbClr val="0070C0"/>
                </a:solidFill>
                <a:hlinkClick r:id="rId3"/>
              </a:rPr>
              <a:t>Мазурука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C:\Documents and Settings\Надежда\Рабочий стол\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332858" cy="649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Надежда\Рабочий стол\Ком 1 Перег Авиац диви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063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2967335"/>
            <a:ext cx="32861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Командование первой перегоночной авиационной дивизии 1943 г.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Надежда\Рабочий стол\Аляска -Сибирь\Марк Ив. Шевелёв нач. перег. трасс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9069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715015"/>
            <a:ext cx="3357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Марк  Иванович Шевелёв – первый начальник перегоночной трассы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C:\Documents and Settings\Надежда\Рабочий стол\clip_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23208" cy="22567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7" y="264318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Истребитель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63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Кигкобра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В сентябре 2012 года отмечается значимая для истории нашей родины юбилейная дата: 70-летие </a:t>
            </a:r>
            <a:r>
              <a:rPr lang="ru-RU" sz="3200" b="1" dirty="0" err="1">
                <a:solidFill>
                  <a:srgbClr val="7030A0"/>
                </a:solidFill>
              </a:rPr>
              <a:t>авиаперегоночного</a:t>
            </a:r>
            <a:r>
              <a:rPr lang="ru-RU" sz="3200" b="1" dirty="0">
                <a:solidFill>
                  <a:srgbClr val="7030A0"/>
                </a:solidFill>
              </a:rPr>
              <a:t>, до 1998 года секретного, маршрута «Аляска – Сибирь», </a:t>
            </a:r>
            <a:r>
              <a:rPr lang="ru-RU" sz="3200" b="1" dirty="0" smtClean="0">
                <a:solidFill>
                  <a:srgbClr val="7030A0"/>
                </a:solidFill>
              </a:rPr>
              <a:t>авиатрассы</a:t>
            </a:r>
            <a:r>
              <a:rPr lang="ru-RU" sz="3200" b="1" dirty="0">
                <a:solidFill>
                  <a:srgbClr val="7030A0"/>
                </a:solidFill>
              </a:rPr>
              <a:t>, внесшей огромный вклад в победу СССР над фашистской </a:t>
            </a:r>
            <a:r>
              <a:rPr lang="ru-RU" sz="3200" b="1" dirty="0" smtClean="0">
                <a:solidFill>
                  <a:srgbClr val="7030A0"/>
                </a:solidFill>
              </a:rPr>
              <a:t>Германией.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дежда\Рабочий стол\Аляска -Сибирь\2В.И.Кузьмин перв. лёт- яку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4283682" cy="65445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572140"/>
            <a:ext cx="321471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В.И.Кузьмин – первый лётчик 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якутянин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перегоночной трассе</a:t>
            </a:r>
            <a:endParaRPr lang="ru-RU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C:\Documents and Settings\Надежда\Рабочий стол\Аляска -Сибирь\Перегоночный бомбардировщ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Надежда\Рабочий стол\Н.Алеександров на фоне нем. троф сам Зибель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569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857892"/>
            <a:ext cx="83582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Н. Александров на фоне немецкого трофейного самолёта «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Зибель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Надежда\Рабочий стол\Вас.Молоков пол. лёт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49" y="0"/>
            <a:ext cx="49720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967335"/>
            <a:ext cx="271464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Василий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Молоков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полярный лётчик перегоночной трассы Аляска - Сибирь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Бомбардировщики и транспортные самолеты обычно перегонялись поодиночке или по два-три, истребители же группами, которые вели лидеры-бомбардировщики. Дальность полета у истребителей была небольшой, поэтому маршрут, протяженность которого от </a:t>
            </a:r>
            <a:r>
              <a:rPr lang="ru-RU" sz="2000" b="1" dirty="0" err="1" smtClean="0"/>
              <a:t>Фэрбенкса</a:t>
            </a:r>
            <a:r>
              <a:rPr lang="ru-RU" sz="2000" b="1" dirty="0" smtClean="0"/>
              <a:t> до Красноярска составляла 6500 км.</a:t>
            </a:r>
            <a:endParaRPr lang="ru-RU" sz="2000" b="1" dirty="0"/>
          </a:p>
        </p:txBody>
      </p:sp>
      <p:pic>
        <p:nvPicPr>
          <p:cNvPr id="3" name="Picture 2" descr="C:\Documents and Settings\Надежда\Рабочий стол\Аляска -Сибирь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726803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Надежда\Рабочий стол\Аляска -Сибирь\3 перег авиап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22055" cy="54772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896881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Первый перегоночный авиаполк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Надежда\Рабочий стол\Аляска -Сибирь\Истор. Алси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9" y="357166"/>
            <a:ext cx="5072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</a:t>
            </a:r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Алсиба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572428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Надежда\Рабочий стол\Аляска -Сибирь\Ледяной маршрут ленд -ли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00" y="149632"/>
            <a:ext cx="8629518" cy="649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дежда\Рабочий стол\Аляска -Сибирь\Лет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56" y="522687"/>
            <a:ext cx="8278010" cy="590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Надежда\Рабочий стол\Аляска -Сибирь\Газ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92665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За время войны по трассе было доставлено около 8000 самолетов. Всего же от союзников наша страна получила 18295 самолетов. Поставки по ленд-лизу составляли примерно 20% от выпуска отечественной авиапромышленности. По </a:t>
            </a:r>
            <a:r>
              <a:rPr lang="ru-RU" sz="2400" b="1" dirty="0" err="1" smtClean="0">
                <a:solidFill>
                  <a:srgbClr val="7030A0"/>
                </a:solidFill>
              </a:rPr>
              <a:t>АЛСИБу</a:t>
            </a:r>
            <a:r>
              <a:rPr lang="ru-RU" sz="2400" b="1" dirty="0" smtClean="0">
                <a:solidFill>
                  <a:srgbClr val="7030A0"/>
                </a:solidFill>
              </a:rPr>
              <a:t> перегоняли не только самолеты, но и перевозили грузы: военное оборудование, золото, слюду, продовольствие, оборудование для госпиталей.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Героизм тружеников трассы АЛСИБ получил высокую оценку: 1-я перегоночная авиадивизия 5 ноября 1944 года была награждена орденом Красного Знамени, а многие офицеры и солдаты – орденами и медалями.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В начале 1946 г. перегоночная трасса прекратила свою деятельность.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</a:rPr>
              <a:t>Многие годы после войны замалчивалось существование и деятельность перегоночной трассы Аляска – Сибирь. Лишь в начале 1990-х появились первые публикации, поисковые экспедиции, стали открываться памятники и мемориалы памяти погибших летчиков.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11 июня 1942 года Советский Союз и США подписали соглашение о взаимных поставках по ленд-лизу (в годы войны поставки по ленд-лизу получали 42 страны мира).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Вот что писал Сталин Рузвельту осенью 1942 года: «… мы крайне нуждаемся в увеличении поставок самолетов-истребителей современного типа (например, «</a:t>
            </a:r>
            <a:r>
              <a:rPr lang="ru-RU" sz="2000" b="1" dirty="0" err="1" smtClean="0">
                <a:solidFill>
                  <a:srgbClr val="7030A0"/>
                </a:solidFill>
              </a:rPr>
              <a:t>Аэрокобра</a:t>
            </a:r>
            <a:r>
              <a:rPr lang="ru-RU" sz="2000" b="1" dirty="0" smtClean="0">
                <a:solidFill>
                  <a:srgbClr val="7030A0"/>
                </a:solidFill>
              </a:rPr>
              <a:t>»)… Что касается положения на фронте, то Вы, конечно, знаете, что за последние месяцы наше положение на юге, особенно в районе Сталинграда, ухудшилось из-за недостатка у нас самолетов, главным образом, истребителей. У немцев оказался большой резерв самолетов. Немцы имеют на юге минимум двойное превосходство в воздухе, что лишает нас возможности прикрыть свои войска». Рузвельт отвечал: «Я изучаю все возможности увеличения истребителей, поставляемых Советскому Союзу. В октябре мы отправили Вам 276 боевых самолетов, и делается все возможное, чтобы ускорить эти поставки».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дежда\Рабочий стол\Аляска -Сибирь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1" y="0"/>
            <a:ext cx="91359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Надежда\Рабочий стол\Аляска -Сибирь\DSC02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5" y="357166"/>
            <a:ext cx="909697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дежда\Рабочий стол\Аляска -Сибир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дежда\Рабочий стол\Аляска -Сибирь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Надежда\Рабочий стол\Аляска -Сибирь\Авиа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4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4822" y="500042"/>
            <a:ext cx="51343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Авиадом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наши дни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900115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трассе мужества трагически погиб участник перегона, боевой летчик-истребитель, капитан ВВС Красной Армии Григорий Петрович Чуйко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Надежда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98" y="712540"/>
            <a:ext cx="9047402" cy="61454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6000768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Память о погибших лётчиках перегоночной трассы Аляска – Сибирь в </a:t>
            </a:r>
            <a:r>
              <a:rPr lang="ru-RU" sz="2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красноярске</a:t>
            </a:r>
            <a:endParaRPr lang="ru-RU" sz="2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Надежда\Рабочий стол\Пам в Якутс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5715"/>
            <a:ext cx="5857884" cy="6873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715008" y="2214554"/>
            <a:ext cx="342899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Памятник лётчикам перегоночной трассы Аляска - Сибирь в Якутске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Надежда\Рабочий стол\Аляска -Сибирь\П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2890"/>
            <a:ext cx="8904701" cy="616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Надежда\Рабочий стол\Аляска -Сибирь\Памятн перег трасс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Надежда\Рабочий стол\Аляска -Сибирь\Памятник лётчикам Алсчи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</a:rPr>
              <a:t>В октябре 1941 года Госкомитет обороны принял решение об организации доставки из США в нашу страну самолётов-истребителей по воздуху. После всестороннего анализа нескольких вариантов был выбран воздушный путь через Берингов пролив, центральные районы Чукотки и Якутии до Красноярска.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" name="Picture 2" descr="C:\Documents and Settings\Надежда\Рабочий стол\Аляска -Сибирь\Истор.трас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175930" cy="499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Надежда\Рабочий стол\Аляска -Сибирь\Карта трасс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44" y="357166"/>
            <a:ext cx="902933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</a:rPr>
              <a:t>Решено было создать базы для доставки самолётов-истребителей. Сроки строительства были очень напряженными. Работа не прерывалась ни днем, ни ночью, велась и в </a:t>
            </a:r>
            <a:r>
              <a:rPr lang="ru-RU" sz="2000" b="1" dirty="0" err="1" smtClean="0">
                <a:solidFill>
                  <a:srgbClr val="7030A0"/>
                </a:solidFill>
              </a:rPr>
              <a:t>сорока-пятидесятиградусные</a:t>
            </a:r>
            <a:r>
              <a:rPr lang="ru-RU" sz="2000" b="1" dirty="0" smtClean="0">
                <a:solidFill>
                  <a:srgbClr val="7030A0"/>
                </a:solidFill>
              </a:rPr>
              <a:t> морозы, в весеннюю распутицу. На стройках работали как вольнонаемные и </a:t>
            </a:r>
            <a:r>
              <a:rPr lang="ru-RU" sz="2000" b="1" dirty="0" err="1" smtClean="0">
                <a:solidFill>
                  <a:srgbClr val="7030A0"/>
                </a:solidFill>
              </a:rPr>
              <a:t>трудармейцы</a:t>
            </a:r>
            <a:r>
              <a:rPr lang="ru-RU" sz="2000" b="1" dirty="0" smtClean="0">
                <a:solidFill>
                  <a:srgbClr val="7030A0"/>
                </a:solidFill>
              </a:rPr>
              <a:t>, так и заключенные </a:t>
            </a:r>
            <a:r>
              <a:rPr lang="ru-RU" sz="2000" b="1" dirty="0" err="1" smtClean="0">
                <a:solidFill>
                  <a:srgbClr val="7030A0"/>
                </a:solidFill>
              </a:rPr>
              <a:t>ГУЛАГа</a:t>
            </a:r>
            <a:r>
              <a:rPr lang="ru-RU" sz="2000" b="1" dirty="0" smtClean="0">
                <a:solidFill>
                  <a:srgbClr val="7030A0"/>
                </a:solidFill>
              </a:rPr>
              <a:t>. Большую помощь оказывало местное население, состоявшее преимущественно из женщин, стариков и детей. Многие взлетные полосы в условиях вечной мерзлоты застилали сборной металлической сеткой, поставляемой также из США. В Якутске и Киренске были гудронные покрытия, на их прокладку затрачивалось около 5-6 световых дней, но служили они по 20 лет. Строились гудронированные взлетно-посадочные полосы так. Сначала грунт вспахивали </a:t>
            </a:r>
            <a:r>
              <a:rPr lang="ru-RU" sz="2000" b="1" dirty="0" err="1" smtClean="0">
                <a:solidFill>
                  <a:srgbClr val="7030A0"/>
                </a:solidFill>
              </a:rPr>
              <a:t>трехлемешным</a:t>
            </a:r>
            <a:r>
              <a:rPr lang="ru-RU" sz="2000" b="1" dirty="0" smtClean="0">
                <a:solidFill>
                  <a:srgbClr val="7030A0"/>
                </a:solidFill>
              </a:rPr>
              <a:t> тракторным плугом. Затем на вспаханное поле завозили песок, гравий и глину. Вновь перепахивали. Лаборатория брала анализ для определения вязкости и сцепления массы. Вся процедура длилась до тех пор, пока не достигался требуемый коэффициент вязкости. Затем грейдер производил нивелировку полосы и следом </a:t>
            </a:r>
            <a:r>
              <a:rPr lang="ru-RU" sz="2000" b="1" dirty="0" err="1" smtClean="0">
                <a:solidFill>
                  <a:srgbClr val="7030A0"/>
                </a:solidFill>
              </a:rPr>
              <a:t>закатчик</a:t>
            </a:r>
            <a:r>
              <a:rPr lang="ru-RU" sz="2000" b="1" dirty="0" smtClean="0">
                <a:solidFill>
                  <a:srgbClr val="7030A0"/>
                </a:solidFill>
              </a:rPr>
              <a:t> закатывал ее. Около суток полоса сохла.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1944 г</a:t>
            </a:r>
            <a:endParaRPr lang="ru-RU" dirty="0"/>
          </a:p>
        </p:txBody>
      </p:sp>
      <p:pic>
        <p:nvPicPr>
          <p:cNvPr id="3074" name="Picture 2" descr="C:\Documents and Settings\Надежда\Рабочий стол\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2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86578" y="2967335"/>
            <a:ext cx="22145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1944г. Укладка металлической полосы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аэродроме</a:t>
            </a:r>
          </a:p>
          <a:p>
            <a:pPr algn="ctr"/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Тарнюр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Начальником строительства авиалинии был назначен Д. Е. </a:t>
            </a:r>
            <a:r>
              <a:rPr lang="ru-RU" sz="2800" b="1" dirty="0" err="1" smtClean="0">
                <a:solidFill>
                  <a:srgbClr val="7030A0"/>
                </a:solidFill>
              </a:rPr>
              <a:t>Чусов</a:t>
            </a:r>
            <a:r>
              <a:rPr lang="ru-RU" sz="2800" b="1" dirty="0" smtClean="0">
                <a:solidFill>
                  <a:srgbClr val="7030A0"/>
                </a:solidFill>
              </a:rPr>
              <a:t>. Облюбованные изыскателями участки тундры, лесотундры и тайги за короткий срок становились посадочными площадками, а затем – аэродромами. Шла реконструкция аэродромов в Якутске, Красноярске и Киренске, строились новые в </a:t>
            </a:r>
            <a:r>
              <a:rPr lang="ru-RU" sz="2800" b="1" dirty="0" err="1" smtClean="0">
                <a:solidFill>
                  <a:srgbClr val="7030A0"/>
                </a:solidFill>
              </a:rPr>
              <a:t>Уэлькале</a:t>
            </a:r>
            <a:r>
              <a:rPr lang="ru-RU" sz="2800" b="1" dirty="0" smtClean="0">
                <a:solidFill>
                  <a:srgbClr val="7030A0"/>
                </a:solidFill>
              </a:rPr>
              <a:t> и </a:t>
            </a:r>
            <a:r>
              <a:rPr lang="ru-RU" sz="2800" b="1" dirty="0" err="1" smtClean="0">
                <a:solidFill>
                  <a:srgbClr val="7030A0"/>
                </a:solidFill>
              </a:rPr>
              <a:t>Марково</a:t>
            </a:r>
            <a:r>
              <a:rPr lang="ru-RU" sz="2800" b="1" dirty="0" smtClean="0">
                <a:solidFill>
                  <a:srgbClr val="7030A0"/>
                </a:solidFill>
              </a:rPr>
              <a:t> на Чукотке, в Сеймчане на Колыме, создавались запасные и промежуточные а </a:t>
            </a:r>
            <a:r>
              <a:rPr lang="ru-RU" sz="2800" b="1" dirty="0" err="1" smtClean="0">
                <a:solidFill>
                  <a:srgbClr val="7030A0"/>
                </a:solidFill>
              </a:rPr>
              <a:t>Олекминске</a:t>
            </a:r>
            <a:r>
              <a:rPr lang="ru-RU" sz="2800" b="1" dirty="0" smtClean="0">
                <a:solidFill>
                  <a:srgbClr val="7030A0"/>
                </a:solidFill>
              </a:rPr>
              <a:t>, Витиме, Теплом Ключе, Оймяконе, </a:t>
            </a:r>
            <a:r>
              <a:rPr lang="ru-RU" sz="2800" b="1" dirty="0" err="1" smtClean="0">
                <a:solidFill>
                  <a:srgbClr val="7030A0"/>
                </a:solidFill>
              </a:rPr>
              <a:t>Омолоне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Зыренке</a:t>
            </a:r>
            <a:r>
              <a:rPr lang="ru-RU" sz="2800" b="1" dirty="0" smtClean="0">
                <a:solidFill>
                  <a:srgbClr val="7030A0"/>
                </a:solidFill>
              </a:rPr>
              <a:t>. Трасса оснащалась, насколько позволяли возможности того времени, связью, радионавигационным оборудованием, метеорологическими станциями, уточнялись полетные карты прилегающей местности.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дежда\Рабочий стол\Аляска -Сибирь\Мес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876</Words>
  <Application>Microsoft Office PowerPoint</Application>
  <PresentationFormat>Экран (4:3)</PresentationFormat>
  <Paragraphs>41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Документ</vt:lpstr>
      <vt:lpstr>Слайд 1</vt:lpstr>
      <vt:lpstr>В сентябре 2012 года отмечается значимая для истории нашей родины юбилейная дата: 70-летие авиаперегоночного, до 1998 года секретного, маршрута «Аляска – Сибирь», авиатрассы, внесшей огромный вклад в победу СССР над фашистской Германией. </vt:lpstr>
      <vt:lpstr>Многие годы после войны замалчивалось существование и деятельность перегоночной трассы Аляска – Сибирь. Лишь в начале 1990-х появились первые публикации, поисковые экспедиции, стали открываться памятники и мемориалы памяти погибших летчиков. 11 июня 1942 года Советский Союз и США подписали соглашение о взаимных поставках по ленд-лизу (в годы войны поставки по ленд-лизу получали 42 страны мира).  Вот что писал Сталин Рузвельту осенью 1942 года: «… мы крайне нуждаемся в увеличении поставок самолетов-истребителей современного типа (например, «Аэрокобра»)… Что касается положения на фронте, то Вы, конечно, знаете, что за последние месяцы наше положение на юге, особенно в районе Сталинграда, ухудшилось из-за недостатка у нас самолетов, главным образом, истребителей. У немцев оказался большой резерв самолетов. Немцы имеют на юге минимум двойное превосходство в воздухе, что лишает нас возможности прикрыть свои войска». Рузвельт отвечал: «Я изучаю все возможности увеличения истребителей, поставляемых Советскому Союзу. В октябре мы отправили Вам 276 боевых самолетов, и делается все возможное, чтобы ускорить эти поставки».</vt:lpstr>
      <vt:lpstr>В октябре 1941 года Госкомитет обороны принял решение об организации доставки из США в нашу страну самолётов-истребителей по воздуху. После всестороннего анализа нескольких вариантов был выбран воздушный путь через Берингов пролив, центральные районы Чукотки и Якутии до Красноярска. </vt:lpstr>
      <vt:lpstr>Слайд 5</vt:lpstr>
      <vt:lpstr>Решено было создать базы для доставки самолётов-истребителей. Сроки строительства были очень напряженными. Работа не прерывалась ни днем, ни ночью, велась и в сорока-пятидесятиградусные морозы, в весеннюю распутицу. На стройках работали как вольнонаемные и трудармейцы, так и заключенные ГУЛАГа. Большую помощь оказывало местное население, состоявшее преимущественно из женщин, стариков и детей. Многие взлетные полосы в условиях вечной мерзлоты застилали сборной металлической сеткой, поставляемой также из США. В Якутске и Киренске были гудронные покрытия, на их прокладку затрачивалось около 5-6 световых дней, но служили они по 20 лет. Строились гудронированные взлетно-посадочные полосы так. Сначала грунт вспахивали трехлемешным тракторным плугом. Затем на вспаханное поле завозили песок, гравий и глину. Вновь перепахивали. Лаборатория брала анализ для определения вязкости и сцепления массы. Вся процедура длилась до тех пор, пока не достигался требуемый коэффициент вязкости. Затем грейдер производил нивелировку полосы и следом закатчик закатывал ее. Около суток полоса сохла.  </vt:lpstr>
      <vt:lpstr>1944 г</vt:lpstr>
      <vt:lpstr>Начальником строительства авиалинии был назначен Д. Е. Чусов. Облюбованные изыскателями участки тундры, лесотундры и тайги за короткий срок становились посадочными площадками, а затем – аэродромами. Шла реконструкция аэродромов в Якутске, Красноярске и Киренске, строились новые в Уэлькале и Марково на Чукотке, в Сеймчане на Колыме, создавались запасные и промежуточные а Олекминске, Витиме, Теплом Ключе, Оймяконе, Омолоне, Зыренке. Трасса оснащалась, насколько позволяли возможности того времени, связью, радионавигационным оборудованием, метеорологическими станциями, уточнялись полетные карты прилегающей местности.</vt:lpstr>
      <vt:lpstr>Слайд 9</vt:lpstr>
      <vt:lpstr>Слайд 10</vt:lpstr>
      <vt:lpstr>Слайд 11</vt:lpstr>
      <vt:lpstr>Слайд 12</vt:lpstr>
      <vt:lpstr>Слайд 13</vt:lpstr>
      <vt:lpstr>Американские летчики доставляли самолеты от авиационных заводов, расположенных на севере США, через Канаду в Фэрбенкс, где находилась советская военная миссия, принимавшая технику. Здесь эстафету подхватывали наши летчики из 1-го ПАП. Они перегоняли самолеты через Берингов пролив до Уэлькаля – аэродрома на берегу Анадырского залива. 2-й ПАП базировался в Уэлькале и перегонял самолеты до Сеймчана. 3-й ПАП – до Якутска, 4-й – до Киренска, на последнем участке Киренск – Красноярск работал 5-й ПАП. От Красноярска на фронт бомбардировщики доставлялись летом, а истребители – на железнодорожных платформах.  </vt:lpstr>
      <vt:lpstr>В Красноярске летчики и технический персонал 5-го перегоночного авиаполка жили в доме № 35 по улице Вавилова, здесь же располагался штаб авиатрассы. Этот дом был построен в 1934 г. для летчиков и технического персонала красноярского гидропорта, располагавшегося на острове Молокова. Дом возведен по инициативе И. П. Мазурука, а строили здание заключенные ГУЛАГа. Дом имеет два народных названия – «Авиадом» и «Дом Мазурука». Мазурук стал известен еще до войны как полярный летчик, участник высадки Папанина на Северном полюсе. В годы существования АЛСИБа бытовала поговорка: «Не будь дураком – летай с Мазуруком». </vt:lpstr>
      <vt:lpstr>Слайд 16</vt:lpstr>
      <vt:lpstr>Герой Советского Союза полковник Илья Павлович     Мазурук</vt:lpstr>
      <vt:lpstr>Слайд 18</vt:lpstr>
      <vt:lpstr>Слайд 19</vt:lpstr>
      <vt:lpstr>Слайд 20</vt:lpstr>
      <vt:lpstr>Слайд 21</vt:lpstr>
      <vt:lpstr>Слайд 22</vt:lpstr>
      <vt:lpstr>Бомбардировщики и транспортные самолеты обычно перегонялись поодиночке или по два-три, истребители же группами, которые вели лидеры-бомбардировщики. Дальность полета у истребителей была небольшой, поэтому маршрут, протяженность которого от Фэрбенкса до Красноярска составляла 6500 км.</vt:lpstr>
      <vt:lpstr>Слайд 24</vt:lpstr>
      <vt:lpstr>Слайд 25</vt:lpstr>
      <vt:lpstr>Слайд 26</vt:lpstr>
      <vt:lpstr>Слайд 27</vt:lpstr>
      <vt:lpstr>Слайд 28</vt:lpstr>
      <vt:lpstr>За время войны по трассе было доставлено около 8000 самолетов. Всего же от союзников наша страна получила 18295 самолетов. Поставки по ленд-лизу составляли примерно 20% от выпуска отечественной авиапромышленности. По АЛСИБу перегоняли не только самолеты, но и перевозили грузы: военное оборудование, золото, слюду, продовольствие, оборудование для госпиталей.  Героизм тружеников трассы АЛСИБ получил высокую оценку: 1-я перегоночная авиадивизия 5 ноября 1944 года была награждена орденом Красного Знамени, а многие офицеры и солдаты – орденами и медалями. В начале 1946 г. перегоночная трасса прекратила свою деятельность.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30</cp:revision>
  <dcterms:created xsi:type="dcterms:W3CDTF">2012-11-12T04:07:51Z</dcterms:created>
  <dcterms:modified xsi:type="dcterms:W3CDTF">2012-11-13T12:35:30Z</dcterms:modified>
</cp:coreProperties>
</file>