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0"/>
  </p:notesMasterIdLst>
  <p:sldIdLst>
    <p:sldId id="281" r:id="rId2"/>
    <p:sldId id="27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72" r:id="rId14"/>
    <p:sldId id="268" r:id="rId15"/>
    <p:sldId id="269" r:id="rId16"/>
    <p:sldId id="275" r:id="rId17"/>
    <p:sldId id="270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FFCC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8E01-FEFD-431F-A863-2481B31F79E2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196A3-9FF4-4EBF-B0B6-9C2E09E6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196A3-9FF4-4EBF-B0B6-9C2E09E6FC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196A3-9FF4-4EBF-B0B6-9C2E09E6FCF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196A3-9FF4-4EBF-B0B6-9C2E09E6FCF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9BA5-197A-4004-956D-22F13DFB8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6F35B2-21D6-4F1A-A522-4037630E4A8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Р</a:t>
            </a:r>
            <a:r>
              <a:rPr lang="ru-RU" sz="6000" dirty="0" smtClean="0"/>
              <a:t>ешение </a:t>
            </a:r>
            <a:r>
              <a:rPr lang="ru-RU" sz="6000" dirty="0" smtClean="0"/>
              <a:t>задач по генетике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151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Памятка для учащихся 9 – 10 классов</a:t>
            </a: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r>
              <a:rPr lang="ru-RU" sz="1800" b="1" i="1" dirty="0" smtClean="0">
                <a:latin typeface="Arial" charset="0"/>
              </a:rPr>
              <a:t>Составила: Белова Римма Васильевна,  </a:t>
            </a:r>
          </a:p>
          <a:p>
            <a:r>
              <a:rPr lang="ru-RU" sz="1800" b="1" i="1" dirty="0" smtClean="0">
                <a:latin typeface="Arial" charset="0"/>
              </a:rPr>
              <a:t>учитель биологии ГБОУ СОШ с. Чёрный Ключ</a:t>
            </a:r>
          </a:p>
          <a:p>
            <a:pPr algn="ctr"/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3. Промежуточное наследование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dirty="0" smtClean="0"/>
              <a:t>В природе часто встречается явление неполного доминирования или промежуточного наследования, когда фенотип гетерозиготного гибрида отличается от фенотипа обеих родительских гомозиготных форм.  </a:t>
            </a:r>
          </a:p>
          <a:p>
            <a:pPr>
              <a:buNone/>
            </a:pPr>
            <a:r>
              <a:rPr lang="ru-RU" sz="1400" dirty="0" smtClean="0"/>
              <a:t>Причина неполного доминирования состоит в том, что в ряде случаев у гетерозиготных гибридов доминантный аллель недостаточно активен и не обеспечивает в полной мере подавления рецессивного признака.</a:t>
            </a:r>
          </a:p>
          <a:p>
            <a:pPr>
              <a:buNone/>
            </a:pPr>
            <a:r>
              <a:rPr lang="ru-RU" sz="1400" b="1" dirty="0" smtClean="0"/>
              <a:t>Задача.</a:t>
            </a:r>
          </a:p>
          <a:p>
            <a:pPr>
              <a:buNone/>
            </a:pPr>
            <a:r>
              <a:rPr lang="ru-RU" sz="1400" dirty="0" smtClean="0"/>
              <a:t>Форма чашечки у земляники может быть нормальная (доминантный признак) и листовидная. У </a:t>
            </a:r>
            <a:r>
              <a:rPr lang="ru-RU" sz="1400" dirty="0" err="1" smtClean="0"/>
              <a:t>гетерозигот</a:t>
            </a:r>
            <a:r>
              <a:rPr lang="ru-RU" sz="1400" dirty="0" smtClean="0"/>
              <a:t> чашечки имеют промежуточную форму между нормальной и листовидной. Определите возможные генотипы и фенотипы потомства от скрещивания двух растений, имеющих промежуточную форму чашечки.</a:t>
            </a:r>
          </a:p>
          <a:p>
            <a:pPr>
              <a:buNone/>
            </a:pPr>
            <a:r>
              <a:rPr lang="ru-RU" sz="1400" b="1" dirty="0" smtClean="0"/>
              <a:t>Дано:                                                          Решение: </a:t>
            </a:r>
            <a:r>
              <a:rPr lang="ru-RU" sz="1400" dirty="0" smtClean="0"/>
              <a:t>Р</a:t>
            </a:r>
            <a:r>
              <a:rPr lang="ru-RU" sz="900" dirty="0" smtClean="0"/>
              <a:t>1</a:t>
            </a:r>
            <a:r>
              <a:rPr lang="ru-RU" sz="1400" dirty="0" smtClean="0"/>
              <a:t>: ♀АА(нор)      </a:t>
            </a:r>
            <a:r>
              <a:rPr lang="ru-RU" sz="1400" dirty="0" err="1" smtClean="0"/>
              <a:t>х</a:t>
            </a:r>
            <a:r>
              <a:rPr lang="ru-RU" sz="1400" dirty="0" smtClean="0"/>
              <a:t>       ♂</a:t>
            </a:r>
            <a:r>
              <a:rPr lang="ru-RU" sz="1400" dirty="0" err="1" smtClean="0"/>
              <a:t>аа</a:t>
            </a:r>
            <a:r>
              <a:rPr lang="ru-RU" sz="1400" dirty="0" smtClean="0"/>
              <a:t>(лист)</a:t>
            </a:r>
          </a:p>
          <a:p>
            <a:pPr>
              <a:buNone/>
            </a:pPr>
            <a:r>
              <a:rPr lang="ru-RU" sz="1400" dirty="0" smtClean="0"/>
              <a:t>А – нормальная форма                                                 </a:t>
            </a:r>
            <a:r>
              <a:rPr lang="en-US" sz="1400" dirty="0" smtClean="0"/>
              <a:t>G   </a:t>
            </a:r>
            <a:r>
              <a:rPr lang="ru-RU" sz="1400" dirty="0" smtClean="0"/>
              <a:t>А                               </a:t>
            </a:r>
            <a:r>
              <a:rPr lang="ru-RU" sz="1400" dirty="0" err="1" smtClean="0"/>
              <a:t>а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а</a:t>
            </a:r>
            <a:r>
              <a:rPr lang="ru-RU" sz="1400" dirty="0" smtClean="0"/>
              <a:t> -  листовидная                                                          </a:t>
            </a:r>
            <a:r>
              <a:rPr lang="en-US" sz="1400" dirty="0" smtClean="0"/>
              <a:t>F</a:t>
            </a:r>
            <a:r>
              <a:rPr lang="ru-RU" sz="900" dirty="0" smtClean="0"/>
              <a:t>1</a:t>
            </a:r>
            <a:r>
              <a:rPr lang="ru-RU" sz="1400" dirty="0" smtClean="0"/>
              <a:t>:  </a:t>
            </a:r>
            <a:r>
              <a:rPr lang="ru-RU" sz="1400" dirty="0" err="1" smtClean="0"/>
              <a:t>Аа</a:t>
            </a:r>
            <a:r>
              <a:rPr lang="ru-RU" sz="1400" dirty="0" smtClean="0"/>
              <a:t> – промежуточная форма чашечки.              </a:t>
            </a:r>
          </a:p>
          <a:p>
            <a:pPr>
              <a:buNone/>
            </a:pPr>
            <a:r>
              <a:rPr lang="ru-RU" sz="1400" dirty="0" err="1" smtClean="0"/>
              <a:t>Аа</a:t>
            </a:r>
            <a:r>
              <a:rPr lang="ru-RU" sz="1400" dirty="0" smtClean="0"/>
              <a:t> – промежуточная форма                                     Р</a:t>
            </a:r>
            <a:r>
              <a:rPr lang="ru-RU" sz="900" dirty="0" smtClean="0"/>
              <a:t>1</a:t>
            </a:r>
            <a:r>
              <a:rPr lang="ru-RU" sz="1400" dirty="0" smtClean="0"/>
              <a:t>: ♀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  </a:t>
            </a:r>
            <a:r>
              <a:rPr lang="ru-RU" sz="1400" dirty="0" err="1" smtClean="0"/>
              <a:t>х</a:t>
            </a:r>
            <a:r>
              <a:rPr lang="ru-RU" sz="1400" dirty="0" smtClean="0"/>
              <a:t>       ♂</a:t>
            </a:r>
            <a:r>
              <a:rPr lang="ru-RU" sz="1400" dirty="0" err="1"/>
              <a:t>А</a:t>
            </a:r>
            <a:r>
              <a:rPr lang="ru-RU" sz="1400" dirty="0" err="1" smtClean="0"/>
              <a:t>а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Р: ♀</a:t>
            </a:r>
            <a:r>
              <a:rPr lang="ru-RU" sz="1400" dirty="0" err="1" smtClean="0"/>
              <a:t>Аа</a:t>
            </a:r>
            <a:r>
              <a:rPr lang="ru-RU" sz="1400" dirty="0" smtClean="0"/>
              <a:t> </a:t>
            </a:r>
            <a:r>
              <a:rPr lang="ru-RU" sz="1400" dirty="0" err="1" smtClean="0"/>
              <a:t>х</a:t>
            </a:r>
            <a:r>
              <a:rPr lang="ru-RU" sz="1400" dirty="0" smtClean="0"/>
              <a:t> ♂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                                                              </a:t>
            </a:r>
            <a:r>
              <a:rPr lang="en-US" sz="1400" dirty="0" smtClean="0"/>
              <a:t>G   </a:t>
            </a:r>
            <a:r>
              <a:rPr lang="ru-RU" sz="1400" dirty="0" smtClean="0"/>
              <a:t>А     </a:t>
            </a:r>
            <a:r>
              <a:rPr lang="ru-RU" sz="1400" dirty="0" err="1" smtClean="0"/>
              <a:t>а</a:t>
            </a:r>
            <a:r>
              <a:rPr lang="ru-RU" sz="1400" dirty="0" smtClean="0"/>
              <a:t>             А     </a:t>
            </a:r>
            <a:r>
              <a:rPr lang="ru-RU" sz="1400" dirty="0" err="1" smtClean="0"/>
              <a:t>а</a:t>
            </a:r>
            <a:r>
              <a:rPr lang="ru-RU" sz="1400" dirty="0" smtClean="0"/>
              <a:t>                                          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Найти: генотипы                                                         </a:t>
            </a:r>
            <a:r>
              <a:rPr lang="en-US" sz="1400" dirty="0" smtClean="0"/>
              <a:t>F</a:t>
            </a:r>
            <a:r>
              <a:rPr lang="en-US" sz="900" dirty="0" smtClean="0"/>
              <a:t>2</a:t>
            </a:r>
            <a:r>
              <a:rPr lang="ru-RU" sz="1400" dirty="0" smtClean="0"/>
              <a:t> : АА   :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 :  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:  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 и фенотипы </a:t>
            </a:r>
            <a:r>
              <a:rPr lang="en-US" sz="1400" dirty="0" smtClean="0"/>
              <a:t>F</a:t>
            </a:r>
            <a:r>
              <a:rPr lang="en-US" sz="900" dirty="0" smtClean="0"/>
              <a:t>2</a:t>
            </a:r>
            <a:r>
              <a:rPr lang="en-US" sz="1400" dirty="0" smtClean="0"/>
              <a:t> - </a:t>
            </a:r>
            <a:r>
              <a:rPr lang="ru-RU" sz="1400" dirty="0" smtClean="0"/>
              <a:t>?                                                            нор.    </a:t>
            </a:r>
            <a:r>
              <a:rPr lang="ru-RU" sz="1400" dirty="0" err="1"/>
              <a:t>п</a:t>
            </a:r>
            <a:r>
              <a:rPr lang="ru-RU" sz="1400" dirty="0" err="1" smtClean="0"/>
              <a:t>ром</a:t>
            </a:r>
            <a:r>
              <a:rPr lang="ru-RU" sz="1400" dirty="0" smtClean="0"/>
              <a:t>.   </a:t>
            </a:r>
            <a:r>
              <a:rPr lang="ru-RU" sz="1400" dirty="0" err="1"/>
              <a:t>п</a:t>
            </a:r>
            <a:r>
              <a:rPr lang="ru-RU" sz="1400" dirty="0" err="1" smtClean="0"/>
              <a:t>ром</a:t>
            </a:r>
            <a:r>
              <a:rPr lang="ru-RU" sz="1400" dirty="0" smtClean="0"/>
              <a:t>.  лист.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по фенотипу: 1  :  2  1; по генотипу: 1АА :2Аа : 1аа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</a:t>
            </a:r>
            <a:r>
              <a:rPr lang="ru-RU" sz="1400" b="1" dirty="0" smtClean="0"/>
              <a:t>Ответ:   </a:t>
            </a:r>
            <a:r>
              <a:rPr lang="ru-RU" sz="1900" b="1" dirty="0" smtClean="0"/>
              <a:t> </a:t>
            </a:r>
            <a:r>
              <a:rPr lang="ru-RU" sz="1900" dirty="0" smtClean="0"/>
              <a:t>1 </a:t>
            </a:r>
            <a:r>
              <a:rPr lang="ru-RU" sz="1400" dirty="0" smtClean="0"/>
              <a:t>АА :</a:t>
            </a:r>
            <a:r>
              <a:rPr lang="ru-RU" sz="1900" dirty="0" smtClean="0"/>
              <a:t>2</a:t>
            </a:r>
            <a:r>
              <a:rPr lang="ru-RU" sz="1400" dirty="0" smtClean="0"/>
              <a:t>Аа : </a:t>
            </a:r>
            <a:r>
              <a:rPr lang="ru-RU" sz="1900" dirty="0" smtClean="0"/>
              <a:t>1</a:t>
            </a:r>
            <a:r>
              <a:rPr lang="ru-RU" sz="1400" dirty="0" smtClean="0"/>
              <a:t>аа; </a:t>
            </a:r>
          </a:p>
          <a:p>
            <a:pPr>
              <a:buNone/>
            </a:pPr>
            <a:r>
              <a:rPr lang="ru-RU" sz="1400" dirty="0" smtClean="0"/>
              <a:t>                         25% имеют нормальную чашечку, 50% - промежуточную и 25% - листовидную.</a:t>
            </a:r>
            <a:endParaRPr lang="ru-RU" sz="1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321703" y="4607727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472" y="471488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4. </a:t>
            </a:r>
            <a:r>
              <a:rPr lang="ru-RU" sz="2800" dirty="0" err="1" smtClean="0"/>
              <a:t>Кодоминирование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72476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/>
              <a:t>Кодоминирование</a:t>
            </a:r>
            <a:r>
              <a:rPr lang="ru-RU" sz="1400" dirty="0" smtClean="0"/>
              <a:t> – совместное и полное проявление действия двух аллельных генов в гетерозиготном организме.</a:t>
            </a:r>
          </a:p>
          <a:p>
            <a:pPr>
              <a:buNone/>
            </a:pPr>
            <a:r>
              <a:rPr lang="ru-RU" sz="1400" dirty="0" smtClean="0"/>
              <a:t>Типичным примером </a:t>
            </a:r>
            <a:r>
              <a:rPr lang="ru-RU" sz="1400" dirty="0" err="1" smtClean="0"/>
              <a:t>кодоминирования</a:t>
            </a:r>
            <a:r>
              <a:rPr lang="ru-RU" sz="1400" dirty="0" smtClean="0"/>
              <a:t> служит формирование  </a:t>
            </a:r>
            <a:r>
              <a:rPr lang="en-US" sz="1400" dirty="0" smtClean="0"/>
              <a:t>IV</a:t>
            </a:r>
            <a:r>
              <a:rPr lang="ru-RU" sz="1400" dirty="0" smtClean="0"/>
              <a:t> группы</a:t>
            </a:r>
            <a:r>
              <a:rPr lang="en-US" sz="1400" dirty="0" smtClean="0"/>
              <a:t> </a:t>
            </a:r>
            <a:r>
              <a:rPr lang="ru-RU" sz="1400" dirty="0" smtClean="0"/>
              <a:t>крови у человека, или </a:t>
            </a:r>
            <a:r>
              <a:rPr lang="ru-RU" sz="1400" dirty="0" err="1" smtClean="0"/>
              <a:t>АВ-группы</a:t>
            </a:r>
            <a:r>
              <a:rPr lang="ru-RU" sz="1400" dirty="0" smtClean="0"/>
              <a:t>, гетерозиготной по </a:t>
            </a:r>
            <a:r>
              <a:rPr lang="ru-RU" sz="1400" dirty="0" smtClean="0"/>
              <a:t>аллелям</a:t>
            </a:r>
            <a:r>
              <a:rPr lang="en-US" sz="1400" dirty="0" smtClean="0"/>
              <a:t>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 </a:t>
            </a:r>
            <a:r>
              <a:rPr lang="ru-RU" sz="1400" dirty="0" smtClean="0"/>
              <a:t>и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 </a:t>
            </a:r>
            <a:r>
              <a:rPr lang="ru-RU" sz="1400" dirty="0" smtClean="0"/>
              <a:t> , </a:t>
            </a:r>
            <a:r>
              <a:rPr lang="ru-RU" sz="1400" dirty="0" smtClean="0"/>
              <a:t>которые по отдельности определяют образование </a:t>
            </a:r>
            <a:r>
              <a:rPr lang="en-US" sz="1400" dirty="0" smtClean="0"/>
              <a:t>II </a:t>
            </a:r>
            <a:r>
              <a:rPr lang="ru-RU" sz="1400" dirty="0" smtClean="0"/>
              <a:t>группы крови </a:t>
            </a:r>
            <a:r>
              <a:rPr lang="ru-RU" sz="1400" dirty="0" smtClean="0"/>
              <a:t>(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 </a:t>
            </a:r>
            <a:r>
              <a:rPr lang="en-US" sz="1400" dirty="0" smtClean="0"/>
              <a:t> </a:t>
            </a:r>
            <a:r>
              <a:rPr lang="ru-RU" sz="1400" dirty="0" smtClean="0"/>
              <a:t>или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ru-RU" sz="1400" dirty="0" smtClean="0"/>
              <a:t>) </a:t>
            </a:r>
            <a:r>
              <a:rPr lang="ru-RU" sz="1400" dirty="0" smtClean="0"/>
              <a:t>и </a:t>
            </a:r>
            <a:r>
              <a:rPr lang="en-US" sz="1400" dirty="0" smtClean="0"/>
              <a:t>III</a:t>
            </a:r>
            <a:r>
              <a:rPr lang="ru-RU" sz="1400" dirty="0" smtClean="0"/>
              <a:t> группы крови </a:t>
            </a:r>
            <a:r>
              <a:rPr lang="ru-RU" sz="1400" dirty="0" smtClean="0"/>
              <a:t>(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 </a:t>
            </a:r>
            <a:r>
              <a:rPr lang="ru-RU" sz="1400" dirty="0" smtClean="0"/>
              <a:t>или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ru-RU" sz="1400" dirty="0" smtClean="0"/>
              <a:t>)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Задача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У матери </a:t>
            </a:r>
            <a:r>
              <a:rPr lang="en-US" sz="1400" dirty="0" smtClean="0"/>
              <a:t>I </a:t>
            </a:r>
            <a:r>
              <a:rPr lang="ru-RU" sz="1400" dirty="0" smtClean="0"/>
              <a:t>группа крови, у отца </a:t>
            </a:r>
            <a:r>
              <a:rPr lang="en-US" sz="1400" dirty="0" smtClean="0"/>
              <a:t>IV</a:t>
            </a:r>
            <a:r>
              <a:rPr lang="ru-RU" sz="1400" dirty="0" smtClean="0"/>
              <a:t>. Могут ли дети унаследовать группу крови одного из родителей</a:t>
            </a:r>
            <a:r>
              <a:rPr lang="ru-RU" sz="1400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Дано</a:t>
            </a:r>
            <a:r>
              <a:rPr lang="ru-RU" sz="1400" dirty="0" smtClean="0"/>
              <a:t>: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- </a:t>
            </a:r>
            <a:r>
              <a:rPr lang="en-US" sz="1400" dirty="0" smtClean="0"/>
              <a:t> I</a:t>
            </a:r>
            <a:r>
              <a:rPr lang="ru-RU" sz="1400" dirty="0" smtClean="0"/>
              <a:t> группа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ru-RU" sz="1400" dirty="0" smtClean="0"/>
              <a:t>            </a:t>
            </a:r>
            <a:r>
              <a:rPr lang="en-US" sz="1400" dirty="0" smtClean="0"/>
              <a:t>                         </a:t>
            </a:r>
            <a:r>
              <a:rPr lang="ru-RU" sz="1400" dirty="0" smtClean="0"/>
              <a:t>Решение: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             </a:t>
            </a:r>
            <a:r>
              <a:rPr lang="ru-RU" sz="1400" dirty="0" smtClean="0"/>
              <a:t>                        </a:t>
            </a:r>
            <a:r>
              <a:rPr lang="en-US" sz="1400" dirty="0" smtClean="0"/>
              <a:t>                        </a:t>
            </a:r>
            <a:r>
              <a:rPr lang="ru-RU" sz="1400" dirty="0" smtClean="0"/>
              <a:t>Р :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                                                       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</a:t>
            </a:r>
            <a:r>
              <a:rPr lang="en-US" sz="1400" dirty="0" smtClean="0"/>
              <a:t> - IV </a:t>
            </a:r>
            <a:r>
              <a:rPr lang="ru-RU" sz="1400" dirty="0" smtClean="0"/>
              <a:t>группа</a:t>
            </a:r>
            <a:r>
              <a:rPr lang="en-US" sz="1400" dirty="0" smtClean="0"/>
              <a:t> 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                              G </a:t>
            </a:r>
            <a:r>
              <a:rPr lang="ru-RU" sz="1400" dirty="0" smtClean="0"/>
              <a:t>: </a:t>
            </a:r>
            <a:r>
              <a:rPr lang="en-US" sz="1400" dirty="0" smtClean="0"/>
              <a:t> I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</a:t>
            </a:r>
            <a:r>
              <a:rPr lang="en-US" sz="1400" dirty="0" smtClean="0"/>
              <a:t>                                      I</a:t>
            </a:r>
            <a:r>
              <a:rPr lang="en-US" sz="1400" baseline="30000" dirty="0" smtClean="0"/>
              <a:t>A   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  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                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                                                     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     </a:t>
            </a:r>
          </a:p>
          <a:p>
            <a:pPr>
              <a:buNone/>
            </a:pPr>
            <a:r>
              <a:rPr lang="en-US" sz="1400" baseline="30000" dirty="0" smtClean="0"/>
              <a:t> </a:t>
            </a:r>
            <a:r>
              <a:rPr lang="en-US" sz="1400" baseline="30000" dirty="0" smtClean="0"/>
              <a:t>   F 1 </a:t>
            </a:r>
            <a:r>
              <a:rPr lang="ru-RU" sz="1400" baseline="30000" dirty="0" smtClean="0"/>
              <a:t> с группой крови одного </a:t>
            </a:r>
          </a:p>
          <a:p>
            <a:pPr>
              <a:buNone/>
            </a:pPr>
            <a:r>
              <a:rPr lang="ru-RU" sz="1400" baseline="30000" dirty="0" smtClean="0"/>
              <a:t>и</a:t>
            </a:r>
            <a:r>
              <a:rPr lang="ru-RU" sz="1400" baseline="30000" dirty="0" smtClean="0"/>
              <a:t>з родителей - ? </a:t>
            </a:r>
            <a:r>
              <a:rPr lang="en-US" sz="1400" baseline="30000" dirty="0" smtClean="0"/>
              <a:t>                                                                             II </a:t>
            </a:r>
            <a:r>
              <a:rPr lang="ru-RU" sz="1400" baseline="30000" dirty="0" smtClean="0"/>
              <a:t>группа</a:t>
            </a:r>
            <a:r>
              <a:rPr lang="ru-RU" sz="1400" dirty="0" smtClean="0"/>
              <a:t>                                 </a:t>
            </a:r>
            <a:r>
              <a:rPr lang="en-US" sz="900" dirty="0" smtClean="0"/>
              <a:t>III </a:t>
            </a:r>
            <a:r>
              <a:rPr lang="ru-RU" sz="900" dirty="0" smtClean="0"/>
              <a:t>группа</a:t>
            </a:r>
            <a:r>
              <a:rPr lang="en-US" sz="900" baseline="30000" dirty="0" smtClean="0"/>
              <a:t>              </a:t>
            </a:r>
            <a:endParaRPr lang="ru-RU" sz="900" baseline="30000" dirty="0" smtClean="0"/>
          </a:p>
          <a:p>
            <a:pPr>
              <a:buNone/>
            </a:pPr>
            <a:endParaRPr lang="ru-RU" sz="900" baseline="30000" dirty="0" smtClean="0"/>
          </a:p>
          <a:p>
            <a:pPr>
              <a:buNone/>
            </a:pPr>
            <a:endParaRPr lang="ru-RU" sz="900" baseline="300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Ответ: нет, в данном случае дети не могут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унаследовать группы крови родителей.</a:t>
            </a:r>
            <a:endParaRPr lang="en-US" sz="9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714752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34" y="321468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3500438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00496" y="342900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000628" y="39290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500562" y="364331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536281" y="396478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3643306" y="4286256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857752" y="428625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3571868" y="4357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5643570" y="4357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1464447" y="417909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57158" y="464344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5. </a:t>
            </a:r>
            <a:r>
              <a:rPr lang="ru-RU" sz="2800" dirty="0" err="1" smtClean="0"/>
              <a:t>Дигибридное</a:t>
            </a:r>
            <a:r>
              <a:rPr lang="ru-RU" sz="2800" dirty="0" smtClean="0"/>
              <a:t> скрещивание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/>
              <a:t>Дигибридным</a:t>
            </a:r>
            <a:r>
              <a:rPr lang="ru-RU" sz="1400" dirty="0" smtClean="0"/>
              <a:t> называют скрещивание в котором участвуют особи, отличающиеся по двум парам аллелей.</a:t>
            </a:r>
          </a:p>
          <a:p>
            <a:pPr>
              <a:buNone/>
            </a:pPr>
            <a:r>
              <a:rPr lang="ru-RU" sz="1400" dirty="0" smtClean="0"/>
              <a:t>Задача.</a:t>
            </a:r>
          </a:p>
          <a:p>
            <a:pPr>
              <a:buNone/>
            </a:pPr>
            <a:r>
              <a:rPr lang="ru-RU" sz="1400" dirty="0" smtClean="0"/>
              <a:t>Полидактилия (шестипалость) и близорукость передаются как доминантные признаки. Какова вероятность рождения детей без аномалий в семье, если оба родителя страдают обоими недостатками  и при этом являются </a:t>
            </a:r>
            <a:r>
              <a:rPr lang="ru-RU" sz="1400" dirty="0" err="1" smtClean="0"/>
              <a:t>гетерозиготами</a:t>
            </a:r>
            <a:r>
              <a:rPr lang="ru-RU" sz="1400" dirty="0" smtClean="0"/>
              <a:t> по обоим признакам?</a:t>
            </a:r>
          </a:p>
          <a:p>
            <a:pPr>
              <a:buNone/>
            </a:pPr>
            <a:r>
              <a:rPr lang="ru-RU" sz="1400" dirty="0" smtClean="0"/>
              <a:t>Дано:</a:t>
            </a:r>
          </a:p>
          <a:p>
            <a:pPr>
              <a:buNone/>
            </a:pPr>
            <a:r>
              <a:rPr lang="ru-RU" sz="1400" dirty="0" smtClean="0"/>
              <a:t>А – полидактилия                           Решение: Р: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      </a:t>
            </a:r>
            <a:r>
              <a:rPr lang="ru-RU" sz="1400" dirty="0" err="1" smtClean="0"/>
              <a:t>АаВв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а</a:t>
            </a:r>
            <a:r>
              <a:rPr lang="ru-RU" sz="1400" dirty="0" smtClean="0"/>
              <a:t> -  здоровые                                           </a:t>
            </a:r>
            <a:r>
              <a:rPr lang="en-US" sz="1400" dirty="0" smtClean="0"/>
              <a:t>G  </a:t>
            </a:r>
            <a:r>
              <a:rPr lang="ru-RU" sz="1400" dirty="0" smtClean="0"/>
              <a:t>АВ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АВ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В – близорукость                             </a:t>
            </a:r>
            <a:r>
              <a:rPr lang="en-US" sz="1400" dirty="0" smtClean="0"/>
              <a:t>F1      </a:t>
            </a:r>
            <a:r>
              <a:rPr lang="ru-RU" sz="1400" dirty="0" smtClean="0"/>
              <a:t>                АВ    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                                                                       </a:t>
            </a:r>
          </a:p>
          <a:p>
            <a:pPr>
              <a:buNone/>
            </a:pPr>
            <a:r>
              <a:rPr lang="ru-RU" sz="1400" dirty="0"/>
              <a:t>в</a:t>
            </a:r>
            <a:r>
              <a:rPr lang="ru-RU" sz="1400" dirty="0" smtClean="0"/>
              <a:t> -  здоровые                                            АВ         ААВВ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 :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           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           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</a:t>
            </a:r>
          </a:p>
          <a:p>
            <a:pPr>
              <a:buNone/>
            </a:pPr>
            <a:r>
              <a:rPr lang="ru-RU" sz="1400" dirty="0" smtClean="0"/>
              <a:t>Найти : </a:t>
            </a:r>
            <a:r>
              <a:rPr lang="en-US" sz="1400" dirty="0" smtClean="0"/>
              <a:t>F </a:t>
            </a:r>
            <a:r>
              <a:rPr lang="en-US" sz="900" dirty="0" smtClean="0"/>
              <a:t>1</a:t>
            </a:r>
            <a:r>
              <a:rPr lang="en-US" sz="1400" dirty="0" smtClean="0"/>
              <a:t> </a:t>
            </a:r>
            <a:r>
              <a:rPr lang="ru-RU" sz="1400" dirty="0" smtClean="0"/>
              <a:t>без аномалий - ?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</a:t>
            </a:r>
          </a:p>
          <a:p>
            <a:pPr>
              <a:buNone/>
            </a:pPr>
            <a:r>
              <a:rPr lang="ru-RU" sz="1400" dirty="0" smtClean="0"/>
              <a:t>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Ответ: вероятность рождения детей без аномалий (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) составляет  </a:t>
            </a:r>
            <a:r>
              <a:rPr lang="ru-RU" sz="1400" dirty="0" smtClean="0"/>
              <a:t>1/16.</a:t>
            </a:r>
            <a:endParaRPr lang="ru-RU" sz="1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250265" y="4250537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472" y="4786322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868" y="3786190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394067" y="446405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429918" y="442833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430050" y="442833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357950" y="442913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179487" y="439341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751125" y="446405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28992" y="4071942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428992" y="4572008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428992" y="4857760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3428992" y="378619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7750991" y="50363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428992" y="5143512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000628" y="50720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036479" y="510779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929454" y="50720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7750991" y="510779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428992" y="4286256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39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Сцепленное с полом наследование </a:t>
            </a:r>
          </a:p>
        </p:txBody>
      </p:sp>
      <p:graphicFrame>
        <p:nvGraphicFramePr>
          <p:cNvPr id="93246" name="Group 6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Долгожит.+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Долгожит.+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Долгожит.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3" name="Line 54"/>
          <p:cNvSpPr>
            <a:spLocks noChangeShapeType="1"/>
          </p:cNvSpPr>
          <p:nvPr/>
        </p:nvSpPr>
        <p:spPr bwMode="auto">
          <a:xfrm>
            <a:off x="428596" y="1643050"/>
            <a:ext cx="2735262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Oval 55"/>
          <p:cNvSpPr>
            <a:spLocks noChangeArrowheads="1"/>
          </p:cNvSpPr>
          <p:nvPr/>
        </p:nvSpPr>
        <p:spPr bwMode="auto">
          <a:xfrm>
            <a:off x="2268538" y="1700213"/>
            <a:ext cx="62547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X</a:t>
            </a:r>
            <a:r>
              <a:rPr lang="ru-RU" sz="2400" b="1" baseline="30000" dirty="0"/>
              <a:t>А</a:t>
            </a:r>
            <a:r>
              <a:rPr lang="en-US" sz="2400" b="1" dirty="0"/>
              <a:t>X</a:t>
            </a:r>
            <a:r>
              <a:rPr lang="ru-RU" sz="2400" b="1" baseline="30000" dirty="0"/>
              <a:t>а</a:t>
            </a:r>
            <a:endParaRPr lang="ru-RU" sz="2400" b="1" dirty="0"/>
          </a:p>
        </p:txBody>
      </p:sp>
      <p:sp>
        <p:nvSpPr>
          <p:cNvPr id="13335" name="Rectangle 56"/>
          <p:cNvSpPr>
            <a:spLocks noChangeArrowheads="1"/>
          </p:cNvSpPr>
          <p:nvPr/>
        </p:nvSpPr>
        <p:spPr bwMode="auto">
          <a:xfrm>
            <a:off x="684213" y="2349500"/>
            <a:ext cx="57467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X</a:t>
            </a:r>
            <a:r>
              <a:rPr lang="ru-RU" sz="2400" b="1" baseline="30000"/>
              <a:t>А</a:t>
            </a:r>
            <a:r>
              <a:rPr lang="en-US" sz="2400" b="1"/>
              <a:t>Y</a:t>
            </a:r>
            <a:endParaRPr lang="ru-RU" sz="2400" b="1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Наследование признаков, сцепленных с полом 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Доминантные гены, локализованные в Х – хромосоме</a:t>
            </a:r>
          </a:p>
          <a:p>
            <a:pPr eaLnBrk="1" hangingPunct="1">
              <a:defRPr/>
            </a:pPr>
            <a:r>
              <a:rPr lang="ru-RU" dirty="0" smtClean="0"/>
              <a:t>Рецессивные гены, локализованные в Х – хромосоме</a:t>
            </a:r>
          </a:p>
          <a:p>
            <a:pPr eaLnBrk="1" hangingPunct="1">
              <a:defRPr/>
            </a:pPr>
            <a:r>
              <a:rPr lang="ru-RU" dirty="0" smtClean="0"/>
              <a:t>Гены, локализованные в </a:t>
            </a:r>
            <a:r>
              <a:rPr lang="en-US" dirty="0" smtClean="0"/>
              <a:t>Y</a:t>
            </a:r>
            <a:r>
              <a:rPr lang="ru-RU" dirty="0" smtClean="0"/>
              <a:t> – хромосоме</a:t>
            </a:r>
          </a:p>
          <a:p>
            <a:pPr eaLnBrk="1" hangingPunct="1">
              <a:defRPr/>
            </a:pPr>
            <a:r>
              <a:rPr lang="ru-RU" dirty="0" smtClean="0"/>
              <a:t>Явление сцепленного наследия и кроссинговер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11188" y="333375"/>
            <a:ext cx="8137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Доминантные гены, локализованные в </a:t>
            </a:r>
            <a:r>
              <a:rPr lang="ru-RU" sz="2800" dirty="0" err="1">
                <a:solidFill>
                  <a:schemeClr val="tx2"/>
                </a:solidFill>
                <a:latin typeface="Calibri" pitchFamily="34" charset="0"/>
              </a:rPr>
              <a:t>х</a:t>
            </a: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 - хромосоме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50825" y="1700213"/>
            <a:ext cx="889317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P</a:t>
            </a:r>
            <a:r>
              <a:rPr lang="en-US" sz="2800" dirty="0"/>
              <a:t>: </a:t>
            </a:r>
            <a:r>
              <a:rPr lang="ru-RU" sz="2800" u="sng" dirty="0"/>
              <a:t>гипоплазия эмали </a:t>
            </a:r>
            <a:r>
              <a:rPr lang="ru-RU" sz="2800" u="sng" baseline="30000" dirty="0"/>
              <a:t>+</a:t>
            </a:r>
            <a:r>
              <a:rPr lang="en-US" sz="2800" u="sng" baseline="30000" dirty="0"/>
              <a:t>  </a:t>
            </a:r>
            <a:r>
              <a:rPr lang="ru-RU" sz="2800" u="sng" baseline="30000" dirty="0" smtClean="0"/>
              <a:t>            </a:t>
            </a:r>
            <a:r>
              <a:rPr lang="en-US" sz="2800" dirty="0" smtClean="0"/>
              <a:t>x </a:t>
            </a:r>
            <a:r>
              <a:rPr lang="ru-RU" sz="2800" dirty="0" smtClean="0"/>
              <a:t>       </a:t>
            </a:r>
            <a:r>
              <a:rPr lang="ru-RU" sz="2800" u="sng" dirty="0"/>
              <a:t>гипоплазия эмали</a:t>
            </a:r>
            <a:r>
              <a:rPr lang="ru-RU" sz="2800" u="sng" baseline="30000" dirty="0"/>
              <a:t>-</a:t>
            </a:r>
            <a:endParaRPr lang="ru-RU" sz="2800" u="sng" dirty="0"/>
          </a:p>
          <a:p>
            <a:pPr>
              <a:defRPr/>
            </a:pPr>
            <a:r>
              <a:rPr lang="ru-RU" sz="2800" dirty="0"/>
              <a:t>                 </a:t>
            </a:r>
            <a:r>
              <a:rPr lang="ru-RU" sz="2800" dirty="0" smtClean="0"/>
              <a:t>        </a:t>
            </a:r>
            <a:r>
              <a:rPr lang="ru-RU" sz="2800" dirty="0" err="1"/>
              <a:t>Х</a:t>
            </a:r>
            <a:r>
              <a:rPr lang="ru-RU" sz="2800" baseline="30000" dirty="0" err="1"/>
              <a:t>А</a:t>
            </a:r>
            <a:r>
              <a:rPr lang="ru-RU" sz="2800" dirty="0" err="1"/>
              <a:t>Х</a:t>
            </a:r>
            <a:r>
              <a:rPr lang="ru-RU" sz="2800" baseline="30000" dirty="0" err="1"/>
              <a:t>а</a:t>
            </a:r>
            <a:r>
              <a:rPr lang="ru-RU" sz="2800" dirty="0"/>
              <a:t>                          </a:t>
            </a:r>
            <a:r>
              <a:rPr lang="ru-RU" sz="2800" dirty="0" smtClean="0"/>
              <a:t>         Х</a:t>
            </a:r>
            <a:r>
              <a:rPr lang="ru-RU" sz="2800" baseline="30000" dirty="0" smtClean="0"/>
              <a:t>А</a:t>
            </a:r>
            <a:r>
              <a:rPr lang="en-US" sz="2800" dirty="0"/>
              <a:t>Y</a:t>
            </a:r>
            <a:endParaRPr lang="ru-RU" sz="2800" dirty="0"/>
          </a:p>
          <a:p>
            <a:pPr>
              <a:defRPr/>
            </a:pPr>
            <a:r>
              <a:rPr lang="ru-RU" sz="2400" dirty="0"/>
              <a:t>Мейоз </a:t>
            </a:r>
            <a:endParaRPr lang="ru-RU" sz="2400" u="sng" dirty="0"/>
          </a:p>
          <a:p>
            <a:pPr>
              <a:defRPr/>
            </a:pPr>
            <a:r>
              <a:rPr lang="en-US" sz="2800" dirty="0"/>
              <a:t>G:</a:t>
            </a:r>
            <a:r>
              <a:rPr lang="ru-RU" sz="2800" dirty="0"/>
              <a:t> </a:t>
            </a:r>
          </a:p>
          <a:p>
            <a:pPr>
              <a:defRPr/>
            </a:pPr>
            <a:r>
              <a:rPr lang="ru-RU" sz="2400" dirty="0"/>
              <a:t>Случайное </a:t>
            </a:r>
          </a:p>
          <a:p>
            <a:pPr>
              <a:defRPr/>
            </a:pPr>
            <a:r>
              <a:rPr lang="ru-RU" sz="2400" dirty="0"/>
              <a:t>оплодотворение</a:t>
            </a:r>
            <a:endParaRPr lang="en-US" sz="2400" dirty="0"/>
          </a:p>
          <a:p>
            <a:pPr>
              <a:defRPr/>
            </a:pPr>
            <a:r>
              <a:rPr lang="en-US" sz="3200" dirty="0"/>
              <a:t>F</a:t>
            </a:r>
            <a:r>
              <a:rPr lang="en-US" sz="3200" baseline="-25000" dirty="0"/>
              <a:t>1</a:t>
            </a:r>
            <a:r>
              <a:rPr lang="ru-RU" sz="3200" baseline="-25000" dirty="0"/>
              <a:t>        </a:t>
            </a:r>
            <a:r>
              <a:rPr lang="ru-RU" sz="2000" u="sng" dirty="0"/>
              <a:t>гипоплазия эмали-</a:t>
            </a:r>
            <a:r>
              <a:rPr lang="ru-RU" sz="3200" baseline="30000" dirty="0"/>
              <a:t>                                 </a:t>
            </a:r>
            <a:r>
              <a:rPr lang="ru-RU" sz="3200" u="sng" baseline="30000" dirty="0"/>
              <a:t>гипоплазия эмали-</a:t>
            </a:r>
          </a:p>
          <a:p>
            <a:pPr>
              <a:defRPr/>
            </a:pPr>
            <a:r>
              <a:rPr lang="ru-RU" sz="3200" dirty="0"/>
              <a:t>           ¼ Х</a:t>
            </a:r>
            <a:r>
              <a:rPr lang="ru-RU" sz="3200" baseline="30000" dirty="0"/>
              <a:t>а </a:t>
            </a:r>
            <a:r>
              <a:rPr lang="ru-RU" sz="3200" dirty="0"/>
              <a:t>Х</a:t>
            </a:r>
            <a:r>
              <a:rPr lang="ru-RU" sz="3200" baseline="30000" dirty="0"/>
              <a:t>а                                                           1/4    </a:t>
            </a:r>
            <a:r>
              <a:rPr lang="ru-RU" sz="3200" dirty="0"/>
              <a:t>Х</a:t>
            </a:r>
            <a:r>
              <a:rPr lang="ru-RU" sz="3200" baseline="30000" dirty="0"/>
              <a:t>А</a:t>
            </a:r>
            <a:r>
              <a:rPr lang="en-US" sz="3200" dirty="0"/>
              <a:t>Y</a:t>
            </a:r>
            <a:endParaRPr lang="ru-RU" sz="3200" dirty="0"/>
          </a:p>
          <a:p>
            <a:pPr>
              <a:defRPr/>
            </a:pPr>
            <a:r>
              <a:rPr lang="ru-RU" sz="2000" dirty="0"/>
              <a:t>              </a:t>
            </a:r>
            <a:r>
              <a:rPr lang="ru-RU" sz="2000" u="sng" dirty="0"/>
              <a:t>гипоплазия </a:t>
            </a:r>
            <a:r>
              <a:rPr lang="ru-RU" sz="2000" u="sng" dirty="0" err="1"/>
              <a:t>эмали</a:t>
            </a:r>
            <a:r>
              <a:rPr lang="ru-RU" sz="3200" baseline="30000" dirty="0" err="1"/>
              <a:t>+</a:t>
            </a:r>
            <a:r>
              <a:rPr lang="ru-RU" sz="3200" dirty="0"/>
              <a:t>                        </a:t>
            </a:r>
            <a:r>
              <a:rPr lang="ru-RU" dirty="0"/>
              <a:t> </a:t>
            </a:r>
            <a:r>
              <a:rPr lang="ru-RU" u="sng" dirty="0" err="1"/>
              <a:t>гипоплазия</a:t>
            </a:r>
            <a:r>
              <a:rPr lang="ru-RU" sz="3200" u="sng" dirty="0"/>
              <a:t> </a:t>
            </a:r>
            <a:r>
              <a:rPr lang="ru-RU" u="sng" dirty="0" err="1"/>
              <a:t>эмали</a:t>
            </a:r>
            <a:r>
              <a:rPr lang="ru-RU" u="sng" baseline="30000" dirty="0" err="1"/>
              <a:t>+</a:t>
            </a:r>
            <a:endParaRPr lang="ru-RU" u="sng" dirty="0"/>
          </a:p>
          <a:p>
            <a:pPr>
              <a:defRPr/>
            </a:pPr>
            <a:r>
              <a:rPr lang="ru-RU" sz="3200" dirty="0"/>
              <a:t>        </a:t>
            </a:r>
            <a:r>
              <a:rPr lang="ru-RU" sz="2000" dirty="0"/>
              <a:t>1/4</a:t>
            </a:r>
            <a:r>
              <a:rPr lang="ru-RU" sz="3200" dirty="0"/>
              <a:t> Х</a:t>
            </a:r>
            <a:r>
              <a:rPr lang="ru-RU" sz="3200" baseline="30000" dirty="0"/>
              <a:t>А</a:t>
            </a:r>
            <a:r>
              <a:rPr lang="ru-RU" sz="3200" dirty="0"/>
              <a:t> Х</a:t>
            </a:r>
            <a:r>
              <a:rPr lang="ru-RU" sz="3200" baseline="30000" dirty="0"/>
              <a:t>а                                                             1/4  </a:t>
            </a:r>
            <a:r>
              <a:rPr lang="ru-RU" sz="3200" dirty="0"/>
              <a:t>Х</a:t>
            </a:r>
            <a:r>
              <a:rPr lang="ru-RU" sz="3200" baseline="30000" dirty="0"/>
              <a:t>а</a:t>
            </a:r>
            <a:r>
              <a:rPr lang="en-US" sz="3200" dirty="0"/>
              <a:t>Y</a:t>
            </a:r>
            <a:endParaRPr lang="ru-RU" sz="3200" dirty="0"/>
          </a:p>
          <a:p>
            <a:pPr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1908175" y="3213100"/>
            <a:ext cx="5540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30000"/>
              <a:t>A</a:t>
            </a:r>
            <a:endParaRPr lang="ru-RU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3348038" y="3213100"/>
            <a:ext cx="576262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30000"/>
              <a:t>a</a:t>
            </a:r>
            <a:endParaRPr lang="ru-RU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7308850" y="32131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  <a:endParaRPr lang="ru-RU"/>
          </a:p>
        </p:txBody>
      </p:sp>
      <p:sp>
        <p:nvSpPr>
          <p:cNvPr id="15367" name="Oval 9"/>
          <p:cNvSpPr>
            <a:spLocks noChangeArrowheads="1"/>
          </p:cNvSpPr>
          <p:nvPr/>
        </p:nvSpPr>
        <p:spPr bwMode="auto">
          <a:xfrm>
            <a:off x="5724525" y="3213100"/>
            <a:ext cx="6270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30000"/>
              <a:t>A</a:t>
            </a:r>
            <a:endParaRPr lang="ru-RU"/>
          </a:p>
        </p:txBody>
      </p:sp>
      <p:sp>
        <p:nvSpPr>
          <p:cNvPr id="15368" name="Line 15"/>
          <p:cNvSpPr>
            <a:spLocks noChangeShapeType="1"/>
          </p:cNvSpPr>
          <p:nvPr/>
        </p:nvSpPr>
        <p:spPr bwMode="auto">
          <a:xfrm>
            <a:off x="4787900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AutoShape 23"/>
          <p:cNvSpPr>
            <a:spLocks noChangeArrowheads="1"/>
          </p:cNvSpPr>
          <p:nvPr/>
        </p:nvSpPr>
        <p:spPr bwMode="auto">
          <a:xfrm>
            <a:off x="785786" y="4786322"/>
            <a:ext cx="431800" cy="431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478632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43306" y="228599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333375"/>
            <a:ext cx="8820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8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Рецессивные  </a:t>
            </a:r>
            <a:r>
              <a:rPr lang="ru-RU" sz="2800" dirty="0">
                <a:solidFill>
                  <a:schemeClr val="tx2"/>
                </a:solidFill>
              </a:rPr>
              <a:t>гены, локализованные в </a:t>
            </a:r>
            <a:r>
              <a:rPr lang="ru-RU" sz="2800" dirty="0" err="1">
                <a:solidFill>
                  <a:schemeClr val="tx2"/>
                </a:solidFill>
              </a:rPr>
              <a:t>х</a:t>
            </a:r>
            <a:r>
              <a:rPr lang="ru-RU" sz="2800" dirty="0">
                <a:solidFill>
                  <a:schemeClr val="tx2"/>
                </a:solidFill>
              </a:rPr>
              <a:t> - хромосоме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23850" y="1628775"/>
            <a:ext cx="8569325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P: </a:t>
            </a:r>
            <a:r>
              <a:rPr lang="ru-RU" sz="2000" u="sng" dirty="0"/>
              <a:t>нарушенное потоотделение </a:t>
            </a:r>
            <a:r>
              <a:rPr lang="en-US" sz="2000" u="sng" dirty="0"/>
              <a:t> </a:t>
            </a:r>
            <a:r>
              <a:rPr lang="ru-RU" sz="2000" u="sng" dirty="0" smtClean="0"/>
              <a:t>  </a:t>
            </a:r>
            <a:r>
              <a:rPr lang="en-US" sz="2000" u="sng" dirty="0" smtClean="0"/>
              <a:t> </a:t>
            </a:r>
            <a:r>
              <a:rPr lang="en-US" sz="2000" dirty="0"/>
              <a:t>x </a:t>
            </a:r>
            <a:r>
              <a:rPr lang="ru-RU" sz="2000" dirty="0"/>
              <a:t>  </a:t>
            </a:r>
            <a:r>
              <a:rPr lang="ru-RU" sz="2000" u="sng" dirty="0"/>
              <a:t>нормальное потоотделение</a:t>
            </a:r>
          </a:p>
          <a:p>
            <a:pPr>
              <a:defRPr/>
            </a:pPr>
            <a:r>
              <a:rPr lang="ru-RU" sz="2000" dirty="0"/>
              <a:t>                  </a:t>
            </a:r>
            <a:r>
              <a:rPr lang="ru-RU" sz="2800" dirty="0"/>
              <a:t>Х</a:t>
            </a:r>
            <a:r>
              <a:rPr lang="ru-RU" sz="2800" baseline="30000" dirty="0"/>
              <a:t>а</a:t>
            </a:r>
            <a:r>
              <a:rPr lang="ru-RU" sz="2800" dirty="0"/>
              <a:t> Х</a:t>
            </a:r>
            <a:r>
              <a:rPr lang="ru-RU" sz="2800" baseline="30000" dirty="0"/>
              <a:t>а</a:t>
            </a:r>
            <a:r>
              <a:rPr lang="ru-RU" sz="2000" dirty="0"/>
              <a:t>                                           </a:t>
            </a:r>
            <a:r>
              <a:rPr lang="ru-RU" sz="2800" dirty="0"/>
              <a:t>Х</a:t>
            </a:r>
            <a:r>
              <a:rPr lang="ru-RU" sz="2800" baseline="30000" dirty="0"/>
              <a:t>А </a:t>
            </a:r>
            <a:r>
              <a:rPr lang="en-US" sz="2800" dirty="0"/>
              <a:t>Y</a:t>
            </a:r>
            <a:endParaRPr lang="ru-RU" sz="2800" dirty="0"/>
          </a:p>
          <a:p>
            <a:pPr>
              <a:defRPr/>
            </a:pPr>
            <a:r>
              <a:rPr lang="ru-RU" sz="2000" dirty="0"/>
              <a:t>Мейоз </a:t>
            </a:r>
          </a:p>
          <a:p>
            <a:pPr>
              <a:defRPr/>
            </a:pPr>
            <a:endParaRPr lang="ru-RU" sz="2000" u="sng" dirty="0"/>
          </a:p>
          <a:p>
            <a:pPr>
              <a:defRPr/>
            </a:pPr>
            <a:r>
              <a:rPr lang="en-US" sz="2000" dirty="0"/>
              <a:t>G:</a:t>
            </a:r>
            <a:r>
              <a:rPr lang="ru-RU" sz="2000" dirty="0"/>
              <a:t> 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Случайное </a:t>
            </a:r>
          </a:p>
          <a:p>
            <a:pPr>
              <a:defRPr/>
            </a:pPr>
            <a:r>
              <a:rPr lang="ru-RU" sz="2000" dirty="0"/>
              <a:t>Оплодотворение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F1</a:t>
            </a:r>
            <a:r>
              <a:rPr lang="ru-RU" sz="2000" dirty="0"/>
              <a:t>                                   </a:t>
            </a:r>
            <a:r>
              <a:rPr lang="ru-RU" sz="2000" u="sng" dirty="0"/>
              <a:t>нарушенное потоотделение</a:t>
            </a:r>
            <a:r>
              <a:rPr lang="ru-RU" sz="2000" dirty="0"/>
              <a:t>               % ? 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                                                     </a:t>
            </a:r>
            <a:r>
              <a:rPr lang="en-US" sz="3200" dirty="0"/>
              <a:t>½ </a:t>
            </a:r>
            <a:r>
              <a:rPr lang="ru-RU" sz="3200" dirty="0"/>
              <a:t> </a:t>
            </a:r>
            <a:r>
              <a:rPr lang="en-US" sz="3200" dirty="0" err="1"/>
              <a:t>X</a:t>
            </a:r>
            <a:r>
              <a:rPr lang="en-US" sz="3200" baseline="30000" dirty="0" err="1"/>
              <a:t>a</a:t>
            </a:r>
            <a:r>
              <a:rPr lang="en-US" sz="3200" baseline="30000" dirty="0"/>
              <a:t> </a:t>
            </a:r>
            <a:r>
              <a:rPr lang="en-US" sz="3200" dirty="0"/>
              <a:t>Y</a:t>
            </a:r>
            <a:endParaRPr lang="ru-RU" sz="3200" dirty="0"/>
          </a:p>
          <a:p>
            <a:pPr>
              <a:defRPr/>
            </a:pPr>
            <a:r>
              <a:rPr lang="ru-RU" sz="2000" dirty="0"/>
              <a:t>                                    </a:t>
            </a:r>
            <a:r>
              <a:rPr lang="ru-RU" sz="2000" u="sng" dirty="0"/>
              <a:t>нормальное потоотделение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/>
              <a:t>                                                </a:t>
            </a:r>
            <a:r>
              <a:rPr lang="ru-RU" sz="3200" dirty="0"/>
              <a:t>1/2 Х</a:t>
            </a:r>
            <a:r>
              <a:rPr lang="ru-RU" sz="3200" baseline="30000" dirty="0"/>
              <a:t>А </a:t>
            </a:r>
            <a:r>
              <a:rPr lang="ru-RU" sz="3200" dirty="0"/>
              <a:t>Х</a:t>
            </a:r>
            <a:r>
              <a:rPr lang="ru-RU" sz="3200" baseline="30000" dirty="0"/>
              <a:t>а</a:t>
            </a:r>
            <a:endParaRPr lang="ru-RU" sz="3200" dirty="0"/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4572000" y="19161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1763713" y="2997200"/>
            <a:ext cx="457200" cy="4333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  <a:r>
              <a:rPr lang="ru-RU" baseline="30000"/>
              <a:t>а</a:t>
            </a:r>
            <a:endParaRPr lang="ru-RU"/>
          </a:p>
        </p:txBody>
      </p:sp>
      <p:sp>
        <p:nvSpPr>
          <p:cNvPr id="16391" name="AutoShape 11"/>
          <p:cNvSpPr>
            <a:spLocks noChangeArrowheads="1"/>
          </p:cNvSpPr>
          <p:nvPr/>
        </p:nvSpPr>
        <p:spPr bwMode="auto">
          <a:xfrm>
            <a:off x="5651500" y="2997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  <a:r>
              <a:rPr lang="ru-RU" baseline="30000"/>
              <a:t>А</a:t>
            </a:r>
            <a:endParaRPr lang="ru-RU"/>
          </a:p>
        </p:txBody>
      </p:sp>
      <p:sp>
        <p:nvSpPr>
          <p:cNvPr id="16392" name="AutoShape 12"/>
          <p:cNvSpPr>
            <a:spLocks noChangeArrowheads="1"/>
          </p:cNvSpPr>
          <p:nvPr/>
        </p:nvSpPr>
        <p:spPr bwMode="auto">
          <a:xfrm>
            <a:off x="7019925" y="2924175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  <a:endParaRPr lang="ru-RU"/>
          </a:p>
        </p:txBody>
      </p:sp>
      <p:sp>
        <p:nvSpPr>
          <p:cNvPr id="16393" name="AutoShape 20"/>
          <p:cNvSpPr>
            <a:spLocks noChangeArrowheads="1"/>
          </p:cNvSpPr>
          <p:nvPr/>
        </p:nvSpPr>
        <p:spPr bwMode="auto">
          <a:xfrm rot="10800000">
            <a:off x="1331913" y="5589588"/>
            <a:ext cx="457200" cy="43338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4572008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23850" y="333375"/>
            <a:ext cx="84248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Гены, локализованные в  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- хромосоме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95288" y="1700213"/>
            <a:ext cx="813593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P: </a:t>
            </a:r>
            <a:r>
              <a:rPr lang="ru-RU" sz="2400" dirty="0"/>
              <a:t>        </a:t>
            </a:r>
            <a:r>
              <a:rPr lang="ru-RU" sz="2400" u="sng" dirty="0"/>
              <a:t>Гипертрихоз</a:t>
            </a:r>
            <a:r>
              <a:rPr lang="ru-RU" sz="2400" u="sng" baseline="30000" dirty="0"/>
              <a:t>-</a:t>
            </a:r>
            <a:r>
              <a:rPr lang="en-US" sz="2400" u="sng" dirty="0"/>
              <a:t>  </a:t>
            </a:r>
            <a:r>
              <a:rPr lang="ru-RU" sz="2400" u="sng" dirty="0"/>
              <a:t>    </a:t>
            </a:r>
            <a:r>
              <a:rPr lang="en-US" sz="2400" dirty="0"/>
              <a:t>x </a:t>
            </a:r>
            <a:r>
              <a:rPr lang="ru-RU" sz="2400" dirty="0"/>
              <a:t>  </a:t>
            </a:r>
            <a:r>
              <a:rPr lang="ru-RU" sz="2400" u="sng" dirty="0" err="1"/>
              <a:t>Гипертрихоз</a:t>
            </a:r>
            <a:r>
              <a:rPr lang="ru-RU" sz="2400" u="sng" baseline="30000" dirty="0" err="1"/>
              <a:t>+</a:t>
            </a:r>
            <a:r>
              <a:rPr lang="ru-RU" sz="2400" u="sng" dirty="0"/>
              <a:t> </a:t>
            </a:r>
          </a:p>
          <a:p>
            <a:pPr>
              <a:defRPr/>
            </a:pPr>
            <a:r>
              <a:rPr lang="ru-RU" sz="2400" dirty="0"/>
              <a:t>             </a:t>
            </a:r>
            <a:r>
              <a:rPr lang="ru-RU" sz="2400" dirty="0" smtClean="0"/>
              <a:t>   </a:t>
            </a:r>
            <a:r>
              <a:rPr lang="ru-RU" sz="3200" dirty="0"/>
              <a:t>Х Х</a:t>
            </a:r>
            <a:r>
              <a:rPr lang="ru-RU" sz="2400" dirty="0"/>
              <a:t>                        </a:t>
            </a:r>
            <a:r>
              <a:rPr lang="ru-RU" sz="2400" dirty="0" smtClean="0"/>
              <a:t>          </a:t>
            </a:r>
            <a:r>
              <a:rPr lang="ru-RU" sz="3200" dirty="0" smtClean="0"/>
              <a:t>Х </a:t>
            </a:r>
            <a:r>
              <a:rPr lang="en-US" sz="3200" dirty="0"/>
              <a:t>Y</a:t>
            </a:r>
            <a:r>
              <a:rPr lang="ru-RU" sz="3200" baseline="30000" dirty="0"/>
              <a:t>в</a:t>
            </a:r>
            <a:endParaRPr lang="ru-RU" sz="3200" dirty="0"/>
          </a:p>
          <a:p>
            <a:pPr>
              <a:defRPr/>
            </a:pPr>
            <a:r>
              <a:rPr lang="ru-RU" sz="2400" dirty="0"/>
              <a:t>Мейоз </a:t>
            </a:r>
          </a:p>
          <a:p>
            <a:pPr>
              <a:defRPr/>
            </a:pPr>
            <a:endParaRPr lang="ru-RU" sz="2400" u="sng" dirty="0"/>
          </a:p>
          <a:p>
            <a:pPr>
              <a:defRPr/>
            </a:pPr>
            <a:r>
              <a:rPr lang="en-US" sz="2400" dirty="0"/>
              <a:t>G:</a:t>
            </a:r>
            <a:r>
              <a:rPr lang="ru-RU" sz="2400" dirty="0"/>
              <a:t> 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/>
              <a:t>Случайное </a:t>
            </a:r>
          </a:p>
          <a:p>
            <a:pPr>
              <a:defRPr/>
            </a:pPr>
            <a:r>
              <a:rPr lang="ru-RU" sz="2400" dirty="0"/>
              <a:t>Оплодотворение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F1</a:t>
            </a:r>
            <a:r>
              <a:rPr lang="ru-RU" sz="2400" dirty="0"/>
              <a:t>            </a:t>
            </a:r>
            <a:r>
              <a:rPr lang="ru-RU" sz="2400" dirty="0" smtClean="0"/>
              <a:t>       </a:t>
            </a:r>
            <a:r>
              <a:rPr lang="ru-RU" sz="2400" dirty="0"/>
              <a:t>: 100%                                  : 100%</a:t>
            </a:r>
          </a:p>
          <a:p>
            <a:pPr>
              <a:defRPr/>
            </a:pPr>
            <a:r>
              <a:rPr lang="ru-RU" sz="2400" dirty="0"/>
              <a:t>             </a:t>
            </a:r>
            <a:r>
              <a:rPr lang="ru-RU" sz="2400" u="sng" dirty="0"/>
              <a:t> Гипертрихоз</a:t>
            </a:r>
            <a:r>
              <a:rPr lang="ru-RU" sz="2400" u="sng" baseline="30000" dirty="0"/>
              <a:t>-</a:t>
            </a:r>
            <a:r>
              <a:rPr lang="ru-RU" sz="2400" u="sng" dirty="0"/>
              <a:t>    </a:t>
            </a:r>
            <a:r>
              <a:rPr lang="ru-RU" sz="2400" dirty="0"/>
              <a:t>                       </a:t>
            </a:r>
            <a:r>
              <a:rPr lang="ru-RU" sz="2400" u="sng" dirty="0" err="1"/>
              <a:t>Гипертрихоз</a:t>
            </a:r>
            <a:r>
              <a:rPr lang="ru-RU" sz="2400" u="sng" baseline="30000" dirty="0" err="1"/>
              <a:t>+</a:t>
            </a:r>
            <a:r>
              <a:rPr lang="ru-RU" sz="2400" dirty="0"/>
              <a:t>                 </a:t>
            </a:r>
          </a:p>
          <a:p>
            <a:pPr>
              <a:defRPr/>
            </a:pPr>
            <a:r>
              <a:rPr lang="ru-RU" sz="2400" dirty="0"/>
              <a:t>                       </a:t>
            </a:r>
            <a:r>
              <a:rPr lang="ru-RU" sz="3200" dirty="0"/>
              <a:t>  ХХ</a:t>
            </a:r>
            <a:r>
              <a:rPr lang="ru-RU" sz="2400" dirty="0"/>
              <a:t>                                  </a:t>
            </a:r>
            <a:r>
              <a:rPr lang="ru-RU" sz="3200" dirty="0"/>
              <a:t>Х </a:t>
            </a:r>
            <a:r>
              <a:rPr lang="en-US" sz="3200" dirty="0"/>
              <a:t>Y</a:t>
            </a:r>
            <a:r>
              <a:rPr lang="ru-RU" sz="3200" baseline="30000" dirty="0"/>
              <a:t>в</a:t>
            </a:r>
            <a:endParaRPr lang="ru-RU" sz="3200" dirty="0"/>
          </a:p>
          <a:p>
            <a:pPr>
              <a:defRPr/>
            </a:pP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</a:t>
            </a:r>
          </a:p>
          <a:p>
            <a:pPr>
              <a:defRPr/>
            </a:pP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</a:t>
            </a:r>
            <a:endParaRPr lang="ru-RU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3995738" y="2133600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692275" y="3284538"/>
            <a:ext cx="4318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4284663" y="3141663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5435600" y="3141663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  <a:r>
              <a:rPr lang="en-US" baseline="30000"/>
              <a:t>b</a:t>
            </a:r>
            <a:endParaRPr lang="ru-RU"/>
          </a:p>
        </p:txBody>
      </p:sp>
      <p:sp>
        <p:nvSpPr>
          <p:cNvPr id="17416" name="AutoShape 10"/>
          <p:cNvSpPr>
            <a:spLocks noChangeArrowheads="1"/>
          </p:cNvSpPr>
          <p:nvPr/>
        </p:nvSpPr>
        <p:spPr bwMode="auto">
          <a:xfrm>
            <a:off x="1116013" y="5084763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>
            <a:off x="1908175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514351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00298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2214554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9191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Ответ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400" dirty="0" smtClean="0"/>
              <a:t>При записи ответа задачи учитывать следующие моменты: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Если вопрос звучит так: «Какова вероятность…?», то ответ необходимо выражать в долях, частях, процентах.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Если в результате проделанной работы справедливым итогом считается невозможность получения положительного  ответа, даётся отрицательный ответ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Если условие задачи построено таким образом, что не исключается наличие двух вариантов её решения, нужно через запятую привести и тот, и другой ответы.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/>
          <a:lstStyle/>
          <a:p>
            <a:pPr algn="ctr"/>
            <a:r>
              <a:rPr lang="ru-RU" sz="2800" dirty="0" smtClean="0">
                <a:latin typeface="+mn-lt"/>
              </a:rPr>
              <a:t>Оглавление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Алгоритм решения задач</a:t>
            </a:r>
          </a:p>
          <a:p>
            <a:r>
              <a:rPr lang="ru-RU" sz="2400" dirty="0" smtClean="0"/>
              <a:t>Правила при решении генетических задач</a:t>
            </a:r>
          </a:p>
          <a:p>
            <a:r>
              <a:rPr lang="ru-RU" sz="2400" dirty="0" smtClean="0"/>
              <a:t>Оформление задач по генетике</a:t>
            </a:r>
          </a:p>
          <a:p>
            <a:r>
              <a:rPr lang="ru-RU" sz="2400" dirty="0" smtClean="0"/>
              <a:t>Запись условия и решения задач</a:t>
            </a:r>
          </a:p>
          <a:p>
            <a:r>
              <a:rPr lang="ru-RU" sz="2400" dirty="0" smtClean="0"/>
              <a:t>Примеры решения задач: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Моногибридное скрещивание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Анализирующее скрещивание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Промежуточное наследование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Кодоминирование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Дигибридное</a:t>
            </a:r>
            <a:r>
              <a:rPr lang="ru-RU" sz="2000" dirty="0" smtClean="0"/>
              <a:t> скрещивание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Сцепленное с полом наследование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Ответ 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Алгоритм решения генетических задач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600" dirty="0" smtClean="0"/>
              <a:t>Краткая запись условий задачи. Введение буквенных обозначений генов, обычно </a:t>
            </a:r>
            <a:r>
              <a:rPr lang="ru-RU" sz="1600" b="1" dirty="0" smtClean="0"/>
              <a:t>А </a:t>
            </a:r>
            <a:r>
              <a:rPr lang="ru-RU" sz="1600" dirty="0" smtClean="0"/>
              <a:t>и </a:t>
            </a:r>
            <a:r>
              <a:rPr lang="ru-RU" sz="1600" b="1" dirty="0" smtClean="0"/>
              <a:t>В </a:t>
            </a:r>
            <a:r>
              <a:rPr lang="ru-RU" sz="1600" dirty="0" smtClean="0"/>
              <a:t>(</a:t>
            </a:r>
            <a:r>
              <a:rPr lang="ru-RU" sz="1600" dirty="0" err="1" smtClean="0"/>
              <a:t>в</a:t>
            </a:r>
            <a:r>
              <a:rPr lang="ru-RU" sz="1600" dirty="0" smtClean="0"/>
              <a:t> задачах они частично уже даны). Определение типа наследования (</a:t>
            </a:r>
            <a:r>
              <a:rPr lang="ru-RU" sz="1600" dirty="0" err="1" smtClean="0"/>
              <a:t>доминантность</a:t>
            </a:r>
            <a:r>
              <a:rPr lang="ru-RU" sz="1600" dirty="0" smtClean="0"/>
              <a:t>, рецессивность), если это не указано.</a:t>
            </a:r>
          </a:p>
          <a:p>
            <a:r>
              <a:rPr lang="ru-RU" sz="1600" dirty="0" smtClean="0"/>
              <a:t> Запись фенотипов и схемы скрещивания (словами для наглядности).</a:t>
            </a:r>
          </a:p>
          <a:p>
            <a:r>
              <a:rPr lang="ru-RU" sz="1600" dirty="0" smtClean="0"/>
              <a:t>Определение генотипов в соответствии с условиями. Запись генотипов символами генов под фенотипами.</a:t>
            </a:r>
          </a:p>
          <a:p>
            <a:r>
              <a:rPr lang="ru-RU" sz="1600" dirty="0" smtClean="0"/>
              <a:t> Определение гамет. Выяснение их числа и находящихся в них генов на основе установленных генотипов.</a:t>
            </a:r>
          </a:p>
          <a:p>
            <a:r>
              <a:rPr lang="ru-RU" sz="1600" dirty="0" smtClean="0"/>
              <a:t> Составление решетки </a:t>
            </a:r>
            <a:r>
              <a:rPr lang="ru-RU" sz="1600" dirty="0" err="1" smtClean="0"/>
              <a:t>Пеннета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Анализ решетки согласно поставленным вопросам.</a:t>
            </a:r>
          </a:p>
          <a:p>
            <a:r>
              <a:rPr lang="ru-RU" sz="1600" dirty="0" smtClean="0"/>
              <a:t> Краткая запись ответа.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Правила при решении генетических задач.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Правило первое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Если при скрещивании двух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в их потомстве наблюдается расщепление признаков, то эти особи </a:t>
            </a:r>
            <a:r>
              <a:rPr lang="ru-RU" dirty="0" err="1" smtClean="0"/>
              <a:t>гетерозиготны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 </a:t>
            </a:r>
            <a:r>
              <a:rPr lang="ru-RU" b="1" u="sng" dirty="0" smtClean="0"/>
              <a:t>Правило второе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Если в результате скрещивания особей, отличающихся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по одной паре признаков, получается потомство, у которого наблюдается расщепление по этой же паре признаков, то одна из родительских особей </a:t>
            </a:r>
            <a:r>
              <a:rPr lang="ru-RU" dirty="0" err="1" smtClean="0"/>
              <a:t>гетерозиготна</a:t>
            </a:r>
            <a:r>
              <a:rPr lang="ru-RU" dirty="0" smtClean="0"/>
              <a:t>, а другая – </a:t>
            </a:r>
            <a:r>
              <a:rPr lang="ru-RU" dirty="0" err="1" smtClean="0"/>
              <a:t>гомозиготна</a:t>
            </a:r>
            <a:r>
              <a:rPr lang="ru-RU" dirty="0" smtClean="0"/>
              <a:t> по рецессивному признаку.</a:t>
            </a:r>
          </a:p>
          <a:p>
            <a:r>
              <a:rPr lang="ru-RU" b="1" dirty="0" smtClean="0"/>
              <a:t> </a:t>
            </a:r>
            <a:r>
              <a:rPr lang="ru-RU" b="1" u="sng" dirty="0" smtClean="0"/>
              <a:t>Правило третье.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Если при скрещивании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(по одной паре признаков) в первом поколении гибридов происходит расщепление признаков на три фенотипические группы в отношениях 1:2:1 , то это свидетельствует о неполном доминировании и о том, что родительские особи </a:t>
            </a:r>
            <a:r>
              <a:rPr lang="ru-RU" dirty="0" err="1" smtClean="0"/>
              <a:t>гетерозиготны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 </a:t>
            </a:r>
            <a:r>
              <a:rPr lang="ru-RU" b="1" u="sng" dirty="0" smtClean="0"/>
              <a:t>Правило четвертое.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Если при скрещивании двух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в потомстве происходит расщепление признаков в соотношении 9:3:3:1, то исходные особи были </a:t>
            </a:r>
            <a:r>
              <a:rPr lang="ru-RU" dirty="0" err="1" smtClean="0"/>
              <a:t>дигетерозиготны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b="1" u="sng" dirty="0" smtClean="0"/>
              <a:t>Правило пятое.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Если при скрещивании двух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в потомстве происходит расщепление признаков в соотношении 9:3:4 , 9:6:1 , 9:7 , 12:3:1, то это свидетельствует о взаимодействии генов, а расщепление в отношениях 12:3:1, 13:3 и 15:1 – об эпистатическом взаимодействии генов.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Оформление задач по генетике.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 оформлении задач необходимо уметь пользоваться символами, принятыми в генетике, и приведенными ниже:</a:t>
            </a:r>
          </a:p>
          <a:p>
            <a:r>
              <a:rPr lang="ru-RU" dirty="0" smtClean="0"/>
              <a:t>♀ - женский организм     </a:t>
            </a:r>
          </a:p>
          <a:p>
            <a:r>
              <a:rPr lang="ru-RU" dirty="0" smtClean="0"/>
              <a:t>♂ - мужской организм</a:t>
            </a:r>
          </a:p>
          <a:p>
            <a:r>
              <a:rPr lang="ru-RU" b="1" dirty="0" smtClean="0"/>
              <a:t>Х</a:t>
            </a:r>
            <a:r>
              <a:rPr lang="ru-RU" dirty="0" smtClean="0"/>
              <a:t> – знак скрещивания</a:t>
            </a:r>
          </a:p>
          <a:p>
            <a:r>
              <a:rPr lang="ru-RU" b="1" dirty="0" smtClean="0"/>
              <a:t>Р</a:t>
            </a:r>
            <a:r>
              <a:rPr lang="ru-RU" dirty="0" smtClean="0"/>
              <a:t> – родительские формы</a:t>
            </a:r>
          </a:p>
          <a:p>
            <a:r>
              <a:rPr lang="ru-RU" b="1" dirty="0" smtClean="0"/>
              <a:t>F1, 2</a:t>
            </a:r>
            <a:r>
              <a:rPr lang="ru-RU" dirty="0" smtClean="0"/>
              <a:t> –дочерние организмы первого и второго поколений</a:t>
            </a:r>
          </a:p>
          <a:p>
            <a:r>
              <a:rPr lang="ru-RU" b="1" dirty="0" smtClean="0"/>
              <a:t>А, В</a:t>
            </a:r>
            <a:r>
              <a:rPr lang="ru-RU" dirty="0" smtClean="0"/>
              <a:t> – гены, кодирующие доминантные признаки</a:t>
            </a:r>
          </a:p>
          <a:p>
            <a:r>
              <a:rPr lang="ru-RU" b="1" dirty="0" smtClean="0"/>
              <a:t>а, </a:t>
            </a:r>
            <a:r>
              <a:rPr lang="ru-RU" b="1" dirty="0" err="1" smtClean="0"/>
              <a:t>b</a:t>
            </a:r>
            <a:r>
              <a:rPr lang="ru-RU" dirty="0" smtClean="0"/>
              <a:t> – гены, кодирующие рецессивные признаки</a:t>
            </a:r>
          </a:p>
          <a:p>
            <a:r>
              <a:rPr lang="ru-RU" b="1" dirty="0" smtClean="0"/>
              <a:t>АА, ВВ</a:t>
            </a:r>
            <a:r>
              <a:rPr lang="ru-RU" dirty="0" smtClean="0"/>
              <a:t> – генотипы особей, </a:t>
            </a:r>
            <a:r>
              <a:rPr lang="ru-RU" dirty="0" err="1" smtClean="0"/>
              <a:t>моногомозиготных</a:t>
            </a:r>
            <a:r>
              <a:rPr lang="ru-RU" dirty="0" smtClean="0"/>
              <a:t> по доминантному признаку</a:t>
            </a:r>
          </a:p>
          <a:p>
            <a:r>
              <a:rPr lang="ru-RU" b="1" dirty="0" err="1" smtClean="0"/>
              <a:t>аa</a:t>
            </a:r>
            <a:r>
              <a:rPr lang="ru-RU" b="1" dirty="0" smtClean="0"/>
              <a:t>, </a:t>
            </a:r>
            <a:r>
              <a:rPr lang="ru-RU" b="1" dirty="0" err="1" smtClean="0"/>
              <a:t>bb</a:t>
            </a:r>
            <a:r>
              <a:rPr lang="ru-RU" dirty="0" smtClean="0"/>
              <a:t> – генотипы особей, </a:t>
            </a:r>
            <a:r>
              <a:rPr lang="ru-RU" dirty="0" err="1" smtClean="0"/>
              <a:t>моногомозиготных</a:t>
            </a:r>
            <a:r>
              <a:rPr lang="ru-RU" dirty="0" smtClean="0"/>
              <a:t> по рецессивному признаку</a:t>
            </a:r>
          </a:p>
          <a:p>
            <a:r>
              <a:rPr lang="ru-RU" b="1" dirty="0" err="1" smtClean="0"/>
              <a:t>Aa</a:t>
            </a:r>
            <a:r>
              <a:rPr lang="ru-RU" b="1" dirty="0" smtClean="0"/>
              <a:t>, </a:t>
            </a:r>
            <a:r>
              <a:rPr lang="ru-RU" b="1" dirty="0" err="1" smtClean="0"/>
              <a:t>Bb</a:t>
            </a:r>
            <a:r>
              <a:rPr lang="ru-RU" dirty="0" smtClean="0"/>
              <a:t> – генотипы гетерозиготных особей</a:t>
            </a:r>
          </a:p>
          <a:p>
            <a:r>
              <a:rPr lang="ru-RU" b="1" dirty="0" err="1" smtClean="0"/>
              <a:t>AaBb</a:t>
            </a:r>
            <a:r>
              <a:rPr lang="ru-RU" dirty="0" smtClean="0"/>
              <a:t> – генотипы </a:t>
            </a:r>
            <a:r>
              <a:rPr lang="ru-RU" dirty="0" err="1" smtClean="0"/>
              <a:t>дигетерозигот</a:t>
            </a:r>
            <a:endParaRPr lang="ru-RU" dirty="0" smtClean="0"/>
          </a:p>
          <a:p>
            <a:r>
              <a:rPr lang="en-US" b="1" dirty="0" smtClean="0"/>
              <a:t>A, a, B, b</a:t>
            </a:r>
            <a:r>
              <a:rPr lang="en-US" dirty="0" smtClean="0"/>
              <a:t> – </a:t>
            </a:r>
            <a:r>
              <a:rPr lang="ru-RU" dirty="0" smtClean="0"/>
              <a:t>гаметы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Если речь идет о людях:          женщина;         мужчина</a:t>
            </a:r>
            <a:endParaRPr lang="ru-RU" dirty="0" smtClean="0"/>
          </a:p>
          <a:p>
            <a:r>
              <a:rPr lang="ru-RU" dirty="0" smtClean="0"/>
              <a:t>                     - женщина и мужчина, состоящие в браке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542926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54292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14348" y="571501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57150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6"/>
            <a:endCxn id="7" idx="1"/>
          </p:cNvCxnSpPr>
          <p:nvPr/>
        </p:nvCxnSpPr>
        <p:spPr>
          <a:xfrm>
            <a:off x="1000100" y="5857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Запись условия и решения задач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Дано:</a:t>
            </a:r>
            <a:endParaRPr lang="ru-RU" dirty="0" smtClean="0"/>
          </a:p>
          <a:p>
            <a:r>
              <a:rPr lang="ru-RU" dirty="0" smtClean="0"/>
              <a:t>А – ген </a:t>
            </a:r>
            <a:r>
              <a:rPr lang="ru-RU" dirty="0" err="1" smtClean="0"/>
              <a:t>кареглазости</a:t>
            </a:r>
            <a:endParaRPr lang="ru-RU" dirty="0" smtClean="0"/>
          </a:p>
          <a:p>
            <a:r>
              <a:rPr lang="ru-RU" dirty="0" smtClean="0"/>
              <a:t>а- ген </a:t>
            </a:r>
            <a:r>
              <a:rPr lang="ru-RU" dirty="0" err="1" smtClean="0"/>
              <a:t>голубоглазости</a:t>
            </a:r>
            <a:endParaRPr lang="ru-RU" dirty="0" smtClean="0"/>
          </a:p>
          <a:p>
            <a:r>
              <a:rPr lang="ru-RU" dirty="0" smtClean="0"/>
              <a:t>♀ - </a:t>
            </a:r>
            <a:r>
              <a:rPr lang="ru-RU" dirty="0" err="1" smtClean="0"/>
              <a:t>Аа</a:t>
            </a:r>
            <a:endParaRPr lang="ru-RU" dirty="0" smtClean="0"/>
          </a:p>
          <a:p>
            <a:r>
              <a:rPr lang="ru-RU" dirty="0" smtClean="0"/>
              <a:t>♂- </a:t>
            </a:r>
            <a:r>
              <a:rPr lang="ru-RU" dirty="0" err="1" smtClean="0"/>
              <a:t>аа</a:t>
            </a:r>
            <a:endParaRPr lang="ru-RU" dirty="0" smtClean="0"/>
          </a:p>
          <a:p>
            <a:r>
              <a:rPr lang="ru-RU" dirty="0" smtClean="0"/>
              <a:t>_____________________</a:t>
            </a:r>
          </a:p>
          <a:p>
            <a:r>
              <a:rPr lang="ru-RU" dirty="0" smtClean="0"/>
              <a:t>Генотип F1-?</a:t>
            </a:r>
          </a:p>
          <a:p>
            <a:r>
              <a:rPr lang="ru-RU" u="sng" dirty="0" smtClean="0"/>
              <a:t>Решение:</a:t>
            </a:r>
            <a:endParaRPr lang="ru-RU" dirty="0" smtClean="0"/>
          </a:p>
          <a:p>
            <a:r>
              <a:rPr lang="ru-RU" dirty="0" smtClean="0"/>
              <a:t>Р ♀ </a:t>
            </a:r>
            <a:r>
              <a:rPr lang="ru-RU" dirty="0" err="1" smtClean="0"/>
              <a:t>Аа</a:t>
            </a:r>
            <a:r>
              <a:rPr lang="ru-RU" dirty="0" smtClean="0"/>
              <a:t>        Х        ♂</a:t>
            </a:r>
            <a:r>
              <a:rPr lang="ru-RU" dirty="0" err="1" smtClean="0"/>
              <a:t>аа</a:t>
            </a:r>
            <a:endParaRPr lang="ru-RU" dirty="0" smtClean="0"/>
          </a:p>
          <a:p>
            <a:r>
              <a:rPr lang="ru-RU" dirty="0" smtClean="0"/>
              <a:t>     карий                </a:t>
            </a:r>
            <a:r>
              <a:rPr lang="ru-RU" dirty="0" err="1" smtClean="0"/>
              <a:t>голубой</a:t>
            </a:r>
            <a:endParaRPr lang="ru-RU" dirty="0" smtClean="0"/>
          </a:p>
          <a:p>
            <a:r>
              <a:rPr lang="ru-RU" dirty="0" smtClean="0"/>
              <a:t>Гаметы А, а         </a:t>
            </a:r>
            <a:r>
              <a:rPr lang="ru-RU" dirty="0" err="1" smtClean="0"/>
              <a:t>а</a:t>
            </a:r>
            <a:r>
              <a:rPr lang="ru-RU" dirty="0" smtClean="0"/>
              <a:t>, </a:t>
            </a:r>
            <a:r>
              <a:rPr lang="ru-RU" dirty="0" err="1" smtClean="0"/>
              <a:t>а</a:t>
            </a:r>
            <a:endParaRPr lang="ru-RU" dirty="0" smtClean="0"/>
          </a:p>
          <a:p>
            <a:r>
              <a:rPr lang="ru-RU" dirty="0" smtClean="0"/>
              <a:t>F1 </a:t>
            </a:r>
            <a:r>
              <a:rPr lang="ru-RU" dirty="0" err="1" smtClean="0"/>
              <a:t>Аа</a:t>
            </a:r>
            <a:r>
              <a:rPr lang="ru-RU" dirty="0" smtClean="0"/>
              <a:t>(карий)  </a:t>
            </a:r>
            <a:r>
              <a:rPr lang="ru-RU" dirty="0" err="1" smtClean="0"/>
              <a:t>аа</a:t>
            </a:r>
            <a:r>
              <a:rPr lang="ru-RU" dirty="0" smtClean="0"/>
              <a:t>(</a:t>
            </a:r>
            <a:r>
              <a:rPr lang="ru-RU" dirty="0" err="1" smtClean="0"/>
              <a:t>голубой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     </a:t>
            </a:r>
            <a:r>
              <a:rPr lang="ru-RU" dirty="0" err="1" smtClean="0"/>
              <a:t>Аа</a:t>
            </a:r>
            <a:r>
              <a:rPr lang="ru-RU" dirty="0" smtClean="0"/>
              <a:t>(карий)  </a:t>
            </a:r>
            <a:r>
              <a:rPr lang="ru-RU" dirty="0" err="1" smtClean="0"/>
              <a:t>аа</a:t>
            </a:r>
            <a:r>
              <a:rPr lang="ru-RU" dirty="0" smtClean="0"/>
              <a:t>(</a:t>
            </a:r>
            <a:r>
              <a:rPr lang="ru-RU" dirty="0" err="1" smtClean="0"/>
              <a:t>голубой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Расщепление в соотношении 1:1;</a:t>
            </a:r>
          </a:p>
          <a:p>
            <a:r>
              <a:rPr lang="ru-RU" u="sng" dirty="0" smtClean="0"/>
              <a:t>Ответ:</a:t>
            </a:r>
            <a:r>
              <a:rPr lang="ru-RU" dirty="0" smtClean="0"/>
              <a:t> 50% - глаза </a:t>
            </a:r>
            <a:r>
              <a:rPr lang="ru-RU" dirty="0" err="1" smtClean="0"/>
              <a:t>голубые</a:t>
            </a:r>
            <a:r>
              <a:rPr lang="ru-RU" dirty="0" smtClean="0"/>
              <a:t>; 50% - глаза карие.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/>
              <a:t>Решетка </a:t>
            </a:r>
            <a:r>
              <a:rPr lang="ru-RU" sz="2400" b="1" dirty="0" err="1" smtClean="0"/>
              <a:t>Пеннета</a:t>
            </a:r>
            <a:endParaRPr lang="ru-RU" sz="2400" b="1" dirty="0" smtClean="0"/>
          </a:p>
        </p:txBody>
      </p:sp>
      <p:graphicFrame>
        <p:nvGraphicFramePr>
          <p:cNvPr id="89111" name="Group 2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Аа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Аа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9" name="Line 25"/>
          <p:cNvSpPr>
            <a:spLocks noChangeShapeType="1"/>
          </p:cNvSpPr>
          <p:nvPr/>
        </p:nvSpPr>
        <p:spPr bwMode="auto">
          <a:xfrm>
            <a:off x="468313" y="1628775"/>
            <a:ext cx="27368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Oval 29"/>
          <p:cNvSpPr>
            <a:spLocks noChangeArrowheads="1"/>
          </p:cNvSpPr>
          <p:nvPr/>
        </p:nvSpPr>
        <p:spPr bwMode="auto">
          <a:xfrm>
            <a:off x="2484438" y="1700213"/>
            <a:ext cx="4826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аа</a:t>
            </a:r>
          </a:p>
        </p:txBody>
      </p:sp>
      <p:sp>
        <p:nvSpPr>
          <p:cNvPr id="12311" name="Rectangle 36"/>
          <p:cNvSpPr>
            <a:spLocks noChangeArrowheads="1"/>
          </p:cNvSpPr>
          <p:nvPr/>
        </p:nvSpPr>
        <p:spPr bwMode="auto">
          <a:xfrm>
            <a:off x="611188" y="2349500"/>
            <a:ext cx="504825" cy="481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АА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Примеры решения задач: </a:t>
            </a:r>
            <a:br>
              <a:rPr lang="ru-RU" sz="2800" dirty="0" smtClean="0"/>
            </a:br>
            <a:r>
              <a:rPr lang="ru-RU" sz="2800" dirty="0" smtClean="0"/>
              <a:t>1. Моногибридное скрещивание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Родительские особи различаются по одному признаку .</a:t>
            </a:r>
          </a:p>
          <a:p>
            <a:pPr>
              <a:buNone/>
            </a:pPr>
            <a:r>
              <a:rPr lang="ru-RU" sz="1600" dirty="0" smtClean="0"/>
              <a:t>Задача.</a:t>
            </a:r>
          </a:p>
          <a:p>
            <a:pPr>
              <a:buNone/>
            </a:pPr>
            <a:r>
              <a:rPr lang="ru-RU" sz="1600" dirty="0" smtClean="0"/>
              <a:t>Гладкая окраска арбузов наследуется как рецессивный признак. Какое потомство получится от скрещивания двух гетерозиготных растений с полосатыми плодами?</a:t>
            </a:r>
          </a:p>
          <a:p>
            <a:pPr>
              <a:buNone/>
            </a:pPr>
            <a:r>
              <a:rPr lang="ru-RU" sz="1600" dirty="0" smtClean="0"/>
              <a:t>Дано:                                              Решение: </a:t>
            </a:r>
          </a:p>
          <a:p>
            <a:pPr>
              <a:buNone/>
            </a:pPr>
            <a:r>
              <a:rPr lang="ru-RU" sz="1000" dirty="0" smtClean="0"/>
              <a:t>                                                                                                   пол                            </a:t>
            </a:r>
            <a:r>
              <a:rPr lang="ru-RU" sz="1000" dirty="0" err="1" smtClean="0"/>
              <a:t>пол</a:t>
            </a:r>
            <a:r>
              <a:rPr lang="ru-RU" sz="1000" dirty="0" smtClean="0"/>
              <a:t>    </a:t>
            </a:r>
          </a:p>
          <a:p>
            <a:pPr>
              <a:buNone/>
            </a:pPr>
            <a:r>
              <a:rPr lang="ru-RU" sz="1600" dirty="0" smtClean="0"/>
              <a:t>а – гладкая окраска                     Р: ♀</a:t>
            </a:r>
            <a:r>
              <a:rPr lang="ru-RU" sz="1600" dirty="0" err="1" smtClean="0"/>
              <a:t>Аа</a:t>
            </a:r>
            <a:r>
              <a:rPr lang="ru-RU" sz="1600" dirty="0" smtClean="0"/>
              <a:t>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       ♂</a:t>
            </a:r>
            <a:r>
              <a:rPr lang="ru-RU" sz="1600" dirty="0" err="1" smtClean="0"/>
              <a:t>Аа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А – полосатая окраска                </a:t>
            </a:r>
            <a:r>
              <a:rPr lang="en-US" sz="1600" dirty="0" smtClean="0"/>
              <a:t>G   </a:t>
            </a:r>
            <a:r>
              <a:rPr lang="ru-RU" sz="1600" dirty="0" smtClean="0"/>
              <a:t>А   </a:t>
            </a:r>
            <a:r>
              <a:rPr lang="ru-RU" sz="1600" dirty="0" err="1" smtClean="0"/>
              <a:t>а</a:t>
            </a:r>
            <a:r>
              <a:rPr lang="ru-RU" sz="1600" dirty="0" smtClean="0"/>
              <a:t>               А    </a:t>
            </a:r>
            <a:r>
              <a:rPr lang="ru-RU" sz="1600" dirty="0" err="1" smtClean="0"/>
              <a:t>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Р: ♀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♂</a:t>
            </a:r>
            <a:r>
              <a:rPr lang="ru-RU" sz="1600" dirty="0" err="1" smtClean="0"/>
              <a:t>Аа</a:t>
            </a:r>
            <a:r>
              <a:rPr lang="ru-RU" sz="1600" dirty="0" smtClean="0"/>
              <a:t>                                 </a:t>
            </a:r>
            <a:r>
              <a:rPr lang="en-US" sz="1600" dirty="0" smtClean="0"/>
              <a:t>F</a:t>
            </a:r>
            <a:r>
              <a:rPr lang="en-US" sz="900" dirty="0" smtClean="0"/>
              <a:t>1 </a:t>
            </a:r>
            <a:r>
              <a:rPr lang="ru-RU" sz="1600" dirty="0" smtClean="0"/>
              <a:t>:   АА:      </a:t>
            </a:r>
            <a:r>
              <a:rPr lang="ru-RU" sz="1600" dirty="0" err="1" smtClean="0"/>
              <a:t>Аа</a:t>
            </a:r>
            <a:r>
              <a:rPr lang="ru-RU" sz="1600" dirty="0" smtClean="0"/>
              <a:t>:    </a:t>
            </a:r>
            <a:r>
              <a:rPr lang="ru-RU" sz="1600" dirty="0" err="1" smtClean="0"/>
              <a:t>Аа</a:t>
            </a:r>
            <a:r>
              <a:rPr lang="ru-RU" sz="1600" dirty="0" smtClean="0"/>
              <a:t>:   </a:t>
            </a:r>
            <a:r>
              <a:rPr lang="ru-RU" sz="1600" dirty="0" err="1" smtClean="0"/>
              <a:t>аа</a:t>
            </a:r>
            <a:r>
              <a:rPr lang="en-US" sz="1600" dirty="0" smtClean="0"/>
              <a:t>   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Найти: </a:t>
            </a:r>
            <a:r>
              <a:rPr lang="en-US" sz="1600" dirty="0" smtClean="0"/>
              <a:t>F</a:t>
            </a:r>
            <a:r>
              <a:rPr lang="en-US" sz="900" dirty="0" smtClean="0"/>
              <a:t>1 </a:t>
            </a:r>
            <a:r>
              <a:rPr lang="ru-RU" sz="900" dirty="0" smtClean="0"/>
              <a:t> </a:t>
            </a:r>
            <a:r>
              <a:rPr lang="ru-RU" sz="1600" dirty="0" smtClean="0"/>
              <a:t>-?                                           </a:t>
            </a:r>
            <a:r>
              <a:rPr lang="ru-RU" sz="900" dirty="0"/>
              <a:t>п</a:t>
            </a:r>
            <a:r>
              <a:rPr lang="ru-RU" sz="900" dirty="0" smtClean="0"/>
              <a:t>ол              </a:t>
            </a:r>
            <a:r>
              <a:rPr lang="ru-RU" sz="900" dirty="0" err="1" smtClean="0"/>
              <a:t>пол</a:t>
            </a:r>
            <a:r>
              <a:rPr lang="ru-RU" sz="900" dirty="0" smtClean="0"/>
              <a:t>            </a:t>
            </a:r>
            <a:r>
              <a:rPr lang="ru-RU" sz="900" dirty="0" err="1" smtClean="0"/>
              <a:t>пол</a:t>
            </a:r>
            <a:r>
              <a:rPr lang="ru-RU" sz="900" dirty="0" smtClean="0"/>
              <a:t>       глад</a:t>
            </a:r>
          </a:p>
          <a:p>
            <a:pPr>
              <a:buNone/>
            </a:pPr>
            <a:endParaRPr lang="ru-RU" sz="900" dirty="0"/>
          </a:p>
          <a:p>
            <a:pPr>
              <a:buNone/>
            </a:pPr>
            <a:r>
              <a:rPr lang="ru-RU" sz="1600" dirty="0" smtClean="0"/>
              <a:t>Ответ: 75% - с полосатой окраской;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25% - с гладкой окраской.</a:t>
            </a: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143902" y="378539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34" y="442913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2. Анализирующее скрещивание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/>
              <a:t>Суть </a:t>
            </a:r>
            <a:r>
              <a:rPr lang="ru-RU" sz="1400" b="1" dirty="0" smtClean="0"/>
              <a:t>анализирующего скрещивания </a:t>
            </a:r>
            <a:r>
              <a:rPr lang="ru-RU" sz="1400" dirty="0" smtClean="0"/>
              <a:t>заключается в том, что проводят скрещивание особи, генотип которой следует определить, с особями, гомозиготными по рецессивному гену (</a:t>
            </a:r>
            <a:r>
              <a:rPr lang="ru-RU" sz="1400" dirty="0" err="1" smtClean="0"/>
              <a:t>аа</a:t>
            </a:r>
            <a:r>
              <a:rPr lang="ru-RU" sz="1400" dirty="0" smtClean="0"/>
              <a:t>). Если в результате скрещивания все потомство окажется однородным, то особь, генотип которой неизвестен, - </a:t>
            </a:r>
            <a:r>
              <a:rPr lang="ru-RU" sz="1400" dirty="0" err="1" smtClean="0"/>
              <a:t>гомозигота</a:t>
            </a:r>
            <a:r>
              <a:rPr lang="ru-RU" sz="1400" dirty="0" smtClean="0"/>
              <a:t>, если произойдет расщепление, то она </a:t>
            </a:r>
            <a:r>
              <a:rPr lang="ru-RU" sz="1400" dirty="0" err="1" smtClean="0"/>
              <a:t>гетерозигота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b="1" dirty="0" smtClean="0"/>
              <a:t>Задача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У мухи дрозофилы серый цвет тела доминирует над черным. При скрещивании серых и черных мух в потомстве половина особей имела серую окраску, половина – черную. Определите генотипы родительских форм.</a:t>
            </a:r>
          </a:p>
          <a:p>
            <a:pPr>
              <a:buNone/>
            </a:pPr>
            <a:r>
              <a:rPr lang="ru-RU" sz="1400" b="1" dirty="0" smtClean="0"/>
              <a:t>Дано:                                           Решение</a:t>
            </a:r>
            <a:r>
              <a:rPr lang="ru-RU" sz="1400" dirty="0" smtClean="0"/>
              <a:t>: если дрозофила имеет черную окраску тела, то её</a:t>
            </a:r>
          </a:p>
          <a:p>
            <a:pPr>
              <a:buNone/>
            </a:pPr>
            <a:r>
              <a:rPr lang="ru-RU" sz="1400" dirty="0" smtClean="0"/>
              <a:t>А – серый цвет                          генотип является гомозиготным по </a:t>
            </a:r>
            <a:r>
              <a:rPr lang="ru-RU" sz="1400" dirty="0" err="1" smtClean="0"/>
              <a:t>рецессиву</a:t>
            </a:r>
            <a:r>
              <a:rPr lang="ru-RU" sz="1400" dirty="0" smtClean="0"/>
              <a:t> – </a:t>
            </a:r>
            <a:r>
              <a:rPr lang="ru-RU" sz="1400" dirty="0" err="1" smtClean="0"/>
              <a:t>аа</a:t>
            </a:r>
            <a:r>
              <a:rPr lang="ru-RU" sz="1400" dirty="0" smtClean="0"/>
              <a:t> (иначе окраска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будет серой).                                     </a:t>
            </a:r>
          </a:p>
          <a:p>
            <a:pPr>
              <a:buNone/>
            </a:pPr>
            <a:r>
              <a:rPr lang="ru-RU" sz="1400" dirty="0" smtClean="0"/>
              <a:t>а – черный цвет</a:t>
            </a:r>
            <a:r>
              <a:rPr lang="en-US" sz="1400" dirty="0" smtClean="0"/>
              <a:t> </a:t>
            </a:r>
            <a:r>
              <a:rPr lang="ru-RU" sz="1400" dirty="0" smtClean="0"/>
              <a:t>                        Для того чтобы определить генотип дрозофилы с серым                                                                                                    </a:t>
            </a:r>
            <a:r>
              <a:rPr lang="ru-RU" sz="1400" dirty="0" smtClean="0"/>
              <a:t>м                                               </a:t>
            </a:r>
            <a:r>
              <a:rPr lang="ru-RU" sz="1400" dirty="0" smtClean="0"/>
              <a:t>цветом тела, проведем анализирующее скрещивание:</a:t>
            </a:r>
          </a:p>
          <a:p>
            <a:pPr>
              <a:buNone/>
            </a:pPr>
            <a:r>
              <a:rPr lang="en-US" sz="1400" dirty="0" smtClean="0"/>
              <a:t>F</a:t>
            </a:r>
            <a:r>
              <a:rPr lang="en-US" sz="1200" dirty="0" smtClean="0"/>
              <a:t>1</a:t>
            </a:r>
            <a:r>
              <a:rPr lang="ru-RU" sz="1400" dirty="0" smtClean="0"/>
              <a:t> – сер </a:t>
            </a:r>
            <a:r>
              <a:rPr lang="ru-RU" sz="1400" dirty="0" err="1" smtClean="0"/>
              <a:t>х</a:t>
            </a:r>
            <a:r>
              <a:rPr lang="ru-RU" sz="1400" dirty="0" smtClean="0"/>
              <a:t> </a:t>
            </a:r>
            <a:r>
              <a:rPr lang="ru-RU" sz="1400" dirty="0" err="1" smtClean="0"/>
              <a:t>чер</a:t>
            </a:r>
            <a:r>
              <a:rPr lang="ru-RU" sz="1400" dirty="0" smtClean="0"/>
              <a:t>.                                 </a:t>
            </a:r>
          </a:p>
          <a:p>
            <a:pPr>
              <a:buNone/>
            </a:pPr>
            <a:r>
              <a:rPr lang="ru-RU" sz="1400" dirty="0" smtClean="0"/>
              <a:t> 50% сер.: 50% </a:t>
            </a:r>
            <a:r>
              <a:rPr lang="ru-RU" sz="1400" dirty="0" err="1" smtClean="0"/>
              <a:t>чер</a:t>
            </a:r>
            <a:r>
              <a:rPr lang="ru-RU" sz="1400" dirty="0" smtClean="0"/>
              <a:t>.                                   Р: ♀А? (сер)      </a:t>
            </a:r>
            <a:r>
              <a:rPr lang="ru-RU" sz="1400" dirty="0" err="1" smtClean="0"/>
              <a:t>х</a:t>
            </a:r>
            <a:r>
              <a:rPr lang="ru-RU" sz="1400" dirty="0" smtClean="0"/>
              <a:t>       ♂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чер</a:t>
            </a:r>
            <a:r>
              <a:rPr lang="ru-RU" sz="1400" dirty="0" smtClean="0"/>
              <a:t>)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Найти: генотипы Р - ?                             </a:t>
            </a:r>
            <a:r>
              <a:rPr lang="en-US" sz="1400" dirty="0" smtClean="0"/>
              <a:t>G   </a:t>
            </a:r>
            <a:r>
              <a:rPr lang="ru-RU" sz="1400" dirty="0" smtClean="0"/>
              <a:t>А   </a:t>
            </a:r>
            <a:r>
              <a:rPr lang="ru-RU" sz="1400" dirty="0"/>
              <a:t>?</a:t>
            </a:r>
            <a:r>
              <a:rPr lang="ru-RU" sz="1400" dirty="0" smtClean="0"/>
              <a:t>                           а</a:t>
            </a:r>
            <a:r>
              <a:rPr lang="en-US" sz="1400" dirty="0" smtClean="0"/>
              <a:t>    </a:t>
            </a:r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</a:t>
            </a:r>
            <a:r>
              <a:rPr lang="ru-RU" sz="1400" dirty="0" smtClean="0"/>
              <a:t>                           </a:t>
            </a:r>
            <a:r>
              <a:rPr lang="en-US" sz="1400" dirty="0" smtClean="0"/>
              <a:t> F</a:t>
            </a:r>
            <a:r>
              <a:rPr lang="en-US" sz="800" dirty="0" smtClean="0"/>
              <a:t>1 </a:t>
            </a:r>
            <a:r>
              <a:rPr lang="ru-RU" sz="1400" dirty="0" smtClean="0"/>
              <a:t>: 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:   </a:t>
            </a:r>
            <a:r>
              <a:rPr lang="ru-RU" sz="1400" dirty="0" err="1" smtClean="0"/>
              <a:t>аа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сер.    </a:t>
            </a:r>
            <a:r>
              <a:rPr lang="ru-RU" sz="1400" dirty="0" err="1"/>
              <a:t>ч</a:t>
            </a:r>
            <a:r>
              <a:rPr lang="ru-RU" sz="1400" dirty="0" err="1" smtClean="0"/>
              <a:t>ер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Так как в потомстве наблюдается расщепление в соотношении 1:1,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следовательно генотип дрозофилы с серым цветом тела был </a:t>
            </a:r>
            <a:r>
              <a:rPr lang="ru-RU" sz="1400" dirty="0" err="1" smtClean="0"/>
              <a:t>Аа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Ответ: генотипы родителей Р – </a:t>
            </a:r>
            <a:r>
              <a:rPr lang="ru-RU" sz="1400" dirty="0" err="1" smtClean="0"/>
              <a:t>Аа</a:t>
            </a:r>
            <a:r>
              <a:rPr lang="ru-RU" sz="1400" dirty="0" smtClean="0"/>
              <a:t>, </a:t>
            </a:r>
            <a:r>
              <a:rPr lang="ru-RU" sz="1400" dirty="0" err="1" smtClean="0"/>
              <a:t>аа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678761" y="3964785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1472" y="4500570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1303</Words>
  <Application>Microsoft Office PowerPoint</Application>
  <PresentationFormat>Экран (4:3)</PresentationFormat>
  <Paragraphs>256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Решение задач по генетике</vt:lpstr>
      <vt:lpstr>Оглавление</vt:lpstr>
      <vt:lpstr>Алгоритм решения генетических задач</vt:lpstr>
      <vt:lpstr>Правила при решении генетических задач. </vt:lpstr>
      <vt:lpstr>Оформление задач по генетике. </vt:lpstr>
      <vt:lpstr>Запись условия и решения задач </vt:lpstr>
      <vt:lpstr>Решетка Пеннета</vt:lpstr>
      <vt:lpstr>Примеры решения задач:  1. Моногибридное скрещивание</vt:lpstr>
      <vt:lpstr>2. Анализирующее скрещивание</vt:lpstr>
      <vt:lpstr>3. Промежуточное наследование</vt:lpstr>
      <vt:lpstr>4. Кодоминирование</vt:lpstr>
      <vt:lpstr>5. Дигибридное скрещивание</vt:lpstr>
      <vt:lpstr>Сцепленное с полом наследование </vt:lpstr>
      <vt:lpstr>Наследование признаков, сцепленных с полом </vt:lpstr>
      <vt:lpstr>Слайд 15</vt:lpstr>
      <vt:lpstr>Слайд 16</vt:lpstr>
      <vt:lpstr>Слайд 17</vt:lpstr>
      <vt:lpstr>Ответ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по генетике </dc:title>
  <dc:creator>Rimma</dc:creator>
  <cp:lastModifiedBy>Rimma</cp:lastModifiedBy>
  <cp:revision>57</cp:revision>
  <dcterms:created xsi:type="dcterms:W3CDTF">2013-09-22T07:10:39Z</dcterms:created>
  <dcterms:modified xsi:type="dcterms:W3CDTF">2013-10-19T18:42:37Z</dcterms:modified>
</cp:coreProperties>
</file>